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3116263" indent="-1744663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4154488" indent="-2325688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>
      <p:cViewPr varScale="1">
        <p:scale>
          <a:sx n="38" d="100"/>
          <a:sy n="38" d="100"/>
        </p:scale>
        <p:origin x="1762" y="24"/>
      </p:cViewPr>
      <p:guideLst>
        <p:guide orient="horz" pos="4752"/>
        <p:guide pos="6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B7E0C-4FEA-4D01-9D63-D6E98DE388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96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8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85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8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7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7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964" indent="0">
              <a:buNone/>
              <a:defRPr sz="6400"/>
            </a:lvl2pPr>
            <a:lvl3pPr marL="2077928" indent="0">
              <a:buNone/>
              <a:defRPr sz="5400"/>
            </a:lvl3pPr>
            <a:lvl4pPr marL="3116892" indent="0">
              <a:buNone/>
              <a:defRPr sz="4500"/>
            </a:lvl4pPr>
            <a:lvl5pPr marL="4155856" indent="0">
              <a:buNone/>
              <a:defRPr sz="4500"/>
            </a:lvl5pPr>
            <a:lvl6pPr marL="5194820" indent="0">
              <a:buNone/>
              <a:defRPr sz="4500"/>
            </a:lvl6pPr>
            <a:lvl7pPr marL="6233784" indent="0">
              <a:buNone/>
              <a:defRPr sz="4500"/>
            </a:lvl7pPr>
            <a:lvl8pPr marL="7272748" indent="0">
              <a:buNone/>
              <a:defRPr sz="4500"/>
            </a:lvl8pPr>
            <a:lvl9pPr marL="8311712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pPr>
                <a:defRPr/>
              </a:pPr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513" indent="-649288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188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02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66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230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1194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96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92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89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856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82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8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74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71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21396325" cy="2454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584" tIns="32292" rIns="64584" bIns="32292" anchor="ctr"/>
          <a:lstStyle/>
          <a:p>
            <a:pPr algn="ctr" eaLnBrk="0" hangingPunct="0">
              <a:spcBef>
                <a:spcPct val="20000"/>
              </a:spcBef>
              <a:defRPr/>
            </a:pPr>
            <a:endParaRPr lang="en-GB" sz="7100" kern="100" dirty="0">
              <a:solidFill>
                <a:srgbClr val="C00000"/>
              </a:solidFill>
              <a:latin typeface="Bookman Old Style" pitchFamily="18" charset="0"/>
              <a:ea typeface="Calibri" panose="020F0502020204030204" pitchFamily="34" charset="0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IN" sz="3200" kern="100" dirty="0">
                <a:solidFill>
                  <a:srgbClr val="C00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        </a:t>
            </a:r>
          </a:p>
          <a:p>
            <a:pPr marL="144000" algn="ctr" eaLnBrk="0" hangingPunct="0">
              <a:spcBef>
                <a:spcPts val="5400"/>
              </a:spcBef>
              <a:spcAft>
                <a:spcPts val="0"/>
              </a:spcAft>
              <a:defRPr/>
            </a:pPr>
            <a:r>
              <a:rPr lang="en-IN" sz="3200" kern="100" dirty="0">
                <a:solidFill>
                  <a:srgbClr val="C00000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      </a:t>
            </a:r>
            <a:endParaRPr lang="en-GB" sz="36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100" dirty="0">
              <a:latin typeface="Bookman Old Style" pitchFamily="18" charset="0"/>
            </a:endParaRPr>
          </a:p>
        </p:txBody>
      </p:sp>
      <p:sp>
        <p:nvSpPr>
          <p:cNvPr id="2060" name="Text Box 25"/>
          <p:cNvSpPr txBox="1">
            <a:spLocks noChangeArrowheads="1"/>
          </p:cNvSpPr>
          <p:nvPr/>
        </p:nvSpPr>
        <p:spPr bwMode="auto">
          <a:xfrm>
            <a:off x="343638" y="5692466"/>
            <a:ext cx="6858000" cy="747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t" anchorCtr="1"/>
          <a:lstStyle/>
          <a:p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Objectives</a:t>
            </a:r>
            <a:endParaRPr lang="en-US" sz="34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4967057" y="2732807"/>
            <a:ext cx="6019801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Results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37" name="Content Placeholder 2"/>
          <p:cNvSpPr txBox="1">
            <a:spLocks/>
          </p:cNvSpPr>
          <p:nvPr/>
        </p:nvSpPr>
        <p:spPr bwMode="auto">
          <a:xfrm>
            <a:off x="268262" y="3328958"/>
            <a:ext cx="6933376" cy="1751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object detection systems are often costly, lack portability, and rely on cloud processing, causing delays and limited accessibility. This project aims to develop a cost-effective, real-time, portable solution that instantly detects and identifies objects, providing feedback through speech and text.</a:t>
            </a:r>
            <a:endParaRPr lang="en-US" sz="2400" b="0" dirty="0">
              <a:solidFill>
                <a:srgbClr val="374151"/>
              </a:solidFill>
              <a:latin typeface="Times New Roman" panose="02020603050405020304" pitchFamily="18" charset="0"/>
              <a:ea typeface="Times New Roman" panose="02020603050405020304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43638" y="9341522"/>
            <a:ext cx="6858000" cy="8863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164592" tIns="164592" rIns="164592" bIns="164592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Contributions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4000" y="2667000"/>
            <a:ext cx="6858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</a:rPr>
              <a:t>Problem statement</a:t>
            </a:r>
            <a:endParaRPr lang="en-GB" sz="2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047999" y="10321642"/>
            <a:ext cx="585791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Conclusions</a:t>
            </a:r>
            <a:endParaRPr lang="en-US" sz="3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249400"/>
            <a:ext cx="21396325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itchFamily="18" charset="0"/>
              </a:rPr>
              <a:t>Senior Design Project (20EECW201)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itchFamily="18" charset="0"/>
              </a:rPr>
              <a:t>2024-25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32819-B0CE-CB0D-1EE2-5327A71922DD}"/>
              </a:ext>
            </a:extLst>
          </p:cNvPr>
          <p:cNvSpPr txBox="1"/>
          <p:nvPr/>
        </p:nvSpPr>
        <p:spPr>
          <a:xfrm>
            <a:off x="268263" y="6551582"/>
            <a:ext cx="6857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hardware and software costs to make object detection accessible to a broader audience.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instantaneous object detection and feedback without noticeable delays.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speech and text output for object identification to cater to various user preferences and needs, including those with visual impairments.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8FFBD-511E-3A78-D856-D80E666C306D}"/>
              </a:ext>
            </a:extLst>
          </p:cNvPr>
          <p:cNvSpPr txBox="1"/>
          <p:nvPr/>
        </p:nvSpPr>
        <p:spPr>
          <a:xfrm>
            <a:off x="7530615" y="10969206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Z.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Ozkan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Bayhan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Namdar and A.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Basgumus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"Object Detection and Recognition of Unmanned Aerial Vehicles Using Raspberry Pi Platform," </a:t>
            </a:r>
            <a:r>
              <a:rPr lang="en-IN" sz="18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5th International Symposium on Multidisciplinary Studies and Innovative Technologies (ISMSIT)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Ankara, Turkey, 2021, pp. 467-472,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10.1109/ISMSIT52890.2021.9604698.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Kamath and R. A., "Performance Analysis of the Pretrained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EfficientDet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Object Detection on Raspberry Pi," 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International Conference on Circuits, Controls and Communications (CCUBE)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Bangalore, India, 2021, pp. 1-6,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10.1109/CCUBE53681.2021.9702741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6608C-1FD8-4C1D-9BD4-28F24595CDCA}"/>
              </a:ext>
            </a:extLst>
          </p:cNvPr>
          <p:cNvSpPr txBox="1"/>
          <p:nvPr/>
        </p:nvSpPr>
        <p:spPr>
          <a:xfrm>
            <a:off x="14960506" y="11192500"/>
            <a:ext cx="6015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"Raspberry Pi-Based Real-Time Object Detection with Speech and Text Output" project offers a cost-effective and portable solution for efficient object detection and identification. By prioritizing public safety and accessibility, it has the potential to enhance automation and assistive technology in everyday applications.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CCB03-6FA9-E3E9-8690-08CEABB66041}"/>
              </a:ext>
            </a:extLst>
          </p:cNvPr>
          <p:cNvSpPr txBox="1"/>
          <p:nvPr/>
        </p:nvSpPr>
        <p:spPr>
          <a:xfrm>
            <a:off x="343638" y="10606266"/>
            <a:ext cx="6858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literature surveys on object detection and voice assistant technologies.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alternative machine learning architectures or techniques to improve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a flexible system that can be updated to recognize additional objects or integrate new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low-cost object detection system suitable for widespread 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0EDE90-B6A4-52A6-7448-B65136EDF1CB}"/>
              </a:ext>
            </a:extLst>
          </p:cNvPr>
          <p:cNvSpPr txBox="1"/>
          <p:nvPr/>
        </p:nvSpPr>
        <p:spPr>
          <a:xfrm>
            <a:off x="15146325" y="7126849"/>
            <a:ext cx="58579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detected and classified objects (e.g., "person" and "cell phone") in the input image with bounding boxes.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multiple objects (e.g., "person" and "cell phone") simultaneously within the same frame</a:t>
            </a:r>
            <a:r>
              <a:rPr lang="en-US" sz="1050" dirty="0"/>
              <a:t>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clear visual feedback with labeled bounding boxes for ease of interpretation.</a:t>
            </a:r>
            <a:endParaRPr lang="en-IN" sz="2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97370" y="95389"/>
            <a:ext cx="166989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Pi-Based Object Detection with Speech and Text Output</a:t>
            </a:r>
          </a:p>
          <a:p>
            <a:r>
              <a:rPr lang="en-US" altLang="ko-K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No:B16       SRNs:02FE21BEC080,02FE21BEC083,02FE21BEC100,02FE21BEC105</a:t>
            </a:r>
          </a:p>
          <a:p>
            <a:r>
              <a:rPr lang="en-US" altLang="ko-K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Names: Sakshi B ,  </a:t>
            </a:r>
            <a:r>
              <a:rPr lang="en-US" altLang="ko-K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Samruddhi</a:t>
            </a:r>
            <a:r>
              <a:rPr lang="en-US" altLang="ko-K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S, </a:t>
            </a:r>
            <a:r>
              <a:rPr lang="en-US" altLang="ko-K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Srushti</a:t>
            </a:r>
            <a:r>
              <a:rPr lang="en-US" altLang="ko-K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P, Ujwala V T</a:t>
            </a:r>
          </a:p>
          <a:p>
            <a:r>
              <a:rPr lang="en-US" altLang="ko-K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Prof. S. </a:t>
            </a:r>
            <a:r>
              <a:rPr lang="en-US" altLang="ko-K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M.Hungund</a:t>
            </a:r>
            <a:endParaRPr lang="ko-KR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6327805-8E79-4E33-B25A-32A3014BBD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1" y="334846"/>
            <a:ext cx="4429108" cy="144831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5E62ECD-74AE-4F41-8047-8935897E973F}"/>
              </a:ext>
            </a:extLst>
          </p:cNvPr>
          <p:cNvSpPr/>
          <p:nvPr/>
        </p:nvSpPr>
        <p:spPr>
          <a:xfrm>
            <a:off x="7614384" y="10198555"/>
            <a:ext cx="6858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Literature survey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DE17EC-112B-45DC-AA4A-53BC69FDC862}"/>
              </a:ext>
            </a:extLst>
          </p:cNvPr>
          <p:cNvSpPr/>
          <p:nvPr/>
        </p:nvSpPr>
        <p:spPr>
          <a:xfrm>
            <a:off x="7530615" y="2649379"/>
            <a:ext cx="6858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Methodology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CBD71-C433-3692-6A87-CB145C7C1B99}"/>
              </a:ext>
            </a:extLst>
          </p:cNvPr>
          <p:cNvSpPr txBox="1"/>
          <p:nvPr/>
        </p:nvSpPr>
        <p:spPr>
          <a:xfrm>
            <a:off x="7654114" y="6938845"/>
            <a:ext cx="69057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system captures data via sensors, processes it in real-time using an optimized detection engine on edge devices, and provides feedback through text or voice. A deployment toolkit ensures portability and scalability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Detected objects are classified and relayed via the Output Module using text or voice feedback, including spatial information for better user understanding.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C98197-6CAA-76DD-7308-1DB083E59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411" y="3328946"/>
            <a:ext cx="4497880" cy="3373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2A0097-1664-8944-C812-484F1CC4B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866" y="3528430"/>
            <a:ext cx="5904656" cy="3270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490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Bookman Old Style</vt:lpstr>
      <vt:lpstr>Calibri</vt:lpstr>
      <vt:lpstr>Times New Roman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dell.3lp6v34@outlook.com</cp:lastModifiedBy>
  <cp:revision>244</cp:revision>
  <dcterms:created xsi:type="dcterms:W3CDTF">2009-07-23T11:11:30Z</dcterms:created>
  <dcterms:modified xsi:type="dcterms:W3CDTF">2024-12-09T16:15:12Z</dcterms:modified>
</cp:coreProperties>
</file>