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72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79" autoAdjust="0"/>
    <p:restoredTop sz="90137" autoAdjust="0"/>
  </p:normalViewPr>
  <p:slideViewPr>
    <p:cSldViewPr snapToGrid="0">
      <p:cViewPr varScale="1">
        <p:scale>
          <a:sx n="74" d="100"/>
          <a:sy n="74" d="100"/>
        </p:scale>
        <p:origin x="127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3346B9-B1D8-4CA3-9B2E-CB5F86EA991B}" type="datetimeFigureOut">
              <a:rPr lang="en-IN" smtClean="0"/>
              <a:pPr/>
              <a:t>09-12-2024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EA1AF2-4693-4FBE-A977-D1137A7E0DF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23142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E10FCB-200C-2B43-9885-E5F441D2F03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694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AFD2D-492A-76FF-F503-471561E55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8A0D0B-37A3-2686-26D5-74ADA2190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15ABCA-A10E-FA9F-E6E4-D02F95538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C05A6-F8D6-A346-9C2A-4A7D44F39E91}" type="datetimeFigureOut">
              <a:rPr lang="en-US" smtClean="0"/>
              <a:pPr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7168B9-FFE6-5E12-8B61-84554066C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45436A-FBA1-A000-1D73-03AB912E9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9A38A-0B35-3C43-B2F5-6FF920A61C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067766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FE4F3A-4D0E-9F76-6890-E6D8252ED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4C6523-C644-67A7-7060-ACC0EFC6B1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6A6099-ECA2-8562-4C1C-1F6AF58442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DC05A6-F8D6-A346-9C2A-4A7D44F39E91}" type="datetimeFigureOut">
              <a:rPr lang="en-US" smtClean="0"/>
              <a:pPr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EA6DAC-A6E3-FCAD-0329-AAAC477B3D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2AA460-0BE9-F550-4AFB-A615C071D6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59A38A-0B35-3C43-B2F5-6FF920A61C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110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transition spd="slow">
    <p:wip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0" y="947312"/>
            <a:ext cx="12128848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AutoShape 2" descr="Jawaharlal Nehru Medical College"/>
          <p:cNvSpPr>
            <a:spLocks noChangeAspect="1" noChangeArrowheads="1"/>
          </p:cNvSpPr>
          <p:nvPr/>
        </p:nvSpPr>
        <p:spPr bwMode="auto">
          <a:xfrm>
            <a:off x="155575" y="74199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sz="1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AutoShape 5" descr="JNMC BELAGAVI - 2022 Admission Process, Ranking, Reviews, Affiliations"/>
          <p:cNvSpPr>
            <a:spLocks noChangeAspect="1" noChangeArrowheads="1"/>
          </p:cNvSpPr>
          <p:nvPr/>
        </p:nvSpPr>
        <p:spPr bwMode="auto">
          <a:xfrm>
            <a:off x="307975" y="226599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sz="1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12AB5E-1560-712F-8183-68EF2537F3A0}"/>
              </a:ext>
            </a:extLst>
          </p:cNvPr>
          <p:cNvSpPr txBox="1"/>
          <p:nvPr/>
        </p:nvSpPr>
        <p:spPr>
          <a:xfrm>
            <a:off x="50516" y="39102"/>
            <a:ext cx="8990683" cy="33855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Raspberry Pi-Based Object Detection with Speech and Text Output</a:t>
            </a:r>
            <a:endParaRPr lang="ko-KR" altLang="en-US" sz="16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4604674-74FA-6307-56E7-2B8478ADF7C8}"/>
              </a:ext>
            </a:extLst>
          </p:cNvPr>
          <p:cNvSpPr txBox="1"/>
          <p:nvPr/>
        </p:nvSpPr>
        <p:spPr>
          <a:xfrm>
            <a:off x="107843" y="2060914"/>
            <a:ext cx="616023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Statement: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object detection systems are often costly, lack portability, and rely on cloud processing, causing delays and limited accessibility. This project aims to develop a cost-effective, real-time, portable solution that instantly detects and identifies objects, providing feedback through speech and text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000" b="0" dirty="0">
              <a:solidFill>
                <a:srgbClr val="374151"/>
              </a:solidFill>
              <a:latin typeface="Times New Roman" panose="02020603050405020304" pitchFamily="18" charset="0"/>
              <a:ea typeface="Times New Roman" panose="02020603050405020304" charset="0"/>
              <a:cs typeface="Times New Roman" panose="02020603050405020304" pitchFamily="18" charset="0"/>
            </a:endParaRP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C1D78AD-92C4-D411-5F9C-631F924F1AA2}"/>
              </a:ext>
            </a:extLst>
          </p:cNvPr>
          <p:cNvSpPr/>
          <p:nvPr/>
        </p:nvSpPr>
        <p:spPr>
          <a:xfrm>
            <a:off x="107843" y="3064239"/>
            <a:ext cx="6071534" cy="95410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Deliverables :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Lightweight Object Detection.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Portable Hardware Prototype.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Deployment Toolkit.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BE5A2F-05FB-B929-8B2E-A621EB72DDCA}"/>
              </a:ext>
            </a:extLst>
          </p:cNvPr>
          <p:cNvSpPr txBox="1"/>
          <p:nvPr/>
        </p:nvSpPr>
        <p:spPr>
          <a:xfrm>
            <a:off x="101288" y="4143962"/>
            <a:ext cx="60715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/ Pre-Requisites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the working of raspberry pi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116B9C-F1E5-E24D-9D2F-D0E8A384333F}"/>
              </a:ext>
            </a:extLst>
          </p:cNvPr>
          <p:cNvSpPr txBox="1"/>
          <p:nvPr/>
        </p:nvSpPr>
        <p:spPr>
          <a:xfrm>
            <a:off x="43523" y="4873652"/>
            <a:ext cx="6224555" cy="195438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Starter Reference Material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2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Z. </a:t>
            </a:r>
            <a:r>
              <a:rPr lang="en-IN" sz="12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Ozkan</a:t>
            </a:r>
            <a:r>
              <a:rPr lang="en-IN" sz="12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E. </a:t>
            </a:r>
            <a:r>
              <a:rPr lang="en-IN" sz="12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Bayhan</a:t>
            </a:r>
            <a:r>
              <a:rPr lang="en-IN" sz="12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M. Namdar and A. </a:t>
            </a:r>
            <a:r>
              <a:rPr lang="en-IN" sz="12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Basgumus</a:t>
            </a:r>
            <a:r>
              <a:rPr lang="en-IN" sz="12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"Object Detection and Recognition of Unmanned Aerial Vehicles Using Raspberry Pi Platform," </a:t>
            </a:r>
            <a:r>
              <a:rPr lang="en-IN" sz="1200" b="0" i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2021 5th International Symposium on Multidisciplinary Studies and Innovative Technologies (ISMSIT)</a:t>
            </a:r>
            <a:r>
              <a:rPr lang="en-IN" sz="12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Ankara, Turkey, 2021, pp. 467-472, </a:t>
            </a:r>
            <a:r>
              <a:rPr lang="en-IN" sz="12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en-IN" sz="12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10.1109/ISMSIT52890.2021.9604698.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V. Kamath and R. A., "Performance Analysis of the Pretrained </a:t>
            </a:r>
            <a:r>
              <a:rPr lang="en-US" sz="12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EfficientDet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for Real-time Object Detection on Raspberry Pi," </a:t>
            </a:r>
            <a:r>
              <a:rPr lang="en-US" sz="1200" b="0" i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2021 International Conference on Circuits, Controls and Communications (CCUBE)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Bangalore, India, 2021, pp. 1-6, </a:t>
            </a:r>
            <a:r>
              <a:rPr lang="en-US" sz="1200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10.1109/CCUBE53681.2021.9702741.</a:t>
            </a:r>
            <a:endParaRPr lang="en-US" sz="1200" b="0" u="sng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b="0" u="sng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611356" y="3836192"/>
            <a:ext cx="64637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Drivable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428854" y="5548203"/>
            <a:ext cx="2322767" cy="10754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05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SamsungOne 800" panose="020B0903030303020204" pitchFamily="34" charset="0"/>
              <a:cs typeface="Times New Roman" panose="02020603050405020304" pitchFamily="18" charset="0"/>
            </a:endParaRPr>
          </a:p>
          <a:p>
            <a:pPr marL="171450" marR="0" lvl="0" indent="-1714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SamsungOne 800" panose="020B0903030303020204" pitchFamily="34" charset="0"/>
                <a:cs typeface="Times New Roman" panose="02020603050405020304" pitchFamily="18" charset="0"/>
              </a:rPr>
              <a:t>Hands on learning with pre-trained Semantic segmentation architecture</a:t>
            </a:r>
            <a:r>
              <a:rPr kumimoji="0" lang="en-IN" sz="105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SamsungOne 800" panose="020B0903030303020204" pitchFamily="34" charset="0"/>
                <a:cs typeface="Times New Roman" panose="02020603050405020304" pitchFamily="18" charset="0"/>
              </a:rPr>
              <a:t> (Available Dataset).</a:t>
            </a:r>
            <a:br>
              <a:rPr kumimoji="0" lang="en-IN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SamsungOne 800" panose="020B0903030303020204" pitchFamily="34" charset="0"/>
                <a:cs typeface="Times New Roman" panose="02020603050405020304" pitchFamily="18" charset="0"/>
              </a:rPr>
            </a:br>
            <a:r>
              <a:rPr kumimoji="0" lang="en-IN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SamsungOne 800" panose="020B0903030303020204" pitchFamily="34" charset="0"/>
                <a:cs typeface="Times New Roman" panose="02020603050405020304" pitchFamily="18" charset="0"/>
              </a:rPr>
              <a:t>Dataset Preparation (Capture and annotation) : Road scenario.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8751621" y="5589708"/>
            <a:ext cx="1573322" cy="10932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05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SamsungOne 800" panose="020B0903030303020204" pitchFamily="34" charset="0"/>
              <a:cs typeface="Times New Roman" panose="02020603050405020304" pitchFamily="18" charset="0"/>
            </a:endParaRPr>
          </a:p>
          <a:p>
            <a:pPr marL="171450" marR="0" lvl="0" indent="-1714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100" dirty="0">
                <a:solidFill>
                  <a:prstClr val="black"/>
                </a:solidFill>
                <a:latin typeface="Times New Roman" panose="02020603050405020304" pitchFamily="18" charset="0"/>
                <a:ea typeface="SamsungOne 800" panose="020B0903030303020204" pitchFamily="34" charset="0"/>
                <a:cs typeface="Times New Roman" panose="02020603050405020304" pitchFamily="18" charset="0"/>
              </a:rPr>
              <a:t>Contribution at Architecture level .</a:t>
            </a:r>
          </a:p>
          <a:p>
            <a:pPr marL="171450" marR="0" lvl="0" indent="-1714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100" dirty="0">
                <a:solidFill>
                  <a:prstClr val="black"/>
                </a:solidFill>
                <a:latin typeface="Times New Roman" panose="02020603050405020304" pitchFamily="18" charset="0"/>
                <a:ea typeface="SamsungOne 800" panose="020B0903030303020204" pitchFamily="34" charset="0"/>
                <a:cs typeface="Times New Roman" panose="02020603050405020304" pitchFamily="18" charset="0"/>
              </a:rPr>
              <a:t>Training and Initial Testing. </a:t>
            </a:r>
          </a:p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100" dirty="0">
              <a:solidFill>
                <a:prstClr val="black"/>
              </a:solidFill>
              <a:latin typeface="Times New Roman" panose="02020603050405020304" pitchFamily="18" charset="0"/>
              <a:ea typeface="SamsungOne 800" panose="020B0903030303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0324942" y="5691500"/>
            <a:ext cx="1684969" cy="9321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SamsungOne 800" panose="020B0903030303020204" pitchFamily="34" charset="0"/>
                <a:cs typeface="Times New Roman" panose="02020603050405020304" pitchFamily="18" charset="0"/>
              </a:rPr>
              <a:t>Integrating, </a:t>
            </a:r>
            <a:r>
              <a:rPr lang="en-IN" sz="1050" dirty="0">
                <a:solidFill>
                  <a:prstClr val="black"/>
                </a:solidFill>
                <a:latin typeface="Times New Roman" panose="02020603050405020304" pitchFamily="18" charset="0"/>
                <a:ea typeface="SamsungOne 800" panose="020B0903030303020204" pitchFamily="34" charset="0"/>
                <a:cs typeface="Times New Roman" panose="02020603050405020304" pitchFamily="18" charset="0"/>
              </a:rPr>
              <a:t>t</a:t>
            </a:r>
            <a:r>
              <a:rPr kumimoji="0" lang="en-IN" sz="105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SamsungOne 800" panose="020B0903030303020204" pitchFamily="34" charset="0"/>
                <a:cs typeface="Times New Roman" panose="02020603050405020304" pitchFamily="18" charset="0"/>
              </a:rPr>
              <a:t>esting</a:t>
            </a:r>
            <a:r>
              <a:rPr kumimoji="0" lang="en-IN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SamsungOne 800" panose="020B0903030303020204" pitchFamily="34" charset="0"/>
                <a:cs typeface="Times New Roman" panose="02020603050405020304" pitchFamily="18" charset="0"/>
              </a:rPr>
              <a:t> </a:t>
            </a:r>
            <a:r>
              <a:rPr lang="en-IN" sz="1050" dirty="0">
                <a:solidFill>
                  <a:prstClr val="black"/>
                </a:solidFill>
                <a:latin typeface="Times New Roman" panose="02020603050405020304" pitchFamily="18" charset="0"/>
                <a:ea typeface="SamsungOne 800" panose="020B0903030303020204" pitchFamily="34" charset="0"/>
                <a:cs typeface="Times New Roman" panose="02020603050405020304" pitchFamily="18" charset="0"/>
              </a:rPr>
              <a:t>and validation.</a:t>
            </a:r>
            <a:endParaRPr kumimoji="0" lang="en-IN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SamsungOne 800" panose="020B0903030303020204" pitchFamily="34" charset="0"/>
              <a:cs typeface="Times New Roman" panose="02020603050405020304" pitchFamily="18" charset="0"/>
            </a:endParaRPr>
          </a:p>
          <a:p>
            <a:pPr marL="171450" marR="0" lvl="0" indent="-1714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SamsungOne 800" panose="020B0903030303020204" pitchFamily="34" charset="0"/>
                <a:cs typeface="Times New Roman" panose="02020603050405020304" pitchFamily="18" charset="0"/>
              </a:rPr>
              <a:t>Documentation and applying for contests .</a:t>
            </a:r>
            <a:endParaRPr kumimoji="0" lang="en-IN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SamsungOne 800" panose="020B090303030302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SamsungOne 800" panose="020B0903030303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6720236" y="4546431"/>
            <a:ext cx="76540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SamsungOne 800" panose="020B0903030303020204" pitchFamily="34" charset="0"/>
                <a:cs typeface="Times New Roman" panose="02020603050405020304" pitchFamily="18" charset="0"/>
              </a:rPr>
              <a:t>Timeline</a:t>
            </a:r>
          </a:p>
        </p:txBody>
      </p:sp>
      <p:cxnSp>
        <p:nvCxnSpPr>
          <p:cNvPr id="47" name="Straight Connector 46"/>
          <p:cNvCxnSpPr>
            <a:cxnSpLocks/>
          </p:cNvCxnSpPr>
          <p:nvPr/>
        </p:nvCxnSpPr>
        <p:spPr>
          <a:xfrm flipV="1">
            <a:off x="6693249" y="5515686"/>
            <a:ext cx="4645381" cy="9403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6908680" y="5463289"/>
            <a:ext cx="142240" cy="142240"/>
          </a:xfrm>
          <a:prstGeom prst="ellipse">
            <a:avLst/>
          </a:prstGeom>
          <a:solidFill>
            <a:srgbClr val="2664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Oval 48"/>
          <p:cNvSpPr/>
          <p:nvPr/>
        </p:nvSpPr>
        <p:spPr>
          <a:xfrm>
            <a:off x="9167381" y="5470773"/>
            <a:ext cx="142240" cy="142240"/>
          </a:xfrm>
          <a:prstGeom prst="ellipse">
            <a:avLst/>
          </a:prstGeom>
          <a:solidFill>
            <a:srgbClr val="2664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Oval 49"/>
          <p:cNvSpPr/>
          <p:nvPr/>
        </p:nvSpPr>
        <p:spPr>
          <a:xfrm>
            <a:off x="11143277" y="5470773"/>
            <a:ext cx="142240" cy="142240"/>
          </a:xfrm>
          <a:prstGeom prst="ellipse">
            <a:avLst/>
          </a:prstGeom>
          <a:solidFill>
            <a:srgbClr val="2664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6566464" y="5049214"/>
            <a:ext cx="103265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SamsungOne 800" panose="020B0903030303020204" pitchFamily="34" charset="0"/>
                <a:cs typeface="Times New Roman" panose="02020603050405020304" pitchFamily="18" charset="0"/>
              </a:rPr>
              <a:t>Kick Off </a:t>
            </a:r>
            <a:br>
              <a:rPr kumimoji="0" lang="en-IN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SamsungOne 800" panose="020B0903030303020204" pitchFamily="34" charset="0"/>
                <a:cs typeface="Times New Roman" panose="02020603050405020304" pitchFamily="18" charset="0"/>
              </a:rPr>
            </a:br>
            <a:r>
              <a:rPr kumimoji="0" lang="en-IN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SamsungOne 800" panose="020B0903030303020204" pitchFamily="34" charset="0"/>
                <a:cs typeface="Times New Roman" panose="02020603050405020304" pitchFamily="18" charset="0"/>
              </a:rPr>
              <a:t>&lt; 1</a:t>
            </a:r>
            <a:r>
              <a:rPr kumimoji="0" lang="en-IN" sz="1100" b="1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SamsungOne 800" panose="020B0903030303020204" pitchFamily="34" charset="0"/>
                <a:cs typeface="Times New Roman" panose="02020603050405020304" pitchFamily="18" charset="0"/>
              </a:rPr>
              <a:t>st</a:t>
            </a:r>
            <a:r>
              <a:rPr kumimoji="0" lang="en-IN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SamsungOne 800" panose="020B0903030303020204" pitchFamily="34" charset="0"/>
                <a:cs typeface="Times New Roman" panose="02020603050405020304" pitchFamily="18" charset="0"/>
              </a:rPr>
              <a:t>  Month &gt;</a:t>
            </a:r>
          </a:p>
        </p:txBody>
      </p:sp>
      <p:sp>
        <p:nvSpPr>
          <p:cNvPr id="52" name="Rectangle 51"/>
          <p:cNvSpPr/>
          <p:nvPr/>
        </p:nvSpPr>
        <p:spPr>
          <a:xfrm>
            <a:off x="8635550" y="5029585"/>
            <a:ext cx="139511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SamsungOne 800" panose="020B0903030303020204" pitchFamily="34" charset="0"/>
                <a:cs typeface="Times New Roman" panose="02020603050405020304" pitchFamily="18" charset="0"/>
              </a:rPr>
              <a:t>Milestone 1 </a:t>
            </a:r>
            <a:br>
              <a:rPr kumimoji="0" lang="en-IN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SamsungOne 800" panose="020B0903030303020204" pitchFamily="34" charset="0"/>
                <a:cs typeface="Times New Roman" panose="02020603050405020304" pitchFamily="18" charset="0"/>
              </a:rPr>
            </a:br>
            <a:r>
              <a:rPr kumimoji="0" lang="en-IN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SamsungOne 800" panose="020B0903030303020204" pitchFamily="34" charset="0"/>
                <a:cs typeface="Times New Roman" panose="02020603050405020304" pitchFamily="18" charset="0"/>
              </a:rPr>
              <a:t>&lt; 2</a:t>
            </a:r>
            <a:r>
              <a:rPr kumimoji="0" lang="en-IN" sz="1100" b="1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SamsungOne 800" panose="020B0903030303020204" pitchFamily="34" charset="0"/>
                <a:cs typeface="Times New Roman" panose="02020603050405020304" pitchFamily="18" charset="0"/>
              </a:rPr>
              <a:t>nd</a:t>
            </a:r>
            <a:r>
              <a:rPr kumimoji="0" lang="en-IN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SamsungOne 800" panose="020B0903030303020204" pitchFamily="34" charset="0"/>
                <a:cs typeface="Times New Roman" panose="02020603050405020304" pitchFamily="18" charset="0"/>
              </a:rPr>
              <a:t> Month &gt;</a:t>
            </a:r>
          </a:p>
        </p:txBody>
      </p:sp>
      <p:sp>
        <p:nvSpPr>
          <p:cNvPr id="53" name="Rectangle 52"/>
          <p:cNvSpPr/>
          <p:nvPr/>
        </p:nvSpPr>
        <p:spPr>
          <a:xfrm>
            <a:off x="10510262" y="5029585"/>
            <a:ext cx="1408271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SamsungOne 800" panose="020B0903030303020204" pitchFamily="34" charset="0"/>
                <a:cs typeface="Times New Roman" panose="02020603050405020304" pitchFamily="18" charset="0"/>
              </a:rPr>
              <a:t>Milestone 2 </a:t>
            </a:r>
            <a:br>
              <a:rPr kumimoji="0" lang="en-IN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SamsungOne 800" panose="020B0903030303020204" pitchFamily="34" charset="0"/>
                <a:cs typeface="Times New Roman" panose="02020603050405020304" pitchFamily="18" charset="0"/>
              </a:rPr>
            </a:br>
            <a:r>
              <a:rPr kumimoji="0" lang="en-IN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SamsungOne 800" panose="020B0903030303020204" pitchFamily="34" charset="0"/>
                <a:cs typeface="Times New Roman" panose="02020603050405020304" pitchFamily="18" charset="0"/>
              </a:rPr>
              <a:t>&lt; 3</a:t>
            </a:r>
            <a:r>
              <a:rPr kumimoji="0" lang="en-IN" sz="1100" b="1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SamsungOne 800" panose="020B0903030303020204" pitchFamily="34" charset="0"/>
                <a:cs typeface="Times New Roman" panose="02020603050405020304" pitchFamily="18" charset="0"/>
              </a:rPr>
              <a:t>rd</a:t>
            </a:r>
            <a:r>
              <a:rPr kumimoji="0" lang="en-IN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SamsungOne 800" panose="020B0903030303020204" pitchFamily="34" charset="0"/>
                <a:cs typeface="Times New Roman" panose="02020603050405020304" pitchFamily="18" charset="0"/>
              </a:rPr>
              <a:t> &amp; 4</a:t>
            </a:r>
            <a:r>
              <a:rPr kumimoji="0" lang="en-IN" sz="1100" b="1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SamsungOne 800" panose="020B0903030303020204" pitchFamily="34" charset="0"/>
                <a:cs typeface="Times New Roman" panose="02020603050405020304" pitchFamily="18" charset="0"/>
              </a:rPr>
              <a:t>th</a:t>
            </a:r>
            <a:r>
              <a:rPr kumimoji="0" lang="en-IN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SamsungOne 800" panose="020B0903030303020204" pitchFamily="34" charset="0"/>
                <a:cs typeface="Times New Roman" panose="02020603050405020304" pitchFamily="18" charset="0"/>
              </a:rPr>
              <a:t> Month 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07843" y="1033553"/>
            <a:ext cx="6160235" cy="95410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Context: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 detection is essential in many fields, but current solutions are often too resource-intensive, costly, or inflexible for low-power devices. There is a need for a real-time, affordable, and adaptable system that can be easily deployed on edge devices across various environments</a:t>
            </a:r>
            <a:r>
              <a:rPr lang="en-US" sz="1400" dirty="0"/>
              <a:t>.</a:t>
            </a:r>
            <a:endParaRPr lang="en-IN" sz="1400" u="sng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2536" y="165677"/>
            <a:ext cx="2637375" cy="746687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6012AB5E-1560-712F-8183-68EF2537F3A0}"/>
              </a:ext>
            </a:extLst>
          </p:cNvPr>
          <p:cNvSpPr txBox="1"/>
          <p:nvPr/>
        </p:nvSpPr>
        <p:spPr>
          <a:xfrm>
            <a:off x="50518" y="367075"/>
            <a:ext cx="8990681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IN" altLang="ko-KR" sz="1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Batch No: 16		Division: B 	SRNs: 02FE21BEC080, 02FE21BEC083, 02FE21BEC100, 02FE21BEC105 		</a:t>
            </a:r>
            <a:endParaRPr lang="ko-KR" altLang="en-US" sz="12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8C8F426-AA0A-47B2-97AE-E40B33921625}"/>
              </a:ext>
            </a:extLst>
          </p:cNvPr>
          <p:cNvSpPr txBox="1"/>
          <p:nvPr/>
        </p:nvSpPr>
        <p:spPr>
          <a:xfrm>
            <a:off x="50516" y="667832"/>
            <a:ext cx="8990683" cy="27577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IN" altLang="ko-KR" sz="1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 Names: Sakshi B, </a:t>
            </a:r>
            <a:r>
              <a:rPr lang="en-IN" altLang="ko-KR" sz="12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Samruddhi</a:t>
            </a:r>
            <a:r>
              <a:rPr lang="en-IN" altLang="ko-KR" sz="1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S, </a:t>
            </a:r>
            <a:r>
              <a:rPr lang="en-IN" altLang="ko-KR" sz="12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Srushti</a:t>
            </a:r>
            <a:r>
              <a:rPr lang="en-IN" altLang="ko-KR" sz="1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 &amp; Ujwala V S         		Guide: Prof. </a:t>
            </a:r>
            <a:r>
              <a:rPr lang="en-IN" altLang="ko-KR" sz="12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S.M.Hungund</a:t>
            </a:r>
            <a:endParaRPr lang="ko-KR" altLang="en-US" sz="12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226F30A-B986-0485-878A-F4A7E70D0B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4061" y="1286780"/>
            <a:ext cx="5398089" cy="287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930294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11038</TotalTime>
  <Words>367</Words>
  <Application>Microsoft Office PowerPoint</Application>
  <PresentationFormat>Widescreen</PresentationFormat>
  <Paragraphs>28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dell.3lp6v34@outlook.com</cp:lastModifiedBy>
  <cp:revision>264</cp:revision>
  <dcterms:created xsi:type="dcterms:W3CDTF">2022-08-30T05:01:25Z</dcterms:created>
  <dcterms:modified xsi:type="dcterms:W3CDTF">2024-12-09T16:18:28Z</dcterms:modified>
</cp:coreProperties>
</file>