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67" r:id="rId4"/>
    <p:sldId id="259" r:id="rId5"/>
    <p:sldId id="260" r:id="rId6"/>
    <p:sldId id="261" r:id="rId7"/>
    <p:sldId id="274" r:id="rId8"/>
    <p:sldId id="276" r:id="rId9"/>
    <p:sldId id="268" r:id="rId10"/>
    <p:sldId id="270" r:id="rId11"/>
    <p:sldId id="271" r:id="rId12"/>
    <p:sldId id="272" r:id="rId13"/>
    <p:sldId id="296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EE435-6F07-476B-B612-38295F9C2EA4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0D97A-9E80-4049-993C-9C34E21E2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2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69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14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7446-0FB4-2C24-3B1E-1DF90F7D9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5C2C9-8467-03E2-B091-F8C1EAEB8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31D8-E03A-F818-AA76-58BB3C89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6811-4ED4-5190-F8CB-65BE594B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56A4-2742-7458-7872-5DAB8C5C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2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9850-73BE-1D8B-E638-5995A772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D5FC9-5DB8-7C87-3456-20371182A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C8559-500E-2D53-80AA-CA609090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F871-89C2-F134-389D-7118EAE0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9F5B-7685-3D27-04BD-7295C9C5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CA023-07C8-578C-6F50-0A478E7B7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73AE8-2530-1AD9-17D4-03F54D21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5DBF-6B89-FAB3-2AD1-61813997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6326-BB5A-7AA1-6A73-8513337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4850D-F9AF-FBFE-88E8-0A45FD5D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FA96-0D3D-D492-4B3C-0C8E8BCC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142F-AF53-CDF3-5EDF-08FDD66E1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A5F1-EBFA-0C37-284E-AF284066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E62C-5010-8AAC-F7AA-1E19BB4E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CF06-008C-FE8E-0A43-9AFF9059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D7A2-1D70-9FF0-0E0F-DAEF54B8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B6655-8879-7FD1-8232-EEF025670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9A17-5F9D-A5B4-6CBD-5CBAD637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E878-916E-9568-BF2B-29BF8069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E016-7B80-6EEF-3867-B180D65D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7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1976-15F9-A301-DB83-A6C7D521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B3B8-C0BE-1333-EB83-15DD76E6A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3C7E-3D59-61D1-37D5-886C9BF97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55E6-0BA7-5F61-BD11-6E7FDC0B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385CC-EA66-90DA-1235-CADF64F5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2641-2461-5AAE-86BE-D6EFACED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4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7C38-989F-A869-51AE-1C7A0A8C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ADD87-14AA-BCF9-CEA6-0B554D8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13A55-C767-4540-1F53-931E352F3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FE2AA-806A-0A66-52CF-7F70DB29C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03EAA-BC1C-A4F3-876E-1F5B115CB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8A211-2746-B040-610C-0719AFD8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4DCEE-AB7E-DDDF-46ED-088DA28E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64646-B090-ADB6-1D18-5E0C259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06E7-6E40-74D3-AAEE-B38B532A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F1DB-EF40-B5A9-FB9D-8F4EF066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FC820-1CEA-2016-01FB-A46B2389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A3381-198B-1015-7EA7-46EFA5F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36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7CE60-FB14-6FF0-A3ED-01E9DFC30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46448-6049-A26F-77AF-D6AA46EA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9145-A9ED-7D75-151F-5DDF7E4C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3882-C5F3-43BC-E9F9-A22877CD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DF0FB-8BFD-4D4C-F096-7AC76D9E9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244AC-031D-CE1E-398E-26678D47F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DC4B-0AAB-A0AF-1384-8BDF52C8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B834A-53D0-FEDD-110E-42217FA9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AF630-B879-2A53-F95B-254EFBFC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1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E999-F01E-37D4-10B8-CD04228B6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72D25-41F1-24A0-CA65-4E8BDD4B9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6BF77-2BB4-4E83-7ADC-DEA5232B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588B5-1947-3B09-1ABC-35ED6458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D1D8-3B52-D92C-94C0-82354C67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798E0-5DA4-E632-45FF-56836213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92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FEDC0-CEAC-1300-C34D-DD9628C5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7CC4-02B1-A089-EAAC-BB19438C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4968-70AE-43E7-1EEC-E533FCA00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E969-D278-44F9-A7D3-580E350018CB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A721-9557-1365-2B39-27D71A2E4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4D56-179A-A935-CCA6-9767D2284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3D21C-D836-4457-A5C7-90C1BA11F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14"/>
          <p:cNvSpPr txBox="1"/>
          <p:nvPr/>
        </p:nvSpPr>
        <p:spPr>
          <a:xfrm>
            <a:off x="4084320" y="6414760"/>
            <a:ext cx="4023360" cy="24830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rPr dirty="0"/>
              <a:t>Dept. of ECE</a:t>
            </a:r>
          </a:p>
        </p:txBody>
      </p:sp>
      <p:sp>
        <p:nvSpPr>
          <p:cNvPr id="97" name="TextBox 11"/>
          <p:cNvSpPr txBox="1"/>
          <p:nvPr/>
        </p:nvSpPr>
        <p:spPr>
          <a:xfrm>
            <a:off x="1918009" y="2307795"/>
            <a:ext cx="9112251" cy="6451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3600"/>
            </a:lvl1pPr>
          </a:lstStyle>
          <a:p>
            <a:r>
              <a:rPr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98" name="TextBox 12"/>
          <p:cNvSpPr txBox="1"/>
          <p:nvPr/>
        </p:nvSpPr>
        <p:spPr>
          <a:xfrm>
            <a:off x="1569719" y="3302000"/>
            <a:ext cx="9753601" cy="6463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/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 alt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TextBox 13"/>
          <p:cNvSpPr txBox="1"/>
          <p:nvPr/>
        </p:nvSpPr>
        <p:spPr>
          <a:xfrm>
            <a:off x="4084320" y="5661034"/>
            <a:ext cx="4741039" cy="3693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Under the guidance of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Shwetha </a:t>
            </a:r>
            <a:r>
              <a:rPr lang="en-US" altLang="en-IN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Madiwalar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Slide Number Placeholder 15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fld id="{86CB4B4D-7CA3-9044-876B-883B54F8677D}" type="slidenum">
              <a:rPr lang="en-IN" smtClean="0"/>
              <a:pPr/>
              <a:t>1</a:t>
            </a:fld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69907" y="1551272"/>
          <a:ext cx="605218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32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Department of Electronics and Communication Engineering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3042" y="2859225"/>
            <a:ext cx="66317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algn="ctr"/>
            <a:endParaRPr lang="en-US" alt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0624597F-2870-E2AA-5410-45B4A1CF1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66" y="1923401"/>
            <a:ext cx="10512686" cy="52285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FBC285-4F3E-3152-451E-EDBD2B294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02698"/>
              </p:ext>
            </p:extLst>
          </p:nvPr>
        </p:nvGraphicFramePr>
        <p:xfrm>
          <a:off x="2851357" y="2892990"/>
          <a:ext cx="6932067" cy="2456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076">
                  <a:extLst>
                    <a:ext uri="{9D8B030D-6E8A-4147-A177-3AD203B41FA5}">
                      <a16:colId xmlns:a16="http://schemas.microsoft.com/office/drawing/2014/main" val="3026567653"/>
                    </a:ext>
                  </a:extLst>
                </a:gridCol>
                <a:gridCol w="2093748">
                  <a:extLst>
                    <a:ext uri="{9D8B030D-6E8A-4147-A177-3AD203B41FA5}">
                      <a16:colId xmlns:a16="http://schemas.microsoft.com/office/drawing/2014/main" val="1770954106"/>
                    </a:ext>
                  </a:extLst>
                </a:gridCol>
                <a:gridCol w="2081504">
                  <a:extLst>
                    <a:ext uri="{9D8B030D-6E8A-4147-A177-3AD203B41FA5}">
                      <a16:colId xmlns:a16="http://schemas.microsoft.com/office/drawing/2014/main" val="978069432"/>
                    </a:ext>
                  </a:extLst>
                </a:gridCol>
                <a:gridCol w="1591739">
                  <a:extLst>
                    <a:ext uri="{9D8B030D-6E8A-4147-A177-3AD203B41FA5}">
                      <a16:colId xmlns:a16="http://schemas.microsoft.com/office/drawing/2014/main" val="421183951"/>
                    </a:ext>
                  </a:extLst>
                </a:gridCol>
              </a:tblGrid>
              <a:tr h="4418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34584"/>
                  </a:ext>
                </a:extLst>
              </a:tr>
              <a:tr h="4418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Sakshi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Bagewadi</a:t>
                      </a:r>
                      <a:r>
                        <a:rPr lang="en-GB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02FE21BEC0</a:t>
                      </a:r>
                      <a:r>
                        <a:rPr lang="en-GB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91234"/>
                  </a:ext>
                </a:extLst>
              </a:tr>
              <a:tr h="4418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Samruddhi</a:t>
                      </a:r>
                      <a:r>
                        <a:rPr lang="en-GB" dirty="0"/>
                        <a:t>  V S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02FE21BEC0</a:t>
                      </a:r>
                      <a:r>
                        <a:rPr lang="en-GB" dirty="0"/>
                        <a:t>64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89855"/>
                  </a:ext>
                </a:extLst>
              </a:tr>
              <a:tr h="4909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Srushti</a:t>
                      </a:r>
                      <a:r>
                        <a:rPr lang="en-GB" dirty="0"/>
                        <a:t> 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02FE21BEC</a:t>
                      </a:r>
                      <a:r>
                        <a:rPr lang="en-GB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38246"/>
                  </a:ext>
                </a:extLst>
              </a:tr>
              <a:tr h="4418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Ujwala</a:t>
                      </a:r>
                      <a:r>
                        <a:rPr lang="en-GB" dirty="0"/>
                        <a:t> V T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02FE21BEC</a:t>
                      </a:r>
                      <a:r>
                        <a:rPr lang="en-GB" dirty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875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B076F7-CCBD-6E5C-5456-66A2C4C55A45}"/>
              </a:ext>
            </a:extLst>
          </p:cNvPr>
          <p:cNvSpPr txBox="1"/>
          <p:nvPr/>
        </p:nvSpPr>
        <p:spPr>
          <a:xfrm>
            <a:off x="1507167" y="2331362"/>
            <a:ext cx="9933933" cy="73866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hangingPunct="0"/>
            <a:r>
              <a:rPr kumimoji="0" lang="en-I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/>
              </a:rPr>
              <a:t>Lightweight blockchain enabled patient monitoring system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85499-8D60-0D3B-B643-45EDD22C6E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B3B65-D9A8-E686-821C-62748A57C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80C-D26B-0953-319D-3B040BCD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40" y="1455373"/>
            <a:ext cx="10515600" cy="44819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GB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IN" sz="28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</a:t>
            </a:r>
            <a:endParaRPr lang="en-IN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F0C04-DBE4-365A-C400-CBF6B66FD6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  <p:sp>
        <p:nvSpPr>
          <p:cNvPr id="2" name="Google Shape;122;p16">
            <a:extLst>
              <a:ext uri="{FF2B5EF4-FFF2-40B4-BE49-F238E27FC236}">
                <a16:creationId xmlns:a16="http://schemas.microsoft.com/office/drawing/2014/main" id="{C2986F7C-0E1A-229A-DD48-3FB886D6759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</a:t>
            </a:r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9058C403-CA12-142B-BA5D-8D60427E94C2}"/>
              </a:ext>
            </a:extLst>
          </p:cNvPr>
          <p:cNvSpPr txBox="1">
            <a:spLocks/>
          </p:cNvSpPr>
          <p:nvPr/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1200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marR="0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marR="0" indent="9144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marR="0" indent="1371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marR="0" indent="18288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0" marR="0" indent="2286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0" marR="0" indent="2743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0" marR="0" indent="32004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0" marR="0" indent="3657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fld id="{86CB4B4D-7CA3-9044-876B-883B54F8677D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92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7AF0-0AFA-8425-AC89-818CDF0B6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06DA-41C4-0A72-2807-F50D841D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optimization</a:t>
            </a:r>
          </a:p>
          <a:p>
            <a:pPr algn="just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Adam, we got smoother and more stable loss curves during training.</a:t>
            </a:r>
          </a:p>
          <a:p>
            <a:pPr algn="just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initial improvements in accuracy, especially on deeper layers.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training more robust. 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of model increased to 98%.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16111-3AF4-F715-6DCA-EC423D9C6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  <p:sp>
        <p:nvSpPr>
          <p:cNvPr id="2" name="Google Shape;122;p16">
            <a:extLst>
              <a:ext uri="{FF2B5EF4-FFF2-40B4-BE49-F238E27FC236}">
                <a16:creationId xmlns:a16="http://schemas.microsoft.com/office/drawing/2014/main" id="{84548D36-A6D8-0212-F4E7-27608B9CACD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</a:t>
            </a:r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589802AD-E1F3-10C3-B070-072175D995D5}"/>
              </a:ext>
            </a:extLst>
          </p:cNvPr>
          <p:cNvSpPr txBox="1">
            <a:spLocks/>
          </p:cNvSpPr>
          <p:nvPr/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1200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marR="0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marR="0" indent="9144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marR="0" indent="1371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marR="0" indent="18288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0" marR="0" indent="2286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0" marR="0" indent="2743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0" marR="0" indent="32004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0" marR="0" indent="3657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fld id="{86CB4B4D-7CA3-9044-876B-883B54F8677D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118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9EC4B-DFE9-5213-28E5-56672634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9DE2-0825-0E25-3DC8-FCB709F2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684" y="1481496"/>
            <a:ext cx="10515600" cy="468299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5A316-8453-727A-31A6-74C1B2D4A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  <p:sp>
        <p:nvSpPr>
          <p:cNvPr id="2" name="Google Shape;122;p16">
            <a:extLst>
              <a:ext uri="{FF2B5EF4-FFF2-40B4-BE49-F238E27FC236}">
                <a16:creationId xmlns:a16="http://schemas.microsoft.com/office/drawing/2014/main" id="{87F243CC-E8FF-8386-1DC8-670F04731B1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8535B8F5-6CD3-9F37-F7DF-88CDC12D0043}"/>
              </a:ext>
            </a:extLst>
          </p:cNvPr>
          <p:cNvSpPr txBox="1">
            <a:spLocks/>
          </p:cNvSpPr>
          <p:nvPr/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1200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marR="0" indent="457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marR="0" indent="9144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marR="0" indent="1371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marR="0" indent="18288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0" marR="0" indent="22860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0" marR="0" indent="27432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0" marR="0" indent="32004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0" marR="0" indent="3657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fld id="{86CB4B4D-7CA3-9044-876B-883B54F8677D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40C46-F80E-EC04-ADD1-5F770AD85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746" y="1680186"/>
            <a:ext cx="8034130" cy="445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2452-C618-4B66-64B5-AE93B0D7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44"/>
            <a:ext cx="10515600" cy="846992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E995-1E46-365B-4EF6-C7493FD1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Object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on custom datasets to identify specific objects relevant to visually impaired users (like public signs, personal items, or vehicles), making the system more context-aware and user-friendly.</a:t>
            </a: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Mproved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:Enhance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options with vibration alerts, haptic feedback, and customized voice commands to make it more accessible for visually impaired users. Real-time guidance (like directional cues) can be added  to assist users in locating objects.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Commercialization and Affordability: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Efforts could be made to commercialize the system as an affordable assistive device for visually impaired people. Partnerships with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nonprofits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government agencies could facilitate large-scale distribution to underserved populations.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87096-64C2-74A4-A4B6-A9F7203679D6}"/>
              </a:ext>
            </a:extLst>
          </p:cNvPr>
          <p:cNvSpPr txBox="1"/>
          <p:nvPr/>
        </p:nvSpPr>
        <p:spPr>
          <a:xfrm>
            <a:off x="2956389" y="6123543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68D59-F649-5DAF-A341-B14CB7870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6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51" y="1268620"/>
            <a:ext cx="10530525" cy="51030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charset="0"/>
                <a:cs typeface="Times New Roman" panose="02020603050405020304" charset="0"/>
              </a:rPr>
              <a:t>References: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fld id="{86CB4B4D-7CA3-9044-876B-883B54F8677D}" type="slidenum">
              <a:rPr lang="en-IN" smtClean="0"/>
              <a:pPr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30263-9D5E-6EA4-9B21-4C35EADE0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EC671-248B-970E-2319-57398D40E3CD}"/>
              </a:ext>
            </a:extLst>
          </p:cNvPr>
          <p:cNvSpPr txBox="1"/>
          <p:nvPr/>
        </p:nvSpPr>
        <p:spPr>
          <a:xfrm>
            <a:off x="1211715" y="2216750"/>
            <a:ext cx="869673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Erhan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Szegedy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Toshev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And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Anguelov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2014. Scalable object detection using deep neural networks. In Proceedings of the IEEE conference on computer vision and pattern recognition (pp. 2147-2154).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Mandhala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V.N., Bhattacharyya, D.,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Vamsi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And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Thirupathi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Rao, N., 2020. Object detection using machine learning for visually impaired people. International Journal of Current Research and Review, 12(20), pp.157-167.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Lakshmi, K., 2016. Design and Implementation of Text to Speech conversion using Raspberry pi. Dimensions, 85, p.x56mm.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Hayashi, T. and Watanabe, S., 2020.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Discretalk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Text-to-speech as a machine translation problem.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arXiv:2005.05525.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3E972-A0B5-0B8D-F00C-B811BC5A5FA4}"/>
              </a:ext>
            </a:extLst>
          </p:cNvPr>
          <p:cNvSpPr txBox="1"/>
          <p:nvPr/>
        </p:nvSpPr>
        <p:spPr>
          <a:xfrm>
            <a:off x="2946114" y="592254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</a:t>
            </a:r>
          </a:p>
        </p:txBody>
      </p:sp>
    </p:spTree>
    <p:extLst>
      <p:ext uri="{BB962C8B-B14F-4D97-AF65-F5344CB8AC3E}">
        <p14:creationId xmlns:p14="http://schemas.microsoft.com/office/powerpoint/2010/main" val="351019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defRPr>
            </a:lvl9pPr>
          </a:lstStyle>
          <a:p>
            <a:fld id="{86CB4B4D-7CA3-9044-876B-883B54F8677D}" type="slidenum">
              <a:rPr lang="en-IN" smtClean="0"/>
              <a:pPr/>
              <a:t>2</a:t>
            </a:fld>
            <a:endParaRPr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03262"/>
              </p:ext>
            </p:extLst>
          </p:nvPr>
        </p:nvGraphicFramePr>
        <p:xfrm>
          <a:off x="705721" y="1189832"/>
          <a:ext cx="10780558" cy="5294742"/>
        </p:xfrm>
        <a:graphic>
          <a:graphicData uri="http://schemas.openxmlformats.org/drawingml/2006/table">
            <a:tbl>
              <a:tblPr firstRow="1" bandRow="1"/>
              <a:tblGrid>
                <a:gridCol w="197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257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</a:t>
                      </a:r>
                      <a:r>
                        <a:rPr lang="en-GB" sz="15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93425"/>
                  </a:ext>
                </a:extLst>
              </a:tr>
              <a:tr h="486621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04.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  <a:b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621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 Diagram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chart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and output</a:t>
                      </a:r>
                    </a:p>
                    <a:p>
                      <a:pPr algn="ctr"/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50986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07.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08.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algn="ctr"/>
                      <a:r>
                        <a:rPr lang="en-GB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09.</a:t>
                      </a:r>
                      <a:endParaRPr lang="en-IN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E91E00C-85A6-6511-4E6F-C160A9BDE4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D9BC-F86A-4EA2-5D82-30E2BD56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362"/>
            <a:ext cx="10515600" cy="99244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9965-92F5-A975-B753-FE2963005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8809"/>
            <a:ext cx="11104984" cy="3838057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low-cost, efficient system that can detect and identify objects in real-time, providing immediate feedback through speech and text. This project aims to create a portable solution for real-time object detection and identification with instant output.</a:t>
            </a: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94E88-6675-EC1C-4339-88F0545F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AAC61-0641-2868-4AF7-DC27762E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6898"/>
            <a:ext cx="2743200" cy="365125"/>
          </a:xfrm>
        </p:spPr>
        <p:txBody>
          <a:bodyPr/>
          <a:lstStyle/>
          <a:p>
            <a:fld id="{14664CE2-A199-492D-95BF-8BD1FF45761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B625E-5A42-1AAB-2DCC-B62DEB18B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5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22259"/>
            <a:ext cx="10115860" cy="87477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58008"/>
            <a:ext cx="10439400" cy="4098342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object detection systems are often costly, lack portability, and rely on cloud processing, causing delays and limited accessibility. This project aims to develop a cost-effective, real-time, portable solution that instantly detects and identifies objects, providing feedback through speech and text.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42ED8-1B09-ED96-9ACD-2E4AB590B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7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6955"/>
            <a:ext cx="10181253" cy="39373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78" y="1905000"/>
            <a:ext cx="10552922" cy="4638261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advancement of artificial intelligence and machine learning has enabled the development of powerful object detection systems capable of identifying and recognizing objects in real-time.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the capabilities of Raspberry Pi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YOLOv5/YOLOv8 models to create an efficient, low-cost object detection system.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text-to-speech technology allows the system to audibly announce detected objects.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Thee detected objects are displayed on a screen, providing a visual representation of the analysis.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Equipped with a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image capture, the system is designed to detect objects in its environment and provide both text-based and speech-based.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00C7B-D15F-F90C-614D-2F7043B31A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23" y="222656"/>
            <a:ext cx="9425737" cy="9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59368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Literature Review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86039"/>
              </p:ext>
            </p:extLst>
          </p:nvPr>
        </p:nvGraphicFramePr>
        <p:xfrm>
          <a:off x="150608" y="739738"/>
          <a:ext cx="11890784" cy="5507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7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74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467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Methods/Techniques/Algorith</a:t>
                      </a:r>
                      <a:r>
                        <a:rPr 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used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 /Disadvantages/Remarks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09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Scalable Object Detection using Deep Neural Network</a:t>
                      </a:r>
                    </a:p>
                    <a:p>
                      <a:endParaRPr lang="en-US" sz="14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objects in images without requiring prior knowledge of their specific classes. It is efficient and scalable to handle a large number of object classes.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core of the proposed model is a DCNN, which is trained to predict a set of bounding boxes and their corresponding confidence scores.</a:t>
                      </a:r>
                    </a:p>
                    <a:p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is limited to predicting a fixed number of bounding boxes, which might not be sufficient for images with a large number of objects.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238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Detection Using Machine Learning for Visually Impaired People</a:t>
                      </a:r>
                    </a:p>
                    <a:p>
                      <a:endParaRPr 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system that can accurately detect various objects in both indoor and outdoor environments. Ensure that the object detection process is efficient and can recognize multiple objects in a timely manner.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machine learning algorithms and computer vision techniques to </a:t>
                      </a:r>
                      <a:r>
                        <a:rPr lang="en-GB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visual data and identify objects.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might struggle in low-light or challenging lighting conditions, affecting the accuracy of object detection.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411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GB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Detection and Human Identification using Raspberry Pi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GB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en-US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system to aid blind and visually impaired individuals in navigating their surroundings.</a:t>
                      </a: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Stereoscopic Sonar Algorithm to process ultrasonic sensor data and create a 3D representation of the environment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accuracy of obstacle detection might be affected by factors like environmental noise, object reflectivity.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95915" y="1120929"/>
            <a:ext cx="10245192" cy="10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</a:t>
            </a:r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A6BD1-5F06-3B26-509F-F4D517066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93" y="17395"/>
            <a:ext cx="9425737" cy="9442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91885-E4B1-3A3A-6E0C-7FB11D35D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141993"/>
            <a:ext cx="8128000" cy="40226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4682-D774-B29E-F8E2-CA1F3349C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409" y="1191387"/>
            <a:ext cx="9144000" cy="620220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EC0D-1863-80D4-4549-DBF8130F7B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1E25A-0F27-FA7D-A8F6-4645640D4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01" y="135046"/>
            <a:ext cx="9425737" cy="944222"/>
          </a:xfrm>
          <a:prstGeom prst="rect">
            <a:avLst/>
          </a:prstGeom>
        </p:spPr>
      </p:pic>
      <p:sp>
        <p:nvSpPr>
          <p:cNvPr id="3" name="Google Shape;122;p16">
            <a:extLst>
              <a:ext uri="{FF2B5EF4-FFF2-40B4-BE49-F238E27FC236}">
                <a16:creationId xmlns:a16="http://schemas.microsoft.com/office/drawing/2014/main" id="{F6196270-C283-F59D-1689-6443FA60246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687F7-7773-2012-2D5D-624E23FD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37" y="1079269"/>
            <a:ext cx="2921802" cy="57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4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398778" y="1043713"/>
            <a:ext cx="3869043" cy="69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Dept. of ECE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96125" y="1392225"/>
            <a:ext cx="47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808508" y="1714399"/>
            <a:ext cx="3119700" cy="63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INPUTS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773450" y="4076124"/>
            <a:ext cx="3119700" cy="63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OUTPUT</a:t>
            </a:r>
            <a:endParaRPr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409197" y="1327003"/>
            <a:ext cx="4640700" cy="200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GB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Dataset</a:t>
            </a: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 extract the input from the </a:t>
            </a:r>
            <a:r>
              <a:rPr lang="en-GB" sz="21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kaggle</a:t>
            </a:r>
            <a:r>
              <a:rPr lang="en-GB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like fruit detection, Animal detection.</a:t>
            </a:r>
            <a:endParaRPr lang="en-US" sz="21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409197" y="4076123"/>
            <a:ext cx="3777000" cy="2009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Classify the tumors as</a:t>
            </a: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Adenocarcinoma</a:t>
            </a: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Covid19</a:t>
            </a: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Large cell carcinoma</a:t>
            </a: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Normal</a:t>
            </a:r>
          </a:p>
          <a:p>
            <a:pPr marL="4381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Squamous cell carcinoma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5FF45-D92F-194B-5521-17B2CCFC39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883" y="187224"/>
            <a:ext cx="9425737" cy="9442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915</Words>
  <Application>Microsoft Office PowerPoint</Application>
  <PresentationFormat>Widescreen</PresentationFormat>
  <Paragraphs>165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Need Statement</vt:lpstr>
      <vt:lpstr>Problem Statement</vt:lpstr>
      <vt:lpstr>Introduction</vt:lpstr>
      <vt:lpstr>Literature Review </vt:lpstr>
      <vt:lpstr>Block Diagram</vt:lpstr>
      <vt:lpstr>Flow chart</vt:lpstr>
      <vt:lpstr>Input and Output</vt:lpstr>
      <vt:lpstr>PowerPoint Presentation</vt:lpstr>
      <vt:lpstr>PowerPoint Presentation</vt:lpstr>
      <vt:lpstr>PowerPoint Presentation</vt:lpstr>
      <vt:lpstr>Future scope: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Karki</dc:creator>
  <cp:lastModifiedBy>Srushti Pattanashetti</cp:lastModifiedBy>
  <cp:revision>31</cp:revision>
  <dcterms:created xsi:type="dcterms:W3CDTF">2024-12-12T04:20:30Z</dcterms:created>
  <dcterms:modified xsi:type="dcterms:W3CDTF">2024-12-12T14:38:00Z</dcterms:modified>
</cp:coreProperties>
</file>