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3"/>
    <p:sldId id="16140622" r:id="rId4"/>
    <p:sldId id="262" r:id="rId5"/>
    <p:sldId id="263" r:id="rId6"/>
    <p:sldId id="265" r:id="rId7"/>
    <p:sldId id="266" r:id="rId8"/>
    <p:sldId id="16140639" r:id="rId9"/>
    <p:sldId id="267" r:id="rId10"/>
    <p:sldId id="16140630" r:id="rId11"/>
    <p:sldId id="16140632" r:id="rId12"/>
    <p:sldId id="16140633" r:id="rId13"/>
    <p:sldId id="16140634" r:id="rId14"/>
    <p:sldId id="16140636" r:id="rId15"/>
    <p:sldId id="16140637" r:id="rId16"/>
    <p:sldId id="16140638" r:id="rId17"/>
    <p:sldId id="16140635" r:id="rId18"/>
    <p:sldId id="268" r:id="rId19"/>
    <p:sldId id="16140623" r:id="rId20"/>
    <p:sldId id="269" r:id="rId21"/>
    <p:sldId id="16140627" r:id="rId22"/>
    <p:sldId id="16140628" r:id="rId23"/>
    <p:sldId id="1614062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ustomXml" Target="../customXml/item3.xml"/><Relationship Id="rId31" Type="http://schemas.openxmlformats.org/officeDocument/2006/relationships/customXml" Target="../customXml/item2.xml"/><Relationship Id="rId30" Type="http://schemas.openxmlformats.org/officeDocument/2006/relationships/customXml" Target="../customXml/item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COURSE CONTENT SIMPLIFICATION AGENT</a:t>
            </a:r>
            <a:endParaRPr lang="en-IN"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200910" y="4586605"/>
            <a:ext cx="8741410"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 </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altLang="en-US" sz="2000" b="1" dirty="0">
                <a:solidFill>
                  <a:schemeClr val="accent1">
                    <a:lumMod val="75000"/>
                  </a:schemeClr>
                </a:solidFill>
                <a:latin typeface="Arial" panose="020B0604020202020204"/>
                <a:cs typeface="Arial" panose="020B0604020202020204"/>
              </a:rPr>
              <a:t>Saarth Hakim</a:t>
            </a:r>
            <a:br>
              <a:rPr lang="en-IN" altLang="en-US" sz="2000" b="1" dirty="0">
                <a:solidFill>
                  <a:schemeClr val="accent1">
                    <a:lumMod val="75000"/>
                  </a:schemeClr>
                </a:solidFill>
                <a:latin typeface="Arial" panose="020B0604020202020204"/>
                <a:cs typeface="Arial" panose="020B0604020202020204"/>
              </a:rPr>
            </a:br>
            <a:r>
              <a:rPr lang="en-IN" altLang="en-US" sz="2000" b="1" dirty="0">
                <a:solidFill>
                  <a:schemeClr val="accent1">
                    <a:lumMod val="75000"/>
                  </a:schemeClr>
                </a:solidFill>
                <a:latin typeface="Arial" panose="020B0604020202020204"/>
                <a:cs typeface="Arial" panose="020B0604020202020204"/>
              </a:rPr>
              <a:t>J.C Bose University of Science and Technology, YMCA</a:t>
            </a:r>
            <a:endParaRPr lang="en-IN" alt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Computer Engineering </a:t>
            </a:r>
            <a:r>
              <a:rPr lang="en-US" sz="2000" b="1" dirty="0">
                <a:solidFill>
                  <a:schemeClr val="accent1">
                    <a:lumMod val="75000"/>
                  </a:schemeClr>
                </a:solidFill>
                <a:latin typeface="Arial" panose="020B0604020202020204"/>
                <a:cs typeface="Arial" panose="020B0604020202020204"/>
              </a:rPr>
              <a:t>Department</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4"/>
          <p:cNvPicPr>
            <a:picLocks noChangeAspect="1"/>
          </p:cNvPicPr>
          <p:nvPr>
            <p:ph idx="1"/>
          </p:nvPr>
        </p:nvPicPr>
        <p:blipFill>
          <a:blip r:embed="rId1"/>
          <a:stretch>
            <a:fillRect/>
          </a:stretch>
        </p:blipFill>
        <p:spPr>
          <a:xfrm>
            <a:off x="1118235" y="1232535"/>
            <a:ext cx="9991725" cy="4742815"/>
          </a:xfrm>
          <a:prstGeom prst="rect">
            <a:avLst/>
          </a:prstGeom>
          <a:ln w="19050">
            <a:solidFill>
              <a:schemeClr val="tx1"/>
            </a:solidFill>
          </a:ln>
        </p:spPr>
      </p:pic>
      <p:sp>
        <p:nvSpPr>
          <p:cNvPr id="4" name="Text Box 3"/>
          <p:cNvSpPr txBox="1"/>
          <p:nvPr/>
        </p:nvSpPr>
        <p:spPr>
          <a:xfrm>
            <a:off x="4011930" y="6085840"/>
            <a:ext cx="4041775" cy="368300"/>
          </a:xfrm>
          <a:prstGeom prst="rect">
            <a:avLst/>
          </a:prstGeom>
          <a:noFill/>
        </p:spPr>
        <p:txBody>
          <a:bodyPr wrap="square" rtlCol="0">
            <a:spAutoFit/>
          </a:bodyPr>
          <a:p>
            <a:r>
              <a:rPr lang="en-IN" altLang="en-GB" u="sng"/>
              <a:t>Example 1 : Text Input - Beginner level</a:t>
            </a:r>
            <a:endParaRPr lang="en-IN" altLang="en-GB" u="sn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5"/>
          <p:cNvPicPr>
            <a:picLocks noChangeAspect="1"/>
          </p:cNvPicPr>
          <p:nvPr>
            <p:ph idx="1"/>
          </p:nvPr>
        </p:nvPicPr>
        <p:blipFill>
          <a:blip r:embed="rId1"/>
          <a:stretch>
            <a:fillRect/>
          </a:stretch>
        </p:blipFill>
        <p:spPr>
          <a:xfrm>
            <a:off x="1050925" y="1301750"/>
            <a:ext cx="10002520" cy="4673600"/>
          </a:xfrm>
          <a:prstGeom prst="rect">
            <a:avLst/>
          </a:prstGeom>
          <a:ln w="19050">
            <a:solidFill>
              <a:schemeClr val="tx1"/>
            </a:solidFill>
          </a:ln>
        </p:spPr>
      </p:pic>
      <p:sp>
        <p:nvSpPr>
          <p:cNvPr id="4" name="Text Box 3"/>
          <p:cNvSpPr txBox="1"/>
          <p:nvPr/>
        </p:nvSpPr>
        <p:spPr>
          <a:xfrm>
            <a:off x="3733165" y="6114415"/>
            <a:ext cx="4638675" cy="368300"/>
          </a:xfrm>
          <a:prstGeom prst="rect">
            <a:avLst/>
          </a:prstGeom>
          <a:noFill/>
        </p:spPr>
        <p:txBody>
          <a:bodyPr wrap="square" rtlCol="0">
            <a:spAutoFit/>
          </a:bodyPr>
          <a:p>
            <a:r>
              <a:rPr lang="en-IN" altLang="en-GB" u="sng"/>
              <a:t>Example 1 : Generated Output - Beginner level</a:t>
            </a:r>
            <a:endParaRPr lang="en-IN" altLang="en-GB" u="sn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6"/>
          <p:cNvPicPr>
            <a:picLocks noChangeAspect="1"/>
          </p:cNvPicPr>
          <p:nvPr>
            <p:ph idx="1"/>
          </p:nvPr>
        </p:nvPicPr>
        <p:blipFill>
          <a:blip r:embed="rId1"/>
          <a:stretch>
            <a:fillRect/>
          </a:stretch>
        </p:blipFill>
        <p:spPr>
          <a:xfrm>
            <a:off x="1160145" y="1301750"/>
            <a:ext cx="9755505" cy="4673600"/>
          </a:xfrm>
          <a:prstGeom prst="rect">
            <a:avLst/>
          </a:prstGeom>
          <a:ln w="19050">
            <a:solidFill>
              <a:schemeClr val="tx1"/>
            </a:solidFill>
          </a:ln>
        </p:spPr>
      </p:pic>
      <p:sp>
        <p:nvSpPr>
          <p:cNvPr id="4" name="Text Box 3"/>
          <p:cNvSpPr txBox="1"/>
          <p:nvPr/>
        </p:nvSpPr>
        <p:spPr>
          <a:xfrm>
            <a:off x="4210050" y="6124575"/>
            <a:ext cx="3655695" cy="368300"/>
          </a:xfrm>
          <a:prstGeom prst="rect">
            <a:avLst/>
          </a:prstGeom>
          <a:noFill/>
        </p:spPr>
        <p:txBody>
          <a:bodyPr wrap="square" rtlCol="0">
            <a:spAutoFit/>
          </a:bodyPr>
          <a:p>
            <a:r>
              <a:rPr lang="en-IN" altLang="en-GB" u="sng"/>
              <a:t>Example 2 : File Input - Expert Level</a:t>
            </a:r>
            <a:endParaRPr lang="en-IN" altLang="en-GB" u="sn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7"/>
          <p:cNvPicPr>
            <a:picLocks noChangeAspect="1"/>
          </p:cNvPicPr>
          <p:nvPr>
            <p:ph idx="1"/>
          </p:nvPr>
        </p:nvPicPr>
        <p:blipFill>
          <a:blip r:embed="rId1"/>
          <a:stretch>
            <a:fillRect/>
          </a:stretch>
        </p:blipFill>
        <p:spPr>
          <a:xfrm>
            <a:off x="1099185" y="1301750"/>
            <a:ext cx="9954260" cy="4673600"/>
          </a:xfrm>
          <a:prstGeom prst="rect">
            <a:avLst/>
          </a:prstGeom>
          <a:ln w="19050">
            <a:solidFill>
              <a:schemeClr val="tx1"/>
            </a:solidFill>
          </a:ln>
        </p:spPr>
      </p:pic>
      <p:sp>
        <p:nvSpPr>
          <p:cNvPr id="4" name="Text Box 3"/>
          <p:cNvSpPr txBox="1"/>
          <p:nvPr/>
        </p:nvSpPr>
        <p:spPr>
          <a:xfrm>
            <a:off x="3915410" y="6085840"/>
            <a:ext cx="4398645" cy="368300"/>
          </a:xfrm>
          <a:prstGeom prst="rect">
            <a:avLst/>
          </a:prstGeom>
          <a:noFill/>
        </p:spPr>
        <p:txBody>
          <a:bodyPr wrap="square" rtlCol="0">
            <a:spAutoFit/>
          </a:bodyPr>
          <a:p>
            <a:r>
              <a:rPr lang="en-IN" altLang="en-GB" u="sng"/>
              <a:t>Example 2 : Generated output - Expert level</a:t>
            </a:r>
            <a:endParaRPr lang="en-IN" altLang="en-GB" u="sn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8"/>
          <p:cNvPicPr>
            <a:picLocks noChangeAspect="1"/>
          </p:cNvPicPr>
          <p:nvPr>
            <p:ph idx="1"/>
          </p:nvPr>
        </p:nvPicPr>
        <p:blipFill>
          <a:blip r:embed="rId1"/>
          <a:stretch>
            <a:fillRect/>
          </a:stretch>
        </p:blipFill>
        <p:spPr>
          <a:xfrm>
            <a:off x="1024890" y="1301750"/>
            <a:ext cx="9889490" cy="4673600"/>
          </a:xfrm>
          <a:prstGeom prst="rect">
            <a:avLst/>
          </a:prstGeom>
          <a:ln w="19050">
            <a:solidFill>
              <a:schemeClr val="tx1"/>
            </a:solidFill>
          </a:ln>
        </p:spPr>
      </p:pic>
      <p:sp>
        <p:nvSpPr>
          <p:cNvPr id="4" name="Text Box 3"/>
          <p:cNvSpPr txBox="1"/>
          <p:nvPr/>
        </p:nvSpPr>
        <p:spPr>
          <a:xfrm>
            <a:off x="3712845" y="6143625"/>
            <a:ext cx="4408170" cy="368300"/>
          </a:xfrm>
          <a:prstGeom prst="rect">
            <a:avLst/>
          </a:prstGeom>
          <a:noFill/>
        </p:spPr>
        <p:txBody>
          <a:bodyPr wrap="square" rtlCol="0">
            <a:spAutoFit/>
          </a:bodyPr>
          <a:p>
            <a:r>
              <a:rPr lang="en-IN" altLang="en-GB" u="sng">
                <a:sym typeface="+mn-ea"/>
              </a:rPr>
              <a:t>Example 2 : Generated output - Expert level</a:t>
            </a:r>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9"/>
          <p:cNvPicPr>
            <a:picLocks noChangeAspect="1"/>
          </p:cNvPicPr>
          <p:nvPr>
            <p:ph idx="1"/>
          </p:nvPr>
        </p:nvPicPr>
        <p:blipFill>
          <a:blip r:embed="rId1"/>
          <a:stretch>
            <a:fillRect/>
          </a:stretch>
        </p:blipFill>
        <p:spPr>
          <a:xfrm>
            <a:off x="1016000" y="1301750"/>
            <a:ext cx="9869170" cy="4673600"/>
          </a:xfrm>
          <a:prstGeom prst="rect">
            <a:avLst/>
          </a:prstGeom>
          <a:ln w="19050">
            <a:solidFill>
              <a:schemeClr val="tx1"/>
            </a:solidFill>
          </a:ln>
        </p:spPr>
      </p:pic>
      <p:sp>
        <p:nvSpPr>
          <p:cNvPr id="4" name="Text Box 3"/>
          <p:cNvSpPr txBox="1"/>
          <p:nvPr/>
        </p:nvSpPr>
        <p:spPr>
          <a:xfrm>
            <a:off x="3712845" y="6095365"/>
            <a:ext cx="4369435" cy="411480"/>
          </a:xfrm>
          <a:prstGeom prst="rect">
            <a:avLst/>
          </a:prstGeom>
          <a:noFill/>
        </p:spPr>
        <p:txBody>
          <a:bodyPr wrap="square" rtlCol="0">
            <a:noAutofit/>
          </a:bodyPr>
          <a:p>
            <a:r>
              <a:rPr lang="en-IN" altLang="en-GB" u="sng">
                <a:sym typeface="+mn-ea"/>
              </a:rPr>
              <a:t>Example 2 : Generated output - Expert level</a:t>
            </a:r>
            <a:endParaRPr lang="en-IN" altLang="en-GB" u="sng"/>
          </a:p>
          <a:p>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0"/>
          <p:cNvPicPr>
            <a:picLocks noChangeAspect="1"/>
          </p:cNvPicPr>
          <p:nvPr>
            <p:ph idx="1"/>
          </p:nvPr>
        </p:nvPicPr>
        <p:blipFill>
          <a:blip r:embed="rId1"/>
          <a:stretch>
            <a:fillRect/>
          </a:stretch>
        </p:blipFill>
        <p:spPr>
          <a:xfrm>
            <a:off x="973455" y="1301750"/>
            <a:ext cx="10118725" cy="4673600"/>
          </a:xfrm>
          <a:prstGeom prst="rect">
            <a:avLst/>
          </a:prstGeom>
          <a:ln w="19050">
            <a:solidFill>
              <a:schemeClr val="tx1"/>
            </a:solidFill>
          </a:ln>
        </p:spPr>
      </p:pic>
      <p:sp>
        <p:nvSpPr>
          <p:cNvPr id="4" name="Text Box 3"/>
          <p:cNvSpPr txBox="1"/>
          <p:nvPr/>
        </p:nvSpPr>
        <p:spPr>
          <a:xfrm>
            <a:off x="3684270" y="6037580"/>
            <a:ext cx="4408170" cy="368300"/>
          </a:xfrm>
          <a:prstGeom prst="rect">
            <a:avLst/>
          </a:prstGeom>
          <a:noFill/>
        </p:spPr>
        <p:txBody>
          <a:bodyPr wrap="square" rtlCol="0">
            <a:spAutoFit/>
          </a:bodyPr>
          <a:p>
            <a:r>
              <a:rPr lang="en-IN" altLang="en-GB" u="sng">
                <a:sym typeface="+mn-ea"/>
              </a:rPr>
              <a:t>Example 2 : Generated output - Expert level</a:t>
            </a:r>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13247" y="1484906"/>
            <a:ext cx="11029615" cy="4673324"/>
          </a:xfrm>
        </p:spPr>
        <p:txBody>
          <a:bodyPr>
            <a:normAutofit fontScale="25000"/>
          </a:bodyPr>
          <a:lstStyle/>
          <a:p>
            <a:pPr marL="0" indent="0">
              <a:buFont typeface="Wingdings" panose="05000000000000000000" charset="0"/>
              <a:buNone/>
            </a:pPr>
            <a:r>
              <a:rPr lang="en-US" altLang="en-GB" sz="5200" dirty="0"/>
              <a:t>The Course Content Simplification Agent effectively simplifies complex educational material into user-friendly versions suited for various proficiency levels (Beginner, Intermediate, Expert). It utilizes the Mistral Large language model via IBM Watsonx, integrated into a web-based platform built with Python Flask.</a:t>
            </a:r>
            <a:endParaRPr lang="en-US" altLang="en-GB" sz="5200" dirty="0"/>
          </a:p>
          <a:p>
            <a:pPr>
              <a:buFont typeface="Wingdings" panose="05000000000000000000" charset="0"/>
              <a:buChar char="q"/>
            </a:pPr>
            <a:r>
              <a:rPr lang="en-US" altLang="en-GB" sz="5200" dirty="0"/>
              <a:t>Effectiveness of the Proposed Solution:</a:t>
            </a:r>
            <a:endParaRPr lang="en-US" altLang="en-GB" sz="5200" dirty="0"/>
          </a:p>
          <a:p>
            <a:pPr lvl="1">
              <a:buFont typeface="Wingdings" panose="05000000000000000000" charset="0"/>
              <a:buChar char="Ø"/>
            </a:pPr>
            <a:r>
              <a:rPr lang="en-US" altLang="en-GB" sz="5200" dirty="0"/>
              <a:t>Delivers accurate, real-time simplification while preserving the original meaning.</a:t>
            </a:r>
            <a:endParaRPr lang="en-US" altLang="en-GB" sz="5200" dirty="0"/>
          </a:p>
          <a:p>
            <a:pPr lvl="1">
              <a:buFont typeface="Wingdings" panose="05000000000000000000" charset="0"/>
              <a:buChar char="Ø"/>
            </a:pPr>
            <a:r>
              <a:rPr lang="en-US" altLang="en-GB" sz="5200" dirty="0"/>
              <a:t>Enhances accessibility for diverse learners by adapting content complexity.</a:t>
            </a:r>
            <a:endParaRPr lang="en-US" altLang="en-GB" sz="5200" dirty="0"/>
          </a:p>
          <a:p>
            <a:pPr lvl="1">
              <a:buFont typeface="Wingdings" panose="05000000000000000000" charset="0"/>
              <a:buChar char="Ø"/>
            </a:pPr>
            <a:r>
              <a:rPr lang="en-US" altLang="en-GB" sz="5200" dirty="0"/>
              <a:t>Provides a seamless and intuitive user experience through a clean web interface.</a:t>
            </a:r>
            <a:endParaRPr lang="en-US" altLang="en-GB" sz="5200" dirty="0"/>
          </a:p>
          <a:p>
            <a:pPr>
              <a:buFont typeface="Wingdings" panose="05000000000000000000" charset="0"/>
              <a:buChar char="q"/>
            </a:pPr>
            <a:r>
              <a:rPr lang="en-US" altLang="en-GB" sz="5200" dirty="0"/>
              <a:t>Challenges Encountered:</a:t>
            </a:r>
            <a:endParaRPr lang="en-US" altLang="en-GB" sz="5200" dirty="0"/>
          </a:p>
          <a:p>
            <a:pPr marL="628650" lvl="1" indent="-171450">
              <a:buFont typeface="Wingdings" panose="05000000000000000000" charset="0"/>
              <a:buChar char="Ø"/>
            </a:pPr>
            <a:r>
              <a:rPr lang="en-US" altLang="en-GB" sz="5200" dirty="0"/>
              <a:t>API integration required careful handling of authentication and rate limits.</a:t>
            </a:r>
            <a:endParaRPr lang="en-US" altLang="en-GB" sz="5200" dirty="0"/>
          </a:p>
          <a:p>
            <a:pPr marL="628650" lvl="1" indent="-171450">
              <a:buFont typeface="Wingdings" panose="05000000000000000000" charset="0"/>
              <a:buChar char="Ø"/>
            </a:pPr>
            <a:r>
              <a:rPr lang="en-US" altLang="en-GB" sz="5200" dirty="0"/>
              <a:t>Managing large file inputs necessitated robust file validation and error handling.</a:t>
            </a:r>
            <a:endParaRPr lang="en-US" altLang="en-GB" sz="5200" dirty="0"/>
          </a:p>
          <a:p>
            <a:pPr marL="628650" lvl="1" indent="-171450">
              <a:buFont typeface="Wingdings" panose="05000000000000000000" charset="0"/>
              <a:buChar char="Ø"/>
            </a:pPr>
            <a:r>
              <a:rPr lang="en-US" altLang="en-GB" sz="5200" dirty="0"/>
              <a:t>Fine-tuning prompt structure was essential to ensure high-quality simplification output.</a:t>
            </a:r>
            <a:endParaRPr lang="en-US" altLang="en-GB" sz="5200" dirty="0"/>
          </a:p>
          <a:p>
            <a:pPr>
              <a:buFont typeface="Wingdings" panose="05000000000000000000" charset="0"/>
              <a:buChar char="q"/>
            </a:pPr>
            <a:r>
              <a:rPr lang="en-US" altLang="en-GB" sz="5200" dirty="0"/>
              <a:t>Potential Improvements:</a:t>
            </a:r>
            <a:endParaRPr lang="en-US" altLang="en-GB" sz="5200" dirty="0"/>
          </a:p>
          <a:p>
            <a:pPr lvl="1">
              <a:buFont typeface="Wingdings" panose="05000000000000000000" charset="0"/>
              <a:buChar char="Ø"/>
            </a:pPr>
            <a:r>
              <a:rPr lang="en-US" altLang="en-GB" sz="5200" dirty="0"/>
              <a:t>Support for additional input types such as audio and multi-language content.</a:t>
            </a:r>
            <a:endParaRPr lang="en-US" altLang="en-GB" sz="5200" dirty="0"/>
          </a:p>
          <a:p>
            <a:pPr lvl="1">
              <a:buFont typeface="Wingdings" panose="05000000000000000000" charset="0"/>
              <a:buChar char="Ø"/>
            </a:pPr>
            <a:r>
              <a:rPr lang="en-US" altLang="en-GB" sz="5200" dirty="0"/>
              <a:t>Advanced customization options for tone, length, and style of simplified content.</a:t>
            </a:r>
            <a:endParaRPr lang="en-US" altLang="en-GB" sz="5200" dirty="0"/>
          </a:p>
          <a:p>
            <a:pPr lvl="1">
              <a:buFont typeface="Wingdings" panose="05000000000000000000" charset="0"/>
              <a:buChar char="Ø"/>
            </a:pPr>
            <a:r>
              <a:rPr lang="en-US" altLang="en-GB" sz="5200" dirty="0"/>
              <a:t>Integration of feedback mechanisms for continuous improvement of AI responses.</a:t>
            </a:r>
            <a:endParaRPr lang="en-US" altLang="en-GB" sz="5200" dirty="0"/>
          </a:p>
          <a:p>
            <a:pPr>
              <a:buFont typeface="Wingdings" panose="05000000000000000000" charset="0"/>
              <a:buChar char="q"/>
            </a:pPr>
            <a:r>
              <a:rPr lang="en-US" altLang="en-GB" sz="5200" u="sng" dirty="0"/>
              <a:t>Importance of Content Simplification:</a:t>
            </a:r>
            <a:r>
              <a:rPr lang="en-IN" altLang="en-US" sz="5200" dirty="0"/>
              <a:t> </a:t>
            </a:r>
            <a:r>
              <a:rPr lang="en-US" altLang="en-GB" sz="5200" dirty="0"/>
              <a:t>Content simplification is essential in making educational materials more inclusive and easier to understand. It supports learners with varying comprehension levels, promotes better engagement, and helps bridge knowledge gaps, ultimately improving the overall learning experience and outcomes.</a:t>
            </a:r>
            <a:endParaRPr lang="en-US" altLang="en-GB" sz="5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523641"/>
            <a:ext cx="11029615" cy="4673324"/>
          </a:xfrm>
        </p:spPr>
        <p:txBody>
          <a:bodyPr>
            <a:normAutofit fontScale="25000"/>
          </a:bodyPr>
          <a:lstStyle/>
          <a:p>
            <a:pPr marL="0" indent="0">
              <a:buNone/>
            </a:pPr>
            <a:r>
              <a:rPr lang="en-US" altLang="en-GB" sz="4800" dirty="0"/>
              <a:t>The Course Content Simplification Agent can be further improved and expanded to increase its functionality, reach, and performance. Potential enhancements include:</a:t>
            </a:r>
            <a:endParaRPr lang="en-US" altLang="en-GB" sz="4800" dirty="0"/>
          </a:p>
          <a:p>
            <a:pPr marL="0" indent="0">
              <a:buNone/>
            </a:pPr>
            <a:r>
              <a:rPr lang="en-US" altLang="en-GB" sz="4800" dirty="0"/>
              <a:t>1. Multi-Language Support</a:t>
            </a:r>
            <a:r>
              <a:rPr lang="en-IN" altLang="en-US" sz="4800" dirty="0"/>
              <a:t> </a:t>
            </a:r>
            <a:endParaRPr lang="en-US" altLang="en-GB" sz="4800" dirty="0"/>
          </a:p>
          <a:p>
            <a:pPr lvl="1">
              <a:buFont typeface="Wingdings" panose="05000000000000000000" charset="0"/>
              <a:buChar char="Ø"/>
            </a:pPr>
            <a:r>
              <a:rPr lang="en-US" altLang="en-GB" sz="4800" dirty="0"/>
              <a:t>Enable the AI to simplify content in multiple languages, making the tool accessible to a wider audience globally.</a:t>
            </a:r>
            <a:endParaRPr lang="en-US" altLang="en-GB" sz="4800" dirty="0"/>
          </a:p>
          <a:p>
            <a:pPr lvl="1">
              <a:buFont typeface="Wingdings" panose="05000000000000000000" charset="0"/>
              <a:buChar char="Ø"/>
            </a:pPr>
            <a:r>
              <a:rPr lang="en-US" altLang="en-GB" sz="4800" dirty="0"/>
              <a:t>Integrate translation APIs or multilingual AI models for cross-language content adaptation.</a:t>
            </a:r>
            <a:endParaRPr lang="en-US" altLang="en-GB" sz="4800" dirty="0"/>
          </a:p>
          <a:p>
            <a:pPr marL="0" indent="0">
              <a:buFont typeface="Wingdings" panose="05000000000000000000" charset="0"/>
              <a:buNone/>
            </a:pPr>
            <a:r>
              <a:rPr lang="en-US" altLang="en-GB" sz="4800" dirty="0"/>
              <a:t>2. Additional Input Formats</a:t>
            </a:r>
            <a:endParaRPr lang="en-US" altLang="en-GB" sz="4800" dirty="0"/>
          </a:p>
          <a:p>
            <a:pPr lvl="1">
              <a:buFont typeface="Wingdings" panose="05000000000000000000" charset="0"/>
              <a:buChar char="Ø"/>
            </a:pPr>
            <a:r>
              <a:rPr lang="en-US" altLang="en-GB" sz="4800" dirty="0"/>
              <a:t>Support for scanned PDFs, images (using OCR), and speech input (voice-to-text).</a:t>
            </a:r>
            <a:endParaRPr lang="en-US" altLang="en-GB" sz="4800" dirty="0"/>
          </a:p>
          <a:p>
            <a:pPr lvl="1">
              <a:buFont typeface="Wingdings" panose="05000000000000000000" charset="0"/>
              <a:buChar char="Ø"/>
            </a:pPr>
            <a:r>
              <a:rPr lang="en-US" altLang="en-GB" sz="4800" dirty="0"/>
              <a:t>Allow bulk processing of files for institutions and educators.</a:t>
            </a:r>
            <a:endParaRPr lang="en-US" altLang="en-GB" sz="4800" dirty="0"/>
          </a:p>
          <a:p>
            <a:pPr marL="0" indent="0">
              <a:buNone/>
            </a:pPr>
            <a:r>
              <a:rPr lang="en-US" altLang="en-GB" sz="4800" dirty="0"/>
              <a:t>3. Improved AI Model Customization</a:t>
            </a:r>
            <a:endParaRPr lang="en-US" altLang="en-GB" sz="4800" dirty="0"/>
          </a:p>
          <a:p>
            <a:pPr lvl="1">
              <a:buFont typeface="Wingdings" panose="05000000000000000000" charset="0"/>
              <a:buChar char="Ø"/>
            </a:pPr>
            <a:r>
              <a:rPr lang="en-US" altLang="en-GB" sz="4800" dirty="0"/>
              <a:t>Fine-tune the AI for specific subjects (e.g., science, history) to improve context-aware simplification.</a:t>
            </a:r>
            <a:endParaRPr lang="en-US" altLang="en-GB" sz="4800" dirty="0"/>
          </a:p>
          <a:p>
            <a:pPr lvl="1">
              <a:buFont typeface="Wingdings" panose="05000000000000000000" charset="0"/>
              <a:buChar char="Ø"/>
            </a:pPr>
            <a:r>
              <a:rPr lang="en-US" altLang="en-GB" sz="4800" dirty="0"/>
              <a:t>Add user options for tone, content length, or focus (e.g., summarization vs. simplification).</a:t>
            </a:r>
            <a:endParaRPr lang="en-US" altLang="en-GB" sz="4800" dirty="0"/>
          </a:p>
          <a:p>
            <a:pPr marL="0" indent="0">
              <a:buNone/>
            </a:pPr>
            <a:r>
              <a:rPr lang="en-IN" altLang="en-US" sz="4800" dirty="0"/>
              <a:t>4</a:t>
            </a:r>
            <a:r>
              <a:rPr lang="en-US" altLang="en-GB" sz="4800" dirty="0"/>
              <a:t>. Integration with Learning Platforms</a:t>
            </a:r>
            <a:endParaRPr lang="en-US" altLang="en-GB" sz="4800" dirty="0"/>
          </a:p>
          <a:p>
            <a:pPr lvl="1">
              <a:buFont typeface="Wingdings" panose="05000000000000000000" charset="0"/>
              <a:buChar char="Ø"/>
            </a:pPr>
            <a:r>
              <a:rPr lang="en-US" altLang="en-GB" sz="4800" dirty="0"/>
              <a:t>Embed the system into Learning Management Systems (LMS) like Moodle or Google Classroom.</a:t>
            </a:r>
            <a:endParaRPr lang="en-US" altLang="en-GB" sz="4800" dirty="0"/>
          </a:p>
          <a:p>
            <a:pPr lvl="1">
              <a:buFont typeface="Wingdings" panose="05000000000000000000" charset="0"/>
              <a:buChar char="Ø"/>
            </a:pPr>
            <a:r>
              <a:rPr lang="en-US" altLang="en-GB" sz="4800" dirty="0"/>
              <a:t>Allow direct content import/export between platforms and the agent.</a:t>
            </a:r>
            <a:endParaRPr lang="en-US" altLang="en-GB" sz="4800" dirty="0"/>
          </a:p>
          <a:p>
            <a:pPr marL="0" indent="0">
              <a:buNone/>
            </a:pPr>
            <a:r>
              <a:rPr lang="en-IN" altLang="en-US" sz="4800" dirty="0"/>
              <a:t>5</a:t>
            </a:r>
            <a:r>
              <a:rPr lang="en-US" altLang="en-GB" sz="4800" dirty="0"/>
              <a:t>. Scalability and Cloud Deployment</a:t>
            </a:r>
            <a:endParaRPr lang="en-US" altLang="en-GB" sz="4800" dirty="0"/>
          </a:p>
          <a:p>
            <a:pPr lvl="1">
              <a:buFont typeface="Wingdings" panose="05000000000000000000" charset="0"/>
              <a:buChar char="Ø"/>
            </a:pPr>
            <a:r>
              <a:rPr lang="en-US" altLang="en-GB" sz="4800" dirty="0"/>
              <a:t>Scale the system for institutional use (e.g., schools, universities).</a:t>
            </a:r>
            <a:endParaRPr lang="en-US" altLang="en-GB" sz="4800" dirty="0"/>
          </a:p>
          <a:p>
            <a:pPr lvl="1">
              <a:buFont typeface="Wingdings" panose="05000000000000000000" charset="0"/>
              <a:buChar char="Ø"/>
            </a:pPr>
            <a:r>
              <a:rPr lang="en-US" altLang="en-GB" sz="4800" dirty="0"/>
              <a:t>Deploy on scalable cloud infrastructure with load balancing and multi-user support.</a:t>
            </a:r>
            <a:endParaRPr lang="en-US" altLang="en-GB" sz="48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25000"/>
          </a:bodyPr>
          <a:lstStyle/>
          <a:p>
            <a:pPr marL="0" indent="0">
              <a:buNone/>
            </a:pPr>
            <a:r>
              <a:rPr lang="en-US" altLang="en-GB" sz="5600" dirty="0"/>
              <a:t>1. Mistral AI – Mistral Large Model Overview</a:t>
            </a:r>
            <a:r>
              <a:rPr lang="en-IN" altLang="en-US" sz="5600" dirty="0"/>
              <a:t> : </a:t>
            </a:r>
            <a:r>
              <a:rPr lang="en-US" altLang="en-GB" sz="5600" dirty="0"/>
              <a:t>Mistral AI. (2024). Mistral Large: Efficient, high-performance language model. Retrieved from: https://www.mistral.ai/models/</a:t>
            </a:r>
            <a:endParaRPr lang="en-US" altLang="en-GB" sz="5600" dirty="0"/>
          </a:p>
          <a:p>
            <a:pPr marL="0" indent="0">
              <a:buNone/>
            </a:pPr>
            <a:r>
              <a:rPr lang="en-US" altLang="en-GB" sz="5600" dirty="0"/>
              <a:t>2. IBM Watsonx Documentation</a:t>
            </a:r>
            <a:r>
              <a:rPr lang="en-IN" altLang="en-US" sz="5600" dirty="0"/>
              <a:t> : </a:t>
            </a:r>
            <a:r>
              <a:rPr lang="en-US" altLang="en-GB" sz="5600" dirty="0"/>
              <a:t>IBM Cloud. (2024). Getting Started with Watsonx and Foundation Models on IBM Cloud. Retrieved from: https://cloud.ibm.com/docs/watsonx</a:t>
            </a:r>
            <a:endParaRPr lang="en-US" altLang="en-GB" sz="5600" dirty="0"/>
          </a:p>
          <a:p>
            <a:pPr marL="0" indent="0">
              <a:buNone/>
            </a:pPr>
            <a:r>
              <a:rPr lang="en-US" altLang="en-GB" sz="5600" dirty="0"/>
              <a:t>3. Text Simplification with Pre-trained Language Models</a:t>
            </a:r>
            <a:r>
              <a:rPr lang="en-IN" altLang="en-US" sz="5600" dirty="0"/>
              <a:t> - </a:t>
            </a:r>
            <a:r>
              <a:rPr lang="en-US" altLang="en-GB" sz="5600" dirty="0"/>
              <a:t>Qiang, J., Li, Y., Zhu, Y., &amp; Yuan, Y. (2022). A Survey of Text Simplification: Approaches, Datasets, Evaluation, and Challenges. ACM Transactions on Intelligent Systems and Technology, 13(4).</a:t>
            </a:r>
            <a:r>
              <a:rPr lang="en-IN" altLang="en-US" sz="5600" dirty="0"/>
              <a:t> </a:t>
            </a:r>
            <a:r>
              <a:rPr lang="en-US" altLang="en-GB" sz="5600" dirty="0"/>
              <a:t>DOI: https://doi.org/10.1145/3490336</a:t>
            </a:r>
            <a:endParaRPr lang="en-US" altLang="en-GB" sz="5600" dirty="0"/>
          </a:p>
          <a:p>
            <a:pPr marL="0" indent="0">
              <a:buNone/>
            </a:pPr>
            <a:r>
              <a:rPr lang="en-US" altLang="en-GB" sz="5600" dirty="0"/>
              <a:t>4. Prompt Engineering for Text Simplification</a:t>
            </a:r>
            <a:r>
              <a:rPr lang="en-IN" altLang="en-US" sz="5600" dirty="0"/>
              <a:t> : </a:t>
            </a:r>
            <a:r>
              <a:rPr lang="en-US" altLang="en-GB" sz="5600" dirty="0"/>
              <a:t>Martin, L., Scialom, T., &amp; Gall</a:t>
            </a:r>
            <a:r>
              <a:rPr lang="en-US" altLang="en-US" sz="5600" dirty="0"/>
              <a:t>é</a:t>
            </a:r>
            <a:r>
              <a:rPr lang="en-US" altLang="en-GB" sz="5600" dirty="0"/>
              <a:t>, M. (2021). Controlled Text Simplification with Pretrained Transformers. arXiv preprint, arXiv:2103.13361.</a:t>
            </a:r>
            <a:r>
              <a:rPr lang="en-IN" altLang="en-US" sz="5600" dirty="0"/>
              <a:t> </a:t>
            </a:r>
            <a:r>
              <a:rPr lang="en-US" altLang="en-GB" sz="5600" dirty="0"/>
              <a:t>https://arxiv.org/abs/2103.13361</a:t>
            </a:r>
            <a:endParaRPr lang="en-US" altLang="en-GB" sz="5600" dirty="0"/>
          </a:p>
          <a:p>
            <a:pPr marL="0" indent="0">
              <a:buNone/>
            </a:pPr>
            <a:r>
              <a:rPr lang="en-US" altLang="en-GB" sz="5600" dirty="0"/>
              <a:t>5. Flask Documentation</a:t>
            </a:r>
            <a:r>
              <a:rPr lang="en-IN" altLang="en-US" sz="5600" dirty="0"/>
              <a:t> : </a:t>
            </a:r>
            <a:r>
              <a:rPr lang="en-US" altLang="en-GB" sz="5600" dirty="0"/>
              <a:t>Pallets Projects. (2024). Flask Web Framework Documentation. Retrieved from: https://flask.palletsprojects.com/</a:t>
            </a:r>
            <a:endParaRPr lang="en-US" altLang="en-GB" sz="5600" dirty="0"/>
          </a:p>
          <a:p>
            <a:pPr marL="0" indent="0">
              <a:buNone/>
            </a:pPr>
            <a:r>
              <a:rPr lang="en-US" altLang="en-GB" sz="5600" dirty="0"/>
              <a:t>6. Natural Language Processing (NLP) with Large Language Models</a:t>
            </a:r>
            <a:r>
              <a:rPr lang="en-IN" altLang="en-US" sz="5600" dirty="0"/>
              <a:t> : </a:t>
            </a:r>
            <a:r>
              <a:rPr lang="en-US" altLang="en-GB" sz="5600" dirty="0"/>
              <a:t>Vaswani, A., et al. (2017). Attention is All You Need. Advances in Neural Information Processing Systems (NeurIPS).</a:t>
            </a:r>
            <a:r>
              <a:rPr lang="en-IN" altLang="en-US" sz="5600" dirty="0"/>
              <a:t> : </a:t>
            </a:r>
            <a:r>
              <a:rPr lang="en-US" altLang="en-GB" sz="5600" dirty="0"/>
              <a:t>https://arxiv.org/abs/1706.03762</a:t>
            </a:r>
            <a:endParaRPr lang="en-US" altLang="en-GB" sz="5600" dirty="0"/>
          </a:p>
          <a:p>
            <a:pPr marL="0" indent="0">
              <a:buNone/>
            </a:pPr>
            <a:r>
              <a:rPr lang="en-US" altLang="en-GB" sz="5600" dirty="0"/>
              <a:t>7. Best Practices in AI Integration for Web Applications</a:t>
            </a:r>
            <a:r>
              <a:rPr lang="en-IN" altLang="en-US" sz="5600" dirty="0"/>
              <a:t> : </a:t>
            </a:r>
            <a:r>
              <a:rPr lang="en-US" altLang="en-GB" sz="5600" dirty="0"/>
              <a:t>Smith, J. &amp; Kumar, R. (2023). Deploying AI-Powered Web Apps Using Cloud-Based Language Models. Journal of Web Engineering, 22(1), 45–60.</a:t>
            </a:r>
            <a:endParaRPr lang="en-US" altLang="en-GB" sz="5600" dirty="0"/>
          </a:p>
          <a:p>
            <a:pPr marL="0" indent="0">
              <a:buNone/>
            </a:pPr>
            <a:endParaRPr lang="en-US" altLang="en-GB" sz="5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a:t>
            </a:r>
            <a:r>
              <a:rPr lang="en-IN" altLang="en-US" sz="2000" b="1" dirty="0">
                <a:latin typeface="Arial" panose="020B0604020202020204"/>
                <a:ea typeface="+mn-lt"/>
                <a:cs typeface="Arial" panose="020B0604020202020204"/>
              </a:rPr>
              <a:t>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 </a:t>
            </a:r>
            <a:endParaRPr lang="en-US" dirty="0">
              <a:latin typeface="Arial" panose="020B0604020202020204"/>
              <a:ea typeface="+mn-lt"/>
              <a:cs typeface="+mn-lt"/>
            </a:endParaRPr>
          </a:p>
          <a:p>
            <a:pPr marL="305435" indent="-305435"/>
            <a:r>
              <a:rPr lang="en-IN" altLang="en-US" sz="2000" b="1" dirty="0">
                <a:latin typeface="Arial" panose="020B0604020202020204"/>
                <a:ea typeface="+mn-lt"/>
                <a:cs typeface="+mn-lt"/>
              </a:rPr>
              <a:t>Steps of </a:t>
            </a:r>
            <a:r>
              <a:rPr lang="en-US" sz="2000" b="1" dirty="0">
                <a:latin typeface="Arial" panose="020B0604020202020204"/>
                <a:ea typeface="+mn-lt"/>
                <a:cs typeface="+mn-lt"/>
              </a:rPr>
              <a:t>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descr="Getting Started with AI"/>
          <p:cNvPicPr>
            <a:picLocks noChangeAspect="1"/>
          </p:cNvPicPr>
          <p:nvPr>
            <p:ph idx="1"/>
          </p:nvPr>
        </p:nvPicPr>
        <p:blipFill>
          <a:blip r:embed="rId1"/>
          <a:stretch>
            <a:fillRect/>
          </a:stretch>
        </p:blipFill>
        <p:spPr>
          <a:xfrm>
            <a:off x="1625600" y="1619885"/>
            <a:ext cx="8930005" cy="4673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descr="Journey to Cloud"/>
          <p:cNvPicPr>
            <a:picLocks noChangeAspect="1"/>
          </p:cNvPicPr>
          <p:nvPr>
            <p:ph idx="1"/>
          </p:nvPr>
        </p:nvPicPr>
        <p:blipFill>
          <a:blip r:embed="rId1"/>
          <a:stretch>
            <a:fillRect/>
          </a:stretch>
        </p:blipFill>
        <p:spPr>
          <a:xfrm>
            <a:off x="1316990" y="1533525"/>
            <a:ext cx="9606280" cy="4673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descr="RAG Lab"/>
          <p:cNvPicPr>
            <a:picLocks noChangeAspect="1"/>
          </p:cNvPicPr>
          <p:nvPr>
            <p:ph idx="1"/>
          </p:nvPr>
        </p:nvPicPr>
        <p:blipFill>
          <a:blip r:embed="rId1"/>
          <a:srcRect r="5973" b="17867"/>
          <a:stretch>
            <a:fillRect/>
          </a:stretch>
        </p:blipFill>
        <p:spPr>
          <a:xfrm>
            <a:off x="1478280" y="1697355"/>
            <a:ext cx="8928735" cy="4358640"/>
          </a:xfrm>
          <a:prstGeom prst="rect">
            <a:avLst/>
          </a:prstGeom>
          <a:ln w="19050">
            <a:solidFill>
              <a:schemeClr val="tx1"/>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GB" dirty="0"/>
              <a:t>Problem Statement No.19 – </a:t>
            </a:r>
            <a:r>
              <a:rPr lang="en-US" altLang="en-GB" b="1" dirty="0"/>
              <a:t>Course Content Simplification Agent</a:t>
            </a:r>
            <a:endParaRPr lang="en-US" altLang="en-GB" dirty="0"/>
          </a:p>
          <a:p>
            <a:pPr marL="0" indent="0">
              <a:buNone/>
            </a:pPr>
            <a:r>
              <a:rPr lang="en-US" altLang="en-GB" u="sng" dirty="0"/>
              <a:t>The Challenge</a:t>
            </a:r>
            <a:r>
              <a:rPr lang="en-US" altLang="en-GB" dirty="0"/>
              <a:t> – Educational materials often vary in complexity and are not always accessible to learners with different levels of prior knowledge. Students may struggle to grasp key concepts due to jargon</a:t>
            </a:r>
            <a:r>
              <a:rPr lang="en-IN" altLang="en-US" dirty="0"/>
              <a:t> </a:t>
            </a:r>
            <a:r>
              <a:rPr lang="en-US" altLang="en-GB" dirty="0"/>
              <a:t>heavy or overly advanced explanations in faculty notes and textbooks. The challenge is to develop an A</a:t>
            </a:r>
            <a:r>
              <a:rPr lang="en-IN" altLang="en-US" dirty="0"/>
              <a:t>I </a:t>
            </a:r>
            <a:r>
              <a:rPr lang="en-US" altLang="en-GB" dirty="0"/>
              <a:t>powered agent that can intelligently analyze academic content and reframe explanations based on the learner's current proficiency—ranging from beginner to expert. This would support more inclusive learning and personalized education delivery at scale.</a:t>
            </a:r>
            <a:endParaRPr lang="en-US" alt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202565" y="1232535"/>
            <a:ext cx="11786870" cy="4620260"/>
          </a:xfrm>
        </p:spPr>
        <p:txBody>
          <a:bodyPr vert="horz" lIns="91440" tIns="45720" rIns="91440" bIns="45720" rtlCol="0" anchor="ctr">
            <a:noAutofit/>
          </a:bodyPr>
          <a:lstStyle/>
          <a:p>
            <a:pPr>
              <a:buFont typeface="Wingdings" panose="05000000000000000000" charset="0"/>
              <a:buChar char="q"/>
            </a:pPr>
            <a:r>
              <a:rPr lang="en-US" altLang="en-GB" sz="1400" dirty="0"/>
              <a:t>To tackle the challenge of making educational content accessible to learners at different comprehension levels, we propose a Course Content Simplification Agent — a web-based tool that uses AI to simplify text based on user-selected difficulty levels (e.g., beginner, intermediate, advanced).</a:t>
            </a:r>
            <a:endParaRPr lang="en-US" altLang="en-GB" sz="1400" dirty="0"/>
          </a:p>
          <a:p>
            <a:pPr>
              <a:buFont typeface="Wingdings" panose="05000000000000000000" charset="0"/>
              <a:buChar char="q"/>
            </a:pPr>
            <a:r>
              <a:rPr lang="en-US" altLang="en-GB" sz="1400" dirty="0"/>
              <a:t>The core of this solution is an AI Agent developed using the Mistral Large language model, deployed via IBM Watsonx services on the IBM Cloud Lite plan. This AI agent processes input content and generates a simplified version tailored to the selected level.</a:t>
            </a:r>
            <a:endParaRPr lang="en-US" altLang="en-GB" sz="1400" dirty="0"/>
          </a:p>
          <a:p>
            <a:pPr>
              <a:buFont typeface="Wingdings" panose="05000000000000000000" charset="0"/>
              <a:buChar char="q"/>
            </a:pPr>
            <a:r>
              <a:rPr lang="en-US" altLang="en-GB" sz="1400" dirty="0"/>
              <a:t>The application consists of:</a:t>
            </a:r>
            <a:r>
              <a:rPr lang="en-IN" altLang="en-US" sz="1400" dirty="0"/>
              <a:t> </a:t>
            </a:r>
            <a:endParaRPr lang="en-IN" altLang="en-US" sz="1400" dirty="0"/>
          </a:p>
          <a:p>
            <a:pPr lvl="1">
              <a:buFont typeface="Wingdings" panose="05000000000000000000" charset="0"/>
              <a:buChar char="Ø"/>
            </a:pPr>
            <a:r>
              <a:rPr lang="en-US" altLang="en-GB" dirty="0"/>
              <a:t>A Frontend Interface for content input and level selection.</a:t>
            </a:r>
            <a:endParaRPr lang="en-US" altLang="en-GB" dirty="0"/>
          </a:p>
          <a:p>
            <a:pPr lvl="1">
              <a:buFont typeface="Wingdings" panose="05000000000000000000" charset="0"/>
              <a:buChar char="Ø"/>
            </a:pPr>
            <a:r>
              <a:rPr lang="en-US" altLang="en-GB" dirty="0"/>
              <a:t>A Python Flask Backend that connects to the AI agent via IBM Clou</a:t>
            </a:r>
            <a:r>
              <a:rPr lang="en-IN" altLang="en-US" dirty="0"/>
              <a:t>d. </a:t>
            </a:r>
            <a:endParaRPr lang="en-US" altLang="en-GB" dirty="0"/>
          </a:p>
          <a:p>
            <a:pPr lvl="1">
              <a:buFont typeface="Wingdings" panose="05000000000000000000" charset="0"/>
              <a:buChar char="Ø"/>
            </a:pPr>
            <a:r>
              <a:rPr lang="en-US" altLang="en-GB" dirty="0"/>
              <a:t>The AI Simplification Logic, powered by the Mistral Large model, ensuring contextually accurate and readable output.</a:t>
            </a:r>
            <a:r>
              <a:rPr lang="en-IN" altLang="en-US" dirty="0"/>
              <a:t> </a:t>
            </a:r>
            <a:endParaRPr lang="en-US" altLang="en-GB" dirty="0"/>
          </a:p>
          <a:p>
            <a:pPr>
              <a:buFont typeface="Wingdings" panose="05000000000000000000" charset="0"/>
              <a:buChar char="q"/>
            </a:pPr>
            <a:r>
              <a:rPr lang="en-US" altLang="en-GB" sz="1400" dirty="0"/>
              <a:t>Key features include:</a:t>
            </a:r>
            <a:endParaRPr lang="en-US" altLang="en-GB" sz="1400" dirty="0"/>
          </a:p>
          <a:p>
            <a:pPr marL="742950" lvl="1" indent="-285750">
              <a:buFont typeface="Wingdings" panose="05000000000000000000" charset="0"/>
              <a:buChar char="Ø"/>
            </a:pPr>
            <a:r>
              <a:rPr lang="en-US" altLang="en-GB" dirty="0"/>
              <a:t>Real-Time Simplification with adaptive difficulty.</a:t>
            </a:r>
            <a:endParaRPr lang="en-US" altLang="en-GB" dirty="0"/>
          </a:p>
          <a:p>
            <a:pPr marL="742950" lvl="1" indent="-285750">
              <a:buFont typeface="Wingdings" panose="05000000000000000000" charset="0"/>
              <a:buChar char="Ø"/>
            </a:pPr>
            <a:r>
              <a:rPr lang="en-US" altLang="en-GB" dirty="0"/>
              <a:t>Cloud-Based AI Integration ensuring scalability and reliability.</a:t>
            </a:r>
            <a:endParaRPr lang="en-US" altLang="en-GB" dirty="0"/>
          </a:p>
          <a:p>
            <a:pPr marL="762635" lvl="1" indent="-305435">
              <a:buFont typeface="Wingdings" panose="05000000000000000000" charset="0"/>
              <a:buChar char="Ø"/>
            </a:pPr>
            <a:r>
              <a:rPr lang="en-US" altLang="en-GB" dirty="0"/>
              <a:t>Enhanced Accessibility for learners at all levels.</a:t>
            </a:r>
            <a:endParaRPr lang="en-US" altLang="en-GB" dirty="0"/>
          </a:p>
          <a:p>
            <a:pPr>
              <a:buFont typeface="Wingdings" panose="05000000000000000000" charset="0"/>
              <a:buChar char="q"/>
            </a:pPr>
            <a:r>
              <a:rPr lang="en-US" altLang="en-GB" sz="1400" dirty="0"/>
              <a:t>This solution enables personalized learning, helping students better grasp complex course materials through AI-driven content adaptation.</a:t>
            </a:r>
            <a:endParaRPr lang="en-US" altLang="en-GB" sz="1400" dirty="0"/>
          </a:p>
        </p:txBody>
      </p:sp>
      <p:sp>
        <p:nvSpPr>
          <p:cNvPr id="3" name="Text Box 2"/>
          <p:cNvSpPr txBox="1"/>
          <p:nvPr/>
        </p:nvSpPr>
        <p:spPr>
          <a:xfrm>
            <a:off x="1890395" y="5883275"/>
            <a:ext cx="7926705" cy="368300"/>
          </a:xfrm>
          <a:prstGeom prst="rect">
            <a:avLst/>
          </a:prstGeom>
          <a:noFill/>
          <a:ln w="12700">
            <a:solidFill>
              <a:schemeClr val="tx1"/>
            </a:solidFill>
          </a:ln>
        </p:spPr>
        <p:txBody>
          <a:bodyPr wrap="square" rtlCol="0">
            <a:spAutoFit/>
          </a:bodyPr>
          <a:p>
            <a:r>
              <a:rPr lang="en-IN" altLang="en-GB">
                <a:solidFill>
                  <a:schemeClr val="accent2"/>
                </a:solidFill>
              </a:rPr>
              <a:t>GitHub Repo link - </a:t>
            </a:r>
            <a:r>
              <a:rPr lang="en-US" altLang="en-GB">
                <a:solidFill>
                  <a:schemeClr val="accent2"/>
                </a:solidFill>
                <a:highlight>
                  <a:srgbClr val="000000"/>
                </a:highlight>
              </a:rPr>
              <a:t>https://github.com/Srthhkm/Course-Content-Simplifier-Agent</a:t>
            </a:r>
            <a:endParaRPr lang="en-US" altLang="en-GB">
              <a:solidFill>
                <a:schemeClr val="accent2"/>
              </a:solidFill>
              <a:highlight>
                <a:srgbClr val="0000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822450"/>
            <a:ext cx="11029315" cy="4269105"/>
          </a:xfrm>
        </p:spPr>
        <p:txBody>
          <a:bodyPr>
            <a:normAutofit fontScale="25000"/>
          </a:bodyPr>
          <a:lstStyle/>
          <a:p>
            <a:pPr>
              <a:buFont typeface="Wingdings" panose="05000000000000000000" charset="0"/>
              <a:buChar char="q"/>
            </a:pPr>
            <a:r>
              <a:rPr lang="en-US" altLang="en-GB" sz="5600">
                <a:solidFill>
                  <a:srgbClr val="0F0F0F"/>
                </a:solidFill>
              </a:rPr>
              <a:t> </a:t>
            </a:r>
            <a:r>
              <a:rPr lang="en-IN" altLang="en-US" sz="5600" b="1">
                <a:solidFill>
                  <a:srgbClr val="0F0F0F"/>
                </a:solidFill>
              </a:rPr>
              <a:t>SYSTEM REQUIREMENTS  </a:t>
            </a:r>
            <a:endParaRPr lang="en-IN" altLang="en-US" sz="5600" b="1">
              <a:solidFill>
                <a:srgbClr val="0F0F0F"/>
              </a:solidFill>
            </a:endParaRPr>
          </a:p>
          <a:p>
            <a:pPr marL="0" indent="0">
              <a:buFont typeface="Wingdings" panose="05000000000000000000" charset="0"/>
              <a:buNone/>
            </a:pPr>
            <a:r>
              <a:rPr lang="en-US" altLang="en-GB" sz="5600" u="sng">
                <a:solidFill>
                  <a:srgbClr val="0F0F0F"/>
                </a:solidFill>
              </a:rPr>
              <a:t>Hardware Requirements:</a:t>
            </a:r>
            <a:endParaRPr lang="en-US" altLang="en-GB" sz="5600">
              <a:solidFill>
                <a:srgbClr val="0F0F0F"/>
              </a:solidFill>
            </a:endParaRPr>
          </a:p>
          <a:p>
            <a:pPr>
              <a:buFont typeface="Wingdings" panose="05000000000000000000" charset="0"/>
              <a:buChar char="Ø"/>
            </a:pPr>
            <a:r>
              <a:rPr lang="en-US" altLang="en-GB" sz="5600">
                <a:solidFill>
                  <a:srgbClr val="0F0F0F"/>
                </a:solidFill>
              </a:rPr>
              <a:t>Processor: Intel i5 or higher</a:t>
            </a:r>
            <a:endParaRPr lang="en-US" altLang="en-GB" sz="5600">
              <a:solidFill>
                <a:srgbClr val="0F0F0F"/>
              </a:solidFill>
            </a:endParaRPr>
          </a:p>
          <a:p>
            <a:pPr>
              <a:buFont typeface="Wingdings" panose="05000000000000000000" charset="0"/>
              <a:buChar char="Ø"/>
            </a:pPr>
            <a:r>
              <a:rPr lang="en-US" altLang="en-GB" sz="5600">
                <a:solidFill>
                  <a:srgbClr val="0F0F0F"/>
                </a:solidFill>
              </a:rPr>
              <a:t>RAM: 8 GB minimum</a:t>
            </a:r>
            <a:endParaRPr lang="en-US" altLang="en-GB" sz="5600">
              <a:solidFill>
                <a:srgbClr val="0F0F0F"/>
              </a:solidFill>
            </a:endParaRPr>
          </a:p>
          <a:p>
            <a:pPr>
              <a:buFont typeface="Wingdings" panose="05000000000000000000" charset="0"/>
              <a:buChar char="Ø"/>
            </a:pPr>
            <a:r>
              <a:rPr lang="en-US" altLang="en-GB" sz="5600">
                <a:solidFill>
                  <a:srgbClr val="0F0F0F"/>
                </a:solidFill>
              </a:rPr>
              <a:t>Storage: 500 MB free disk space</a:t>
            </a:r>
            <a:endParaRPr lang="en-US" altLang="en-GB" sz="5600">
              <a:solidFill>
                <a:srgbClr val="0F0F0F"/>
              </a:solidFill>
            </a:endParaRPr>
          </a:p>
          <a:p>
            <a:pPr>
              <a:buFont typeface="Wingdings" panose="05000000000000000000" charset="0"/>
              <a:buChar char="Ø"/>
            </a:pPr>
            <a:r>
              <a:rPr lang="en-US" altLang="en-GB" sz="5600">
                <a:solidFill>
                  <a:srgbClr val="0F0F0F"/>
                </a:solidFill>
              </a:rPr>
              <a:t>Internet Connection: Required for IBM Cloud API access</a:t>
            </a:r>
            <a:endParaRPr lang="en-US" altLang="en-GB" sz="5600">
              <a:solidFill>
                <a:srgbClr val="0F0F0F"/>
              </a:solidFill>
            </a:endParaRPr>
          </a:p>
          <a:p>
            <a:pPr marL="0" indent="0">
              <a:buNone/>
            </a:pPr>
            <a:r>
              <a:rPr lang="en-US" altLang="en-GB" sz="5600" u="sng">
                <a:solidFill>
                  <a:srgbClr val="0F0F0F"/>
                </a:solidFill>
              </a:rPr>
              <a:t>Software Requirements:</a:t>
            </a:r>
            <a:endParaRPr lang="en-US" altLang="en-GB" sz="5600" u="sng">
              <a:solidFill>
                <a:srgbClr val="0F0F0F"/>
              </a:solidFill>
            </a:endParaRPr>
          </a:p>
          <a:p>
            <a:pPr>
              <a:buFont typeface="Wingdings" panose="05000000000000000000" charset="0"/>
              <a:buChar char="Ø"/>
            </a:pPr>
            <a:r>
              <a:rPr lang="en-US" altLang="en-GB" sz="5600">
                <a:solidFill>
                  <a:srgbClr val="0F0F0F"/>
                </a:solidFill>
              </a:rPr>
              <a:t>Frontend:</a:t>
            </a:r>
            <a:r>
              <a:rPr lang="en-IN" altLang="en-US" sz="5600">
                <a:solidFill>
                  <a:srgbClr val="0F0F0F"/>
                </a:solidFill>
              </a:rPr>
              <a:t> </a:t>
            </a:r>
            <a:r>
              <a:rPr lang="en-US" altLang="en-GB" sz="5600">
                <a:solidFill>
                  <a:srgbClr val="0F0F0F"/>
                </a:solidFill>
              </a:rPr>
              <a:t>HTML5, CSS3, JavaScript</a:t>
            </a:r>
            <a:endParaRPr lang="en-US" altLang="en-GB" sz="5600">
              <a:solidFill>
                <a:srgbClr val="0F0F0F"/>
              </a:solidFill>
            </a:endParaRPr>
          </a:p>
          <a:p>
            <a:pPr>
              <a:buFont typeface="Wingdings" panose="05000000000000000000" charset="0"/>
              <a:buChar char="Ø"/>
            </a:pPr>
            <a:r>
              <a:rPr lang="en-US" altLang="en-GB" sz="5600">
                <a:solidFill>
                  <a:srgbClr val="0F0F0F"/>
                </a:solidFill>
              </a:rPr>
              <a:t>Backend:</a:t>
            </a:r>
            <a:r>
              <a:rPr lang="en-IN" altLang="en-US" sz="5600">
                <a:solidFill>
                  <a:srgbClr val="0F0F0F"/>
                </a:solidFill>
              </a:rPr>
              <a:t> </a:t>
            </a:r>
            <a:r>
              <a:rPr lang="en-US" altLang="en-GB" sz="5600">
                <a:solidFill>
                  <a:srgbClr val="0F0F0F"/>
                </a:solidFill>
              </a:rPr>
              <a:t>Python 3.x</a:t>
            </a:r>
            <a:r>
              <a:rPr lang="en-IN" altLang="en-US" sz="5600">
                <a:solidFill>
                  <a:srgbClr val="0F0F0F"/>
                </a:solidFill>
              </a:rPr>
              <a:t> - </a:t>
            </a:r>
            <a:r>
              <a:rPr lang="en-US" altLang="en-GB" sz="5600">
                <a:solidFill>
                  <a:srgbClr val="0F0F0F"/>
                </a:solidFill>
              </a:rPr>
              <a:t>Flask Framework</a:t>
            </a:r>
            <a:r>
              <a:rPr lang="en-IN" altLang="en-US" sz="5600">
                <a:solidFill>
                  <a:srgbClr val="0F0F0F"/>
                </a:solidFill>
              </a:rPr>
              <a:t> </a:t>
            </a:r>
            <a:endParaRPr lang="en-US" altLang="en-GB" sz="5600">
              <a:solidFill>
                <a:srgbClr val="0F0F0F"/>
              </a:solidFill>
            </a:endParaRPr>
          </a:p>
          <a:p>
            <a:pPr>
              <a:buFont typeface="Wingdings" panose="05000000000000000000" charset="0"/>
              <a:buChar char="Ø"/>
            </a:pPr>
            <a:r>
              <a:rPr lang="en-US" altLang="en-GB" sz="5600">
                <a:solidFill>
                  <a:srgbClr val="0F0F0F"/>
                </a:solidFill>
              </a:rPr>
              <a:t>Cloud Platform:</a:t>
            </a:r>
            <a:r>
              <a:rPr lang="en-IN" altLang="en-US" sz="5600">
                <a:solidFill>
                  <a:srgbClr val="0F0F0F"/>
                </a:solidFill>
              </a:rPr>
              <a:t> - </a:t>
            </a:r>
            <a:r>
              <a:rPr lang="en-US" altLang="en-GB" sz="5600">
                <a:solidFill>
                  <a:srgbClr val="0F0F0F"/>
                </a:solidFill>
              </a:rPr>
              <a:t>IBM Cloud Lite Account</a:t>
            </a:r>
            <a:endParaRPr lang="en-US" altLang="en-GB" sz="5600">
              <a:solidFill>
                <a:srgbClr val="0F0F0F"/>
              </a:solidFill>
            </a:endParaRPr>
          </a:p>
          <a:p>
            <a:pPr marL="457200" lvl="1" indent="457200">
              <a:buFont typeface="Wingdings" panose="05000000000000000000" charset="0"/>
              <a:buNone/>
            </a:pPr>
            <a:r>
              <a:rPr lang="en-IN" altLang="en-US" sz="5600">
                <a:solidFill>
                  <a:srgbClr val="0F0F0F"/>
                </a:solidFill>
              </a:rPr>
              <a:t>             - </a:t>
            </a:r>
            <a:r>
              <a:rPr lang="en-US" altLang="en-GB" sz="5600">
                <a:solidFill>
                  <a:srgbClr val="0F0F0F"/>
                </a:solidFill>
              </a:rPr>
              <a:t>IBM Watsonx Assistant</a:t>
            </a:r>
            <a:endParaRPr lang="en-US" altLang="en-GB" sz="5600">
              <a:solidFill>
                <a:srgbClr val="0F0F0F"/>
              </a:solidFill>
            </a:endParaRPr>
          </a:p>
          <a:p>
            <a:pPr>
              <a:buFont typeface="Wingdings" panose="05000000000000000000" charset="0"/>
              <a:buChar char="Ø"/>
            </a:pPr>
            <a:r>
              <a:rPr lang="en-US" altLang="en-GB" sz="5600">
                <a:solidFill>
                  <a:srgbClr val="0F0F0F"/>
                </a:solidFill>
              </a:rPr>
              <a:t>AI Model:</a:t>
            </a:r>
            <a:r>
              <a:rPr lang="en-IN" altLang="en-US" sz="5600">
                <a:solidFill>
                  <a:srgbClr val="0F0F0F"/>
                </a:solidFill>
              </a:rPr>
              <a:t>  </a:t>
            </a:r>
            <a:r>
              <a:rPr lang="en-US" altLang="en-GB" sz="5600">
                <a:solidFill>
                  <a:srgbClr val="0F0F0F"/>
                </a:solidFill>
              </a:rPr>
              <a:t>Mistral Large Language Model (deployed via IBM Watson)</a:t>
            </a:r>
            <a:endParaRPr lang="en-US" altLang="en-GB" sz="5600">
              <a:solidFill>
                <a:srgbClr val="0F0F0F"/>
              </a:solidFill>
            </a:endParaRPr>
          </a:p>
          <a:p>
            <a:pPr marL="0" indent="0">
              <a:buNone/>
            </a:pPr>
            <a:endParaRPr lang="en-US" altLang="en-GB" sz="5600">
              <a:solidFill>
                <a:srgbClr val="0F0F0F"/>
              </a:solidFill>
            </a:endParaRPr>
          </a:p>
          <a:p>
            <a:pPr marL="0" indent="0">
              <a:buNone/>
            </a:pPr>
            <a:endParaRPr lang="en-US" altLang="en-GB" sz="56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altLang="en-US" sz="4400" b="1">
                <a:solidFill>
                  <a:schemeClr val="accent1"/>
                </a:solidFill>
                <a:latin typeface="Arial" panose="020B0604020202020204"/>
                <a:ea typeface="+mj-lt"/>
                <a:cs typeface="Arial" panose="020B0604020202020204"/>
              </a:rPr>
              <a:t>STEPS OF</a:t>
            </a:r>
            <a:r>
              <a:rPr lang="en-US" sz="4400" b="1">
                <a:solidFill>
                  <a:schemeClr val="accent1"/>
                </a:solidFill>
                <a:latin typeface="Arial" panose="020B0604020202020204"/>
                <a:ea typeface="+mj-lt"/>
                <a:cs typeface="Arial" panose="020B0604020202020204"/>
              </a:rPr>
              <a:t> Deployment</a:t>
            </a:r>
            <a:endParaRPr lang="en-US"/>
          </a:p>
        </p:txBody>
      </p:sp>
      <p:sp>
        <p:nvSpPr>
          <p:cNvPr id="2" name="Content Placeholder 1"/>
          <p:cNvSpPr>
            <a:spLocks noGrp="1"/>
          </p:cNvSpPr>
          <p:nvPr>
            <p:ph idx="1"/>
          </p:nvPr>
        </p:nvSpPr>
        <p:spPr>
          <a:xfrm>
            <a:off x="581025" y="1232535"/>
            <a:ext cx="11029315" cy="5164455"/>
          </a:xfrm>
        </p:spPr>
        <p:txBody>
          <a:bodyPr>
            <a:normAutofit fontScale="25000"/>
          </a:bodyPr>
          <a:lstStyle/>
          <a:p>
            <a:pPr marL="0" indent="0" algn="just">
              <a:buNone/>
            </a:pPr>
            <a:r>
              <a:rPr lang="en-IN" altLang="en-US" sz="4800"/>
              <a:t>1. </a:t>
            </a:r>
            <a:r>
              <a:rPr lang="en-US" altLang="en-GB" sz="4800"/>
              <a:t>Develop the Web Application</a:t>
            </a:r>
            <a:r>
              <a:rPr lang="en-IN" altLang="en-US" sz="4800"/>
              <a:t> </a:t>
            </a:r>
            <a:endParaRPr lang="en-US" altLang="en-GB" sz="4800"/>
          </a:p>
          <a:p>
            <a:pPr lvl="1" algn="just">
              <a:buFont typeface="Wingdings" panose="05000000000000000000" charset="0"/>
              <a:buChar char="Ø"/>
            </a:pPr>
            <a:r>
              <a:rPr lang="en-US" altLang="en-GB" sz="4800"/>
              <a:t>Create the frontend using HTML, CSS, and JavaScript for user interaction (content input and level selection).</a:t>
            </a:r>
            <a:endParaRPr lang="en-US" altLang="en-GB" sz="4800"/>
          </a:p>
          <a:p>
            <a:pPr lvl="1" algn="just">
              <a:buFont typeface="Wingdings" panose="05000000000000000000" charset="0"/>
              <a:buChar char="Ø"/>
            </a:pPr>
            <a:r>
              <a:rPr lang="en-US" altLang="en-GB" sz="4800"/>
              <a:t>Build the backend using Python Flask to process user requests and communicate with the AI model.</a:t>
            </a:r>
            <a:endParaRPr lang="en-US" altLang="en-GB" sz="4800"/>
          </a:p>
          <a:p>
            <a:pPr marL="0" indent="0" algn="just">
              <a:buNone/>
            </a:pPr>
            <a:r>
              <a:rPr lang="en-IN" altLang="en-US" sz="4800"/>
              <a:t>2. </a:t>
            </a:r>
            <a:r>
              <a:rPr lang="en-US" altLang="en-GB" sz="4800"/>
              <a:t>Set Up IBM Watsonx on IBM Cloud</a:t>
            </a:r>
            <a:r>
              <a:rPr lang="en-IN" altLang="en-US" sz="4800"/>
              <a:t> </a:t>
            </a:r>
            <a:endParaRPr lang="en-US" altLang="en-GB" sz="4800"/>
          </a:p>
          <a:p>
            <a:pPr lvl="1" algn="just">
              <a:buFont typeface="Wingdings" panose="05000000000000000000" charset="0"/>
              <a:buChar char="Ø"/>
            </a:pPr>
            <a:r>
              <a:rPr lang="en-US" altLang="en-GB" sz="4800"/>
              <a:t>Register for an IBM Cloud Lite account.</a:t>
            </a:r>
            <a:endParaRPr lang="en-US" altLang="en-GB" sz="4800"/>
          </a:p>
          <a:p>
            <a:pPr lvl="1" algn="just">
              <a:buFont typeface="Wingdings" panose="05000000000000000000" charset="0"/>
              <a:buChar char="Ø"/>
            </a:pPr>
            <a:r>
              <a:rPr lang="en-US" altLang="en-GB" sz="4800"/>
              <a:t>Deploy the Mistral Large language model using IBM Watsonx services.</a:t>
            </a:r>
            <a:endParaRPr lang="en-US" altLang="en-GB" sz="4800"/>
          </a:p>
          <a:p>
            <a:pPr lvl="1" algn="just">
              <a:buFont typeface="Wingdings" panose="05000000000000000000" charset="0"/>
              <a:buChar char="Ø"/>
            </a:pPr>
            <a:r>
              <a:rPr lang="en-US" altLang="en-GB" sz="4800"/>
              <a:t>Generate and obtain API credentials (API key, IAM token, endpoint URL).</a:t>
            </a:r>
            <a:endParaRPr lang="en-US" altLang="en-GB" sz="4800"/>
          </a:p>
          <a:p>
            <a:pPr marL="0" indent="0" algn="just">
              <a:buNone/>
            </a:pPr>
            <a:r>
              <a:rPr lang="en-IN" altLang="en-US" sz="4800"/>
              <a:t>3. </a:t>
            </a:r>
            <a:r>
              <a:rPr lang="en-US" altLang="en-GB" sz="4800"/>
              <a:t>Integrate Backend with AI Agent</a:t>
            </a:r>
            <a:r>
              <a:rPr lang="en-IN" altLang="en-US" sz="4800"/>
              <a:t> </a:t>
            </a:r>
            <a:endParaRPr lang="en-US" altLang="en-GB" sz="4800"/>
          </a:p>
          <a:p>
            <a:pPr lvl="1" algn="just">
              <a:buFont typeface="Wingdings" panose="05000000000000000000" charset="0"/>
              <a:buChar char="Ø"/>
            </a:pPr>
            <a:r>
              <a:rPr lang="en-US" altLang="en-GB" sz="4800"/>
              <a:t>Connect the Flask backend to IBM Watsonx using REST API calls.</a:t>
            </a:r>
            <a:endParaRPr lang="en-US" altLang="en-GB" sz="4800"/>
          </a:p>
          <a:p>
            <a:pPr lvl="1" algn="just">
              <a:buFont typeface="Wingdings" panose="05000000000000000000" charset="0"/>
              <a:buChar char="Ø"/>
            </a:pPr>
            <a:r>
              <a:rPr lang="en-US" altLang="en-GB" sz="4800"/>
              <a:t>Structure input prompts with user content and selected difficulty level.</a:t>
            </a:r>
            <a:endParaRPr lang="en-US" altLang="en-GB" sz="4800"/>
          </a:p>
          <a:p>
            <a:pPr lvl="1" algn="just">
              <a:buFont typeface="Wingdings" panose="05000000000000000000" charset="0"/>
              <a:buChar char="Ø"/>
            </a:pPr>
            <a:r>
              <a:rPr lang="en-US" altLang="en-GB" sz="4800"/>
              <a:t>Send requests to the AI model and handle the simplified content response.</a:t>
            </a:r>
            <a:endParaRPr lang="en-US" altLang="en-GB" sz="4800"/>
          </a:p>
          <a:p>
            <a:pPr marL="0" indent="0" algn="just">
              <a:buNone/>
            </a:pPr>
            <a:r>
              <a:rPr lang="en-IN" altLang="en-US" sz="4800"/>
              <a:t>4. </a:t>
            </a:r>
            <a:r>
              <a:rPr lang="en-US" altLang="en-GB" sz="4800"/>
              <a:t>Local Testing</a:t>
            </a:r>
            <a:r>
              <a:rPr lang="en-IN" altLang="en-US" sz="4800"/>
              <a:t> </a:t>
            </a:r>
            <a:endParaRPr lang="en-US" altLang="en-GB" sz="4800"/>
          </a:p>
          <a:p>
            <a:pPr lvl="1" algn="just">
              <a:buFont typeface="Wingdings" panose="05000000000000000000" charset="0"/>
              <a:buChar char="Ø"/>
            </a:pPr>
            <a:r>
              <a:rPr lang="en-US" altLang="en-GB" sz="4800"/>
              <a:t>Run the Flask server locally and test all functionalities.</a:t>
            </a:r>
            <a:endParaRPr lang="en-US" altLang="en-GB" sz="4800"/>
          </a:p>
          <a:p>
            <a:pPr lvl="1" algn="just">
              <a:buFont typeface="Wingdings" panose="05000000000000000000" charset="0"/>
              <a:buChar char="Ø"/>
            </a:pPr>
            <a:r>
              <a:rPr lang="en-US" altLang="en-GB" sz="4800"/>
              <a:t>Verify accurate AI responses and smooth frontend-backend integration.</a:t>
            </a:r>
            <a:endParaRPr lang="en-US" altLang="en-GB" sz="4800"/>
          </a:p>
          <a:p>
            <a:pPr marL="0" indent="0" algn="just">
              <a:buNone/>
            </a:pPr>
            <a:r>
              <a:rPr lang="en-IN" altLang="en-US" sz="4800"/>
              <a:t>5. </a:t>
            </a:r>
            <a:r>
              <a:rPr lang="en-US" altLang="en-GB" sz="4800"/>
              <a:t>Documentation and Demonstration</a:t>
            </a:r>
            <a:r>
              <a:rPr lang="en-IN" altLang="en-US" sz="4800"/>
              <a:t> </a:t>
            </a:r>
            <a:endParaRPr lang="en-US" altLang="en-GB" sz="4800"/>
          </a:p>
          <a:p>
            <a:pPr lvl="1" algn="just">
              <a:buFont typeface="Wingdings" panose="05000000000000000000" charset="0"/>
              <a:buChar char="Ø"/>
            </a:pPr>
            <a:r>
              <a:rPr lang="en-US" altLang="en-GB" sz="4800"/>
              <a:t>Prepare documentation and screenshots of the working system.</a:t>
            </a:r>
            <a:endParaRPr lang="en-US" altLang="en-GB" sz="4800"/>
          </a:p>
          <a:p>
            <a:pPr lvl="1" algn="just">
              <a:buFont typeface="Wingdings" panose="05000000000000000000" charset="0"/>
              <a:buChar char="Ø"/>
            </a:pPr>
            <a:r>
              <a:rPr lang="en-US" altLang="en-GB" sz="5600"/>
              <a:t>Use </a:t>
            </a:r>
            <a:r>
              <a:rPr lang="en-IN" altLang="en-US" sz="5600"/>
              <a:t>Github repository for submission - </a:t>
            </a:r>
            <a:r>
              <a:rPr lang="en-US" altLang="en-GB" sz="5600" b="1" u="sng">
                <a:solidFill>
                  <a:schemeClr val="accent2"/>
                </a:solidFill>
                <a:highlight>
                  <a:srgbClr val="000000"/>
                </a:highlight>
              </a:rPr>
              <a:t>https://github.com/Srthhkm/Course-Content-Simplifier-Agent</a:t>
            </a:r>
            <a:endParaRPr lang="en-US" altLang="en-GB" sz="5600" b="1" u="sng">
              <a:solidFill>
                <a:schemeClr val="accent2"/>
              </a:solidFill>
              <a:highlight>
                <a:srgbClr val="0000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
          <p:cNvPicPr>
            <a:picLocks noChangeAspect="1"/>
          </p:cNvPicPr>
          <p:nvPr>
            <p:ph idx="1"/>
          </p:nvPr>
        </p:nvPicPr>
        <p:blipFill>
          <a:blip r:embed="rId1"/>
          <a:stretch>
            <a:fillRect/>
          </a:stretch>
        </p:blipFill>
        <p:spPr>
          <a:xfrm>
            <a:off x="662940" y="1232535"/>
            <a:ext cx="10469880" cy="4597400"/>
          </a:xfrm>
          <a:prstGeom prst="rect">
            <a:avLst/>
          </a:prstGeom>
          <a:ln w="19050">
            <a:solidFill>
              <a:schemeClr val="tx1"/>
            </a:solidFill>
          </a:ln>
        </p:spPr>
      </p:pic>
      <p:sp>
        <p:nvSpPr>
          <p:cNvPr id="4" name="Text Box 3"/>
          <p:cNvSpPr txBox="1"/>
          <p:nvPr/>
        </p:nvSpPr>
        <p:spPr>
          <a:xfrm>
            <a:off x="2685415" y="5950585"/>
            <a:ext cx="6424930" cy="368300"/>
          </a:xfrm>
          <a:prstGeom prst="rect">
            <a:avLst/>
          </a:prstGeom>
          <a:noFill/>
        </p:spPr>
        <p:txBody>
          <a:bodyPr wrap="square" rtlCol="0">
            <a:spAutoFit/>
          </a:bodyPr>
          <a:p>
            <a:r>
              <a:rPr lang="en-IN" altLang="en-GB" u="sng"/>
              <a:t>AI Agent interface showing response based on Intermediate level</a:t>
            </a:r>
            <a:endParaRPr lang="en-IN" altLang="en-GB"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2"/>
          <p:cNvPicPr>
            <a:picLocks noChangeAspect="1"/>
          </p:cNvPicPr>
          <p:nvPr>
            <p:ph idx="1"/>
          </p:nvPr>
        </p:nvPicPr>
        <p:blipFill>
          <a:blip r:embed="rId1"/>
          <a:stretch>
            <a:fillRect/>
          </a:stretch>
        </p:blipFill>
        <p:spPr>
          <a:xfrm>
            <a:off x="961390" y="1232535"/>
            <a:ext cx="9939020" cy="4627880"/>
          </a:xfrm>
          <a:prstGeom prst="rect">
            <a:avLst/>
          </a:prstGeom>
          <a:ln w="19050">
            <a:solidFill>
              <a:schemeClr val="tx1"/>
            </a:solidFill>
          </a:ln>
        </p:spPr>
      </p:pic>
      <p:sp>
        <p:nvSpPr>
          <p:cNvPr id="4" name="Text Box 3"/>
          <p:cNvSpPr txBox="1"/>
          <p:nvPr/>
        </p:nvSpPr>
        <p:spPr>
          <a:xfrm>
            <a:off x="4069080" y="6037580"/>
            <a:ext cx="3723640" cy="368300"/>
          </a:xfrm>
          <a:prstGeom prst="rect">
            <a:avLst/>
          </a:prstGeom>
          <a:noFill/>
        </p:spPr>
        <p:txBody>
          <a:bodyPr wrap="square" rtlCol="0">
            <a:spAutoFit/>
          </a:bodyPr>
          <a:p>
            <a:r>
              <a:rPr lang="en-IN" altLang="en-GB" u="sng"/>
              <a:t>Model and Configuration of AI Agent</a:t>
            </a:r>
            <a:endParaRPr lang="en-IN" altLang="en-GB"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3"/>
          <p:cNvPicPr>
            <a:picLocks noChangeAspect="1"/>
          </p:cNvPicPr>
          <p:nvPr>
            <p:ph idx="1"/>
          </p:nvPr>
        </p:nvPicPr>
        <p:blipFill>
          <a:blip r:embed="rId1"/>
          <a:stretch>
            <a:fillRect/>
          </a:stretch>
        </p:blipFill>
        <p:spPr>
          <a:xfrm>
            <a:off x="938530" y="1232535"/>
            <a:ext cx="10111105" cy="4673600"/>
          </a:xfrm>
          <a:prstGeom prst="rect">
            <a:avLst/>
          </a:prstGeom>
          <a:ln w="19050">
            <a:solidFill>
              <a:schemeClr val="tx1"/>
            </a:solidFill>
          </a:ln>
        </p:spPr>
      </p:pic>
      <p:sp>
        <p:nvSpPr>
          <p:cNvPr id="4" name="Text Box 3"/>
          <p:cNvSpPr txBox="1"/>
          <p:nvPr/>
        </p:nvSpPr>
        <p:spPr>
          <a:xfrm>
            <a:off x="4243070" y="6008370"/>
            <a:ext cx="3502025" cy="368300"/>
          </a:xfrm>
          <a:prstGeom prst="rect">
            <a:avLst/>
          </a:prstGeom>
          <a:noFill/>
        </p:spPr>
        <p:txBody>
          <a:bodyPr wrap="square" rtlCol="0">
            <a:spAutoFit/>
          </a:bodyPr>
          <a:p>
            <a:r>
              <a:rPr lang="en-IN" altLang="en-GB" u="sng"/>
              <a:t>Frontend - UI of project application</a:t>
            </a:r>
            <a:endParaRPr lang="en-IN" altLang="en-GB" u="sng"/>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8239</Words>
  <Application>WPS Presentation</Application>
  <PresentationFormat>Widescreen</PresentationFormat>
  <Paragraphs>175</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Wingdings 2</vt:lpstr>
      <vt:lpstr>Arial</vt:lpstr>
      <vt:lpstr>Calibri</vt:lpstr>
      <vt:lpstr>Wingdings</vt:lpstr>
      <vt:lpstr>Calibri Light</vt:lpstr>
      <vt:lpstr>Microsoft YaHei</vt:lpstr>
      <vt:lpstr>Arial Unicode MS</vt:lpstr>
      <vt:lpstr>Franklin Gothic Demi</vt:lpstr>
      <vt:lpstr>Franklin Gothic Book</vt:lpstr>
      <vt:lpstr>DividendVTI</vt:lpstr>
      <vt:lpstr>COURSE CONTENT SIMPLIFICATION AGENT</vt:lpstr>
      <vt:lpstr>OUTLINE</vt:lpstr>
      <vt:lpstr>Problem Statement</vt:lpstr>
      <vt:lpstr>Proposed Solution</vt:lpstr>
      <vt:lpstr>System  Approach</vt:lpstr>
      <vt:lpstr>STEPS OF Deployment</vt:lpstr>
      <vt:lpstr>Result</vt:lpstr>
      <vt:lpstr>Result</vt:lpstr>
      <vt:lpstr>Result</vt:lpstr>
      <vt:lpstr>Result</vt:lpstr>
      <vt:lpstr>Result</vt:lpstr>
      <vt:lpstr>Result</vt:lpstr>
      <vt:lpstr>Result</vt:lpstr>
      <vt:lpstr>Result</vt:lpstr>
      <vt:lpstr>Result</vt:lpstr>
      <vt:lpstr>Result</vt:lpstr>
      <vt:lpstr>Conclusion</vt:lpstr>
      <vt:lpstr>PowerPoint 演示文稿</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saarthhakim</cp:lastModifiedBy>
  <cp:revision>26</cp:revision>
  <dcterms:created xsi:type="dcterms:W3CDTF">2021-05-26T16:50:00Z</dcterms:created>
  <dcterms:modified xsi:type="dcterms:W3CDTF">2025-08-01T18:34:58Z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388BCEEAD93149AA8E36093025A8FAC3_13</vt:lpwstr>
  </property>
  <property fmtid="{D5CDD505-2E9C-101B-9397-08002B2CF9AE}" pid="4" name="KSOProductBuildVer">
    <vt:lpwstr>2057-12.2.0.21936</vt:lpwstr>
  </property>
</Properties>
</file>