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16"/>
  </p:notesMasterIdLst>
  <p:sldIdLst>
    <p:sldId id="256" r:id="rId2"/>
    <p:sldId id="264" r:id="rId3"/>
    <p:sldId id="268" r:id="rId4"/>
    <p:sldId id="269" r:id="rId5"/>
    <p:sldId id="270" r:id="rId6"/>
    <p:sldId id="272" r:id="rId7"/>
    <p:sldId id="273" r:id="rId8"/>
    <p:sldId id="275" r:id="rId9"/>
    <p:sldId id="278" r:id="rId10"/>
    <p:sldId id="277" r:id="rId11"/>
    <p:sldId id="280" r:id="rId12"/>
    <p:sldId id="279" r:id="rId13"/>
    <p:sldId id="281" r:id="rId14"/>
    <p:sldId id="28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88" autoAdjust="0"/>
    <p:restoredTop sz="89068" autoAdjust="0"/>
  </p:normalViewPr>
  <p:slideViewPr>
    <p:cSldViewPr>
      <p:cViewPr varScale="1">
        <p:scale>
          <a:sx n="103" d="100"/>
          <a:sy n="103" d="100"/>
        </p:scale>
        <p:origin x="14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800" b="1" i="1" dirty="0" smtClean="0">
              <a:effectLst/>
              <a:latin typeface="+mj-lt"/>
              <a:cs typeface="Times New Roman" pitchFamily="18" charset="0"/>
            </a:rPr>
            <a:t>Принципиальная схема </a:t>
          </a:r>
          <a:r>
            <a:rPr lang="ru-RU" sz="2800" b="1" i="1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2800" b="1" i="1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2800" b="1" i="1" dirty="0">
            <a:effectLst/>
            <a:latin typeface="+mj-lt"/>
            <a:cs typeface="Times New Roman" pitchFamily="18" charset="0"/>
          </a:endParaRPr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65273" custLinFactNeighborX="-6183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Ограничения накладываемые на модель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797438" custScaleY="379629" custLinFactY="43783" custLinFactNeighborX="1350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Ограничения накладываемые на модель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797438" custScaleY="379629" custLinFactY="43783" custLinFactNeighborX="1350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Оптимизация</a:t>
          </a:r>
          <a:r>
            <a:rPr lang="ru-RU" sz="3600" b="1" i="1" baseline="0" dirty="0" smtClean="0">
              <a:effectLst/>
              <a:latin typeface="+mj-lt"/>
              <a:cs typeface="Times New Roman" pitchFamily="18" charset="0"/>
            </a:rPr>
            <a:t> </a:t>
          </a:r>
          <a:r>
            <a:rPr lang="ru-RU" sz="3600" b="1" i="1" baseline="0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3600" b="1" i="1" baseline="0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797438" custScaleY="379629" custLinFactY="43783" custLinFactNeighborX="1350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3600" dirty="0" smtClean="0"/>
            <a:t>Результаты </a:t>
          </a:r>
          <a:r>
            <a:rPr lang="ru-RU" sz="3600" dirty="0" smtClean="0"/>
            <a:t>оптимизации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180710" custLinFactNeighborX="-44981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1" i="1" dirty="0" smtClean="0">
              <a:effectLst/>
              <a:latin typeface="+mj-lt"/>
              <a:cs typeface="Times New Roman" pitchFamily="18" charset="0"/>
            </a:rPr>
            <a:t>Отклик  ПИД регулятора на единичное воздействие</a:t>
          </a:r>
          <a:endParaRPr lang="ru-RU" sz="2400" b="1" i="1" dirty="0">
            <a:effectLst/>
            <a:latin typeface="+mj-lt"/>
            <a:cs typeface="Times New Roman" pitchFamily="18" charset="0"/>
          </a:endParaRPr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65273" custLinFactNeighborX="-6183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1" i="1" dirty="0" smtClean="0">
              <a:effectLst/>
              <a:latin typeface="+mj-lt"/>
              <a:cs typeface="Times New Roman" pitchFamily="18" charset="0"/>
            </a:rPr>
            <a:t>Основные формулы  ПИД регулятора</a:t>
          </a:r>
          <a:endParaRPr lang="ru-RU" sz="2400" b="1" i="1" dirty="0">
            <a:effectLst/>
            <a:latin typeface="+mj-lt"/>
            <a:cs typeface="Times New Roman" pitchFamily="18" charset="0"/>
          </a:endParaRPr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65273" custLinFactNeighborX="-6183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1" i="1" dirty="0" smtClean="0">
              <a:effectLst/>
              <a:latin typeface="+mj-lt"/>
              <a:cs typeface="Times New Roman" pitchFamily="18" charset="0"/>
            </a:rPr>
            <a:t>Переход к дискретной форме ПИД регулятора</a:t>
          </a:r>
          <a:endParaRPr lang="ru-RU" sz="2400" b="1" i="1" dirty="0">
            <a:effectLst/>
            <a:latin typeface="+mj-lt"/>
            <a:cs typeface="Times New Roman" pitchFamily="18" charset="0"/>
          </a:endParaRPr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56992" custLinFactNeighborX="-9024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1" i="1" dirty="0" smtClean="0">
              <a:effectLst/>
              <a:latin typeface="+mj-lt"/>
              <a:cs typeface="Times New Roman" pitchFamily="18" charset="0"/>
            </a:rPr>
            <a:t>Модель дозатора топлива</a:t>
          </a:r>
          <a:endParaRPr lang="ru-RU" sz="2400" b="1" i="1" dirty="0">
            <a:effectLst/>
            <a:latin typeface="+mj-lt"/>
            <a:cs typeface="Times New Roman" pitchFamily="18" charset="0"/>
          </a:endParaRPr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56992" custLinFactNeighborX="-9024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b="1" i="1" dirty="0" smtClean="0">
              <a:effectLst/>
              <a:latin typeface="+mj-lt"/>
              <a:cs typeface="Times New Roman" pitchFamily="18" charset="0"/>
            </a:rPr>
            <a:t>Структурная схема контура регулирования</a:t>
          </a:r>
          <a:endParaRPr lang="ru-RU" sz="2400" b="1" i="1" dirty="0">
            <a:effectLst/>
            <a:latin typeface="+mj-lt"/>
            <a:cs typeface="Times New Roman" pitchFamily="18" charset="0"/>
          </a:endParaRPr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56992" custLinFactNeighborX="-9024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Расчет в первом приближении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867060" custScaleY="379629" custLinFactY="7540" custLinFactNeighborX="4033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Интегральный критерий качества регулирования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867060" custScaleY="379629" custLinFactY="7540" custLinFactNeighborX="4033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Переходная характеристика ПИД регулятора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867060" custScaleY="379629" custLinFactY="19481" custLinFactNeighborX="133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429156" y="0"/>
          <a:ext cx="1143008" cy="114300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1" y="253631"/>
          <a:ext cx="7715307" cy="889376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1" kern="1200" dirty="0" smtClean="0">
              <a:effectLst/>
              <a:latin typeface="+mj-lt"/>
              <a:cs typeface="Times New Roman" pitchFamily="18" charset="0"/>
            </a:rPr>
            <a:t>Принципиальная схема </a:t>
          </a:r>
          <a:r>
            <a:rPr lang="ru-RU" sz="2800" b="1" i="1" kern="1200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2800" b="1" i="1" kern="1200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28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3415" y="297047"/>
        <a:ext cx="7628475" cy="8025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223990" y="0"/>
          <a:ext cx="1559915" cy="1559915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3" y="335345"/>
          <a:ext cx="8085580" cy="1207510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Ограничения накладываемые на модель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58949" y="394291"/>
        <a:ext cx="7967688" cy="1089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223990" y="0"/>
          <a:ext cx="1559915" cy="1559915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3" y="335345"/>
          <a:ext cx="8085580" cy="1207510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Ограничения накладываемые на модель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58949" y="394291"/>
        <a:ext cx="7967688" cy="1089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223990" y="0"/>
          <a:ext cx="1559915" cy="1559915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3" y="335345"/>
          <a:ext cx="8085580" cy="1207510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Оптимизация</a:t>
          </a:r>
          <a:r>
            <a:rPr lang="ru-RU" sz="3600" b="1" i="1" kern="1200" baseline="0" dirty="0" smtClean="0">
              <a:effectLst/>
              <a:latin typeface="+mj-lt"/>
              <a:cs typeface="Times New Roman" pitchFamily="18" charset="0"/>
            </a:rPr>
            <a:t> </a:t>
          </a:r>
          <a:r>
            <a:rPr lang="ru-RU" sz="3600" b="1" i="1" kern="1200" baseline="0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3600" b="1" i="1" kern="1200" baseline="0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58949" y="394291"/>
        <a:ext cx="7967688" cy="10896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429156" y="0"/>
          <a:ext cx="1143008" cy="114300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1" y="253631"/>
          <a:ext cx="7715307" cy="889376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Результаты </a:t>
          </a:r>
          <a:r>
            <a:rPr lang="ru-RU" sz="3600" kern="1200" dirty="0" smtClean="0"/>
            <a:t>оптимизации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3415" y="297047"/>
        <a:ext cx="7628475" cy="802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918856" y="0"/>
          <a:ext cx="1268760" cy="1268760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0" y="280570"/>
          <a:ext cx="8564133" cy="988189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effectLst/>
              <a:latin typeface="+mj-lt"/>
              <a:cs typeface="Times New Roman" pitchFamily="18" charset="0"/>
            </a:rPr>
            <a:t>Отклик  ПИД регулятора на единичное воздействие</a:t>
          </a:r>
          <a:endParaRPr lang="ru-RU" sz="24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8239" y="328809"/>
        <a:ext cx="8467655" cy="891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918856" y="0"/>
          <a:ext cx="1268760" cy="1268760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0" y="280570"/>
          <a:ext cx="8564133" cy="988189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effectLst/>
              <a:latin typeface="+mj-lt"/>
              <a:cs typeface="Times New Roman" pitchFamily="18" charset="0"/>
            </a:rPr>
            <a:t>Основные формулы  ПИД регулятора</a:t>
          </a:r>
          <a:endParaRPr lang="ru-RU" sz="24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8239" y="328809"/>
        <a:ext cx="8467655" cy="891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918856" y="0"/>
          <a:ext cx="1268760" cy="1268760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0" y="271770"/>
          <a:ext cx="8564133" cy="988189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effectLst/>
              <a:latin typeface="+mj-lt"/>
              <a:cs typeface="Times New Roman" pitchFamily="18" charset="0"/>
            </a:rPr>
            <a:t>Переход к дискретной форме ПИД регулятора</a:t>
          </a:r>
          <a:endParaRPr lang="ru-RU" sz="24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8239" y="320009"/>
        <a:ext cx="8467655" cy="891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918856" y="0"/>
          <a:ext cx="1268760" cy="1268760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0" y="271770"/>
          <a:ext cx="8564133" cy="988189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effectLst/>
              <a:latin typeface="+mj-lt"/>
              <a:cs typeface="Times New Roman" pitchFamily="18" charset="0"/>
            </a:rPr>
            <a:t>Модель дозатора топлива</a:t>
          </a:r>
          <a:endParaRPr lang="ru-RU" sz="24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8239" y="320009"/>
        <a:ext cx="8467655" cy="8917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918856" y="0"/>
          <a:ext cx="1268760" cy="1268760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0" y="271770"/>
          <a:ext cx="8564133" cy="988189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effectLst/>
              <a:latin typeface="+mj-lt"/>
              <a:cs typeface="Times New Roman" pitchFamily="18" charset="0"/>
            </a:rPr>
            <a:t>Структурная схема контура регулирования</a:t>
          </a:r>
          <a:endParaRPr lang="ru-RU" sz="24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8239" y="320009"/>
        <a:ext cx="8467655" cy="8917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112574" y="0"/>
          <a:ext cx="1412776" cy="1412776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123333" y="199307"/>
          <a:ext cx="7962250" cy="1093611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Расчет в первом приближении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176719" y="252693"/>
        <a:ext cx="7855478" cy="9868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247807" y="0"/>
          <a:ext cx="1591368" cy="159136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441595" y="225060"/>
          <a:ext cx="8968774" cy="1230654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Интегральный критерий качества регулирования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-381519" y="285136"/>
        <a:ext cx="8848622" cy="11105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247807" y="0"/>
          <a:ext cx="1591368" cy="159136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441595" y="263769"/>
          <a:ext cx="8968774" cy="1230654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Переходная характеристика ПИД регулятора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-381519" y="323845"/>
        <a:ext cx="8848622" cy="1110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87719-9048-4235-AF5B-94BE08D7FEA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CA780-1E0D-42DB-A3C1-1955046B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8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diagramData" Target="../diagrams/data3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microsoft.com/office/2007/relationships/diagramDrawing" Target="../diagrams/drawing3.xml"/><Relationship Id="rId5" Type="http://schemas.openxmlformats.org/officeDocument/2006/relationships/oleObject" Target="../embeddings/oleObject2.bin"/><Relationship Id="rId10" Type="http://schemas.openxmlformats.org/officeDocument/2006/relationships/diagramColors" Target="../diagrams/colors3.xml"/><Relationship Id="rId4" Type="http://schemas.openxmlformats.org/officeDocument/2006/relationships/image" Target="../media/image4.wmf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microsoft.com/office/2007/relationships/diagramDrawing" Target="../diagrams/drawing4.xml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diagramQuickStyle" Target="../diagrams/quickStyle4.xml"/><Relationship Id="rId5" Type="http://schemas.openxmlformats.org/officeDocument/2006/relationships/oleObject" Target="../embeddings/oleObject5.bin"/><Relationship Id="rId10" Type="http://schemas.openxmlformats.org/officeDocument/2006/relationships/diagramLayout" Target="../diagrams/layout4.xml"/><Relationship Id="rId4" Type="http://schemas.openxmlformats.org/officeDocument/2006/relationships/image" Target="../media/image7.wmf"/><Relationship Id="rId9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1.wmf"/><Relationship Id="rId5" Type="http://schemas.openxmlformats.org/officeDocument/2006/relationships/diagramQuickStyle" Target="../diagrams/quickStyle5.xml"/><Relationship Id="rId10" Type="http://schemas.openxmlformats.org/officeDocument/2006/relationships/oleObject" Target="../embeddings/oleObject8.bin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oleObject" Target="../embeddings/oleObject10.bin"/><Relationship Id="rId7" Type="http://schemas.openxmlformats.org/officeDocument/2006/relationships/diagramQuickStyle" Target="../diagrams/quickStyl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8.xml"/><Relationship Id="rId11" Type="http://schemas.openxmlformats.org/officeDocument/2006/relationships/image" Target="../media/image15.wmf"/><Relationship Id="rId5" Type="http://schemas.openxmlformats.org/officeDocument/2006/relationships/diagramData" Target="../diagrams/data8.xml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0232" y="571480"/>
            <a:ext cx="528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аэрокосмический университет 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им. Н. Е. Жуковского «ХАИ»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203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57422" y="2285992"/>
            <a:ext cx="500064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работе магистра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на тему: «Оптимальный синтез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ПИД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регулятора дозатора топлива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турбовального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двигателя»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72066" y="4357694"/>
            <a:ext cx="37147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Выполнил: ст.262М группы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Рудый С.Л.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Руководитель: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к.т.н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., доц.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каф 203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Суховей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.И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Xerox WorkCentre 3550_20121214093352_1_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1"/>
          <a:stretch/>
        </p:blipFill>
        <p:spPr bwMode="auto">
          <a:xfrm>
            <a:off x="952502" y="2056550"/>
            <a:ext cx="7115667" cy="3312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767166845"/>
              </p:ext>
            </p:extLst>
          </p:nvPr>
        </p:nvGraphicFramePr>
        <p:xfrm>
          <a:off x="467544" y="-3123"/>
          <a:ext cx="8085584" cy="159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25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5242587"/>
          </a:xfrm>
        </p:spPr>
        <p:txBody>
          <a:bodyPr/>
          <a:lstStyle/>
          <a:p>
            <a:pPr lvl="0"/>
            <a:r>
              <a:rPr lang="ru-RU" dirty="0"/>
              <a:t>Начальное значение </a:t>
            </a:r>
            <a:r>
              <a:rPr lang="en-US" dirty="0" smtClean="0"/>
              <a:t>= </a:t>
            </a:r>
            <a:r>
              <a:rPr lang="en-US" dirty="0"/>
              <a:t>0</a:t>
            </a:r>
            <a:endParaRPr lang="ru-RU" dirty="0"/>
          </a:p>
          <a:p>
            <a:pPr lvl="0"/>
            <a:r>
              <a:rPr lang="ru-RU" dirty="0"/>
              <a:t>Конечное значение </a:t>
            </a:r>
            <a:r>
              <a:rPr lang="en-US" dirty="0" smtClean="0"/>
              <a:t>= </a:t>
            </a:r>
            <a:r>
              <a:rPr lang="en-US" dirty="0"/>
              <a:t>1</a:t>
            </a:r>
            <a:endParaRPr lang="ru-RU" dirty="0"/>
          </a:p>
          <a:p>
            <a:pPr lvl="0"/>
            <a:r>
              <a:rPr lang="ru-RU" dirty="0"/>
              <a:t>Время нарастания </a:t>
            </a:r>
            <a:r>
              <a:rPr lang="ru-RU" dirty="0" smtClean="0"/>
              <a:t>= </a:t>
            </a:r>
            <a:r>
              <a:rPr lang="ru-RU" dirty="0"/>
              <a:t>2</a:t>
            </a:r>
            <a:r>
              <a:rPr lang="en-US" dirty="0"/>
              <a:t>c</a:t>
            </a:r>
            <a:endParaRPr lang="ru-RU" dirty="0"/>
          </a:p>
          <a:p>
            <a:pPr lvl="0"/>
            <a:r>
              <a:rPr lang="ru-RU" dirty="0"/>
              <a:t>Величина нарастания </a:t>
            </a:r>
            <a:r>
              <a:rPr lang="en-US" dirty="0" smtClean="0"/>
              <a:t>=</a:t>
            </a:r>
            <a:r>
              <a:rPr lang="en-US" dirty="0"/>
              <a:t>80% </a:t>
            </a:r>
            <a:endParaRPr lang="ru-RU" dirty="0"/>
          </a:p>
          <a:p>
            <a:pPr lvl="0"/>
            <a:r>
              <a:rPr lang="ru-RU" dirty="0"/>
              <a:t>Время установки </a:t>
            </a:r>
            <a:r>
              <a:rPr lang="en-US" dirty="0" smtClean="0"/>
              <a:t>= </a:t>
            </a:r>
            <a:r>
              <a:rPr lang="en-US" dirty="0"/>
              <a:t>4c</a:t>
            </a:r>
            <a:endParaRPr lang="ru-RU" dirty="0"/>
          </a:p>
          <a:p>
            <a:pPr lvl="0"/>
            <a:r>
              <a:rPr lang="ru-RU" dirty="0"/>
              <a:t>Величина </a:t>
            </a:r>
            <a:r>
              <a:rPr lang="ru-RU" dirty="0" smtClean="0"/>
              <a:t>установки = </a:t>
            </a:r>
            <a:r>
              <a:rPr lang="en-US" dirty="0" smtClean="0"/>
              <a:t>0.</a:t>
            </a:r>
            <a:r>
              <a:rPr lang="ru-RU" dirty="0"/>
              <a:t>1%</a:t>
            </a:r>
          </a:p>
          <a:p>
            <a:pPr lvl="0"/>
            <a:r>
              <a:rPr lang="ru-RU" dirty="0"/>
              <a:t>Перерегулирование </a:t>
            </a:r>
            <a:r>
              <a:rPr lang="en-US" dirty="0" smtClean="0"/>
              <a:t>= </a:t>
            </a:r>
            <a:r>
              <a:rPr lang="en-US" dirty="0"/>
              <a:t>2%</a:t>
            </a:r>
            <a:endParaRPr lang="ru-RU" dirty="0"/>
          </a:p>
          <a:p>
            <a:pPr lvl="0"/>
            <a:r>
              <a:rPr lang="ru-RU" dirty="0"/>
              <a:t>Недорегулирование </a:t>
            </a:r>
            <a:r>
              <a:rPr lang="en-US" dirty="0" smtClean="0"/>
              <a:t>= </a:t>
            </a:r>
            <a:r>
              <a:rPr lang="en-US" dirty="0"/>
              <a:t>2%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564067908"/>
              </p:ext>
            </p:extLst>
          </p:nvPr>
        </p:nvGraphicFramePr>
        <p:xfrm>
          <a:off x="467544" y="-3124"/>
          <a:ext cx="8085584" cy="155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5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91880" y="15882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80" y="1916832"/>
            <a:ext cx="6408712" cy="4279018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178984310"/>
              </p:ext>
            </p:extLst>
          </p:nvPr>
        </p:nvGraphicFramePr>
        <p:xfrm>
          <a:off x="467544" y="-3124"/>
          <a:ext cx="8085584" cy="155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39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5242587"/>
          </a:xfrm>
        </p:spPr>
        <p:txBody>
          <a:bodyPr/>
          <a:lstStyle/>
          <a:p>
            <a:pPr lvl="0"/>
            <a:r>
              <a:rPr lang="ru-RU" dirty="0"/>
              <a:t>Генетический алгоритм</a:t>
            </a:r>
          </a:p>
          <a:p>
            <a:pPr lvl="0"/>
            <a:r>
              <a:rPr lang="ru-RU" dirty="0"/>
              <a:t>Градиентный спуск</a:t>
            </a:r>
          </a:p>
          <a:p>
            <a:pPr lvl="0"/>
            <a:r>
              <a:rPr lang="ru-RU" dirty="0"/>
              <a:t>Латинский гиперкуб</a:t>
            </a:r>
          </a:p>
          <a:p>
            <a:pPr lvl="0"/>
            <a:r>
              <a:rPr lang="ru-RU" dirty="0"/>
              <a:t>Симплексный метод</a:t>
            </a:r>
          </a:p>
          <a:p>
            <a:pPr lvl="0"/>
            <a:r>
              <a:rPr lang="ru-RU" dirty="0"/>
              <a:t>Метод </a:t>
            </a:r>
            <a:r>
              <a:rPr lang="ru-RU" dirty="0" err="1"/>
              <a:t>Нелдера</a:t>
            </a:r>
            <a:r>
              <a:rPr lang="ru-RU" dirty="0"/>
              <a:t> – </a:t>
            </a:r>
            <a:r>
              <a:rPr lang="ru-RU" dirty="0" err="1"/>
              <a:t>Мида</a:t>
            </a:r>
            <a:endParaRPr lang="ru-RU" dirty="0"/>
          </a:p>
          <a:p>
            <a:pPr marL="109728" indent="0"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899172831"/>
              </p:ext>
            </p:extLst>
          </p:nvPr>
        </p:nvGraphicFramePr>
        <p:xfrm>
          <a:off x="467544" y="-3124"/>
          <a:ext cx="8085584" cy="155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42843"/>
              </p:ext>
            </p:extLst>
          </p:nvPr>
        </p:nvGraphicFramePr>
        <p:xfrm>
          <a:off x="395534" y="1556792"/>
          <a:ext cx="8523790" cy="3439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790">
                  <a:extLst>
                    <a:ext uri="{9D8B030D-6E8A-4147-A177-3AD203B41FA5}">
                      <a16:colId xmlns:a16="http://schemas.microsoft.com/office/drawing/2014/main" val="228171010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60942187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47811334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76004420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9280988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531804013"/>
                    </a:ext>
                  </a:extLst>
                </a:gridCol>
              </a:tblGrid>
              <a:tr h="5591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Метод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38150" algn="ctr"/>
                          <a:tab pos="876300" algn="r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Iv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21132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Генетический 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2407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Градиентный спуск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0.739973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0.044392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0.07167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effectLst/>
                        </a:rPr>
                        <a:t>247.0182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0.081486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34652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Латинский гиперкуб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0.194674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0.011667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0.018668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2287.377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0.109234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0224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Симплексный метод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-0.787756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1.347698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1.099402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1.057434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0.157226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52461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 Нелдера – Мида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0.054007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0.007649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0.216072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0.121223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0.251601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1436379"/>
                  </a:ext>
                </a:extLst>
              </a:tr>
            </a:tbl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508467130"/>
              </p:ext>
            </p:extLst>
          </p:nvPr>
        </p:nvGraphicFramePr>
        <p:xfrm>
          <a:off x="799777" y="125753"/>
          <a:ext cx="7715304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1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484764314"/>
              </p:ext>
            </p:extLst>
          </p:nvPr>
        </p:nvGraphicFramePr>
        <p:xfrm>
          <a:off x="768149" y="0"/>
          <a:ext cx="7715304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1" y="1700809"/>
            <a:ext cx="807132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111991" cy="4860000"/>
          </a:xfrm>
          <a:prstGeom prst="rect">
            <a:avLst/>
          </a:prstGeom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672653189"/>
              </p:ext>
            </p:extLst>
          </p:nvPr>
        </p:nvGraphicFramePr>
        <p:xfrm>
          <a:off x="251520" y="0"/>
          <a:ext cx="8568952" cy="12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8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96785"/>
              </p:ext>
            </p:extLst>
          </p:nvPr>
        </p:nvGraphicFramePr>
        <p:xfrm>
          <a:off x="2156415" y="1727099"/>
          <a:ext cx="481316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2413000" imgH="546100" progId="Equation.DSMT4">
                  <p:embed/>
                </p:oleObj>
              </mc:Choice>
              <mc:Fallback>
                <p:oleObj name="Equation" r:id="rId3" imgW="2413000" imgH="546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415" y="1727099"/>
                        <a:ext cx="481316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7" y="2924943"/>
            <a:ext cx="100023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25323"/>
              </p:ext>
            </p:extLst>
          </p:nvPr>
        </p:nvGraphicFramePr>
        <p:xfrm>
          <a:off x="1763687" y="3284984"/>
          <a:ext cx="559862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5" imgW="2971800" imgH="495300" progId="Equation.DSMT4">
                  <p:embed/>
                </p:oleObj>
              </mc:Choice>
              <mc:Fallback>
                <p:oleObj name="Equation" r:id="rId5" imgW="2971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3284984"/>
                        <a:ext cx="559862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280997593"/>
              </p:ext>
            </p:extLst>
          </p:nvPr>
        </p:nvGraphicFramePr>
        <p:xfrm>
          <a:off x="251520" y="0"/>
          <a:ext cx="8568952" cy="12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301121"/>
              </p:ext>
            </p:extLst>
          </p:nvPr>
        </p:nvGraphicFramePr>
        <p:xfrm>
          <a:off x="2156415" y="4466039"/>
          <a:ext cx="4972398" cy="103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12" imgW="2616200" imgH="546100" progId="Equation.DSMT4">
                  <p:embed/>
                </p:oleObj>
              </mc:Choice>
              <mc:Fallback>
                <p:oleObj name="Equation" r:id="rId12" imgW="2616200" imgH="5461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415" y="4466039"/>
                        <a:ext cx="4972398" cy="1034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2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7" y="2924943"/>
            <a:ext cx="100023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38647"/>
              </p:ext>
            </p:extLst>
          </p:nvPr>
        </p:nvGraphicFramePr>
        <p:xfrm>
          <a:off x="3347864" y="1813947"/>
          <a:ext cx="2016224" cy="133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" imgW="1269449" imgH="850531" progId="Equation.DSMT4">
                  <p:embed/>
                </p:oleObj>
              </mc:Choice>
              <mc:Fallback>
                <p:oleObj name="Equation" r:id="rId3" imgW="1269449" imgH="85053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813947"/>
                        <a:ext cx="2016224" cy="1339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136184"/>
              </p:ext>
            </p:extLst>
          </p:nvPr>
        </p:nvGraphicFramePr>
        <p:xfrm>
          <a:off x="467544" y="3378482"/>
          <a:ext cx="8390682" cy="93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5" imgW="5410200" imgH="596900" progId="Equation.DSMT4">
                  <p:embed/>
                </p:oleObj>
              </mc:Choice>
              <mc:Fallback>
                <p:oleObj name="Equation" r:id="rId5" imgW="54102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78482"/>
                        <a:ext cx="8390682" cy="932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53179"/>
              </p:ext>
            </p:extLst>
          </p:nvPr>
        </p:nvGraphicFramePr>
        <p:xfrm>
          <a:off x="1651876" y="4673405"/>
          <a:ext cx="5408200" cy="118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7" imgW="3301920" imgH="723600" progId="Equation.DSMT4">
                  <p:embed/>
                </p:oleObj>
              </mc:Choice>
              <mc:Fallback>
                <p:oleObj name="Equation" r:id="rId7" imgW="3301920" imgH="7236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876" y="4673405"/>
                        <a:ext cx="5408200" cy="1188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014407145"/>
              </p:ext>
            </p:extLst>
          </p:nvPr>
        </p:nvGraphicFramePr>
        <p:xfrm>
          <a:off x="251520" y="0"/>
          <a:ext cx="8568952" cy="12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9586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028068277"/>
              </p:ext>
            </p:extLst>
          </p:nvPr>
        </p:nvGraphicFramePr>
        <p:xfrm>
          <a:off x="251520" y="0"/>
          <a:ext cx="8568952" cy="12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3707904" y="1714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511631"/>
              </p:ext>
            </p:extLst>
          </p:nvPr>
        </p:nvGraphicFramePr>
        <p:xfrm>
          <a:off x="2698750" y="1654175"/>
          <a:ext cx="33861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8" imgW="1257120" imgH="228600" progId="Equation.DSMT4">
                  <p:embed/>
                </p:oleObj>
              </mc:Choice>
              <mc:Fallback>
                <p:oleObj name="Equation" r:id="rId8" imgW="125712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654175"/>
                        <a:ext cx="3386138" cy="620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19101"/>
              </p:ext>
            </p:extLst>
          </p:nvPr>
        </p:nvGraphicFramePr>
        <p:xfrm>
          <a:off x="2751137" y="2849716"/>
          <a:ext cx="32813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0" imgW="1295280" imgH="253800" progId="Equation.DSMT4">
                  <p:embed/>
                </p:oleObj>
              </mc:Choice>
              <mc:Fallback>
                <p:oleObj name="Equation" r:id="rId10" imgW="1295280" imgH="253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7" y="2849716"/>
                        <a:ext cx="3281363" cy="64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39792"/>
              </p:ext>
            </p:extLst>
          </p:nvPr>
        </p:nvGraphicFramePr>
        <p:xfrm>
          <a:off x="2966842" y="3559853"/>
          <a:ext cx="2849954" cy="574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2" imgW="1257120" imgH="253800" progId="Equation.DSMT4">
                  <p:embed/>
                </p:oleObj>
              </mc:Choice>
              <mc:Fallback>
                <p:oleObj name="Equation" r:id="rId12" imgW="1257120" imgH="253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842" y="3559853"/>
                        <a:ext cx="2849954" cy="574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2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43807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401" t="24554" r="2614" b="11615"/>
          <a:stretch/>
        </p:blipFill>
        <p:spPr>
          <a:xfrm>
            <a:off x="320900" y="1556793"/>
            <a:ext cx="8430192" cy="4566746"/>
          </a:xfrm>
          <a:prstGeom prst="rect">
            <a:avLst/>
          </a:prstGeom>
        </p:spPr>
      </p:pic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496634050"/>
              </p:ext>
            </p:extLst>
          </p:nvPr>
        </p:nvGraphicFramePr>
        <p:xfrm>
          <a:off x="251520" y="0"/>
          <a:ext cx="8568952" cy="12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04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171720593"/>
              </p:ext>
            </p:extLst>
          </p:nvPr>
        </p:nvGraphicFramePr>
        <p:xfrm>
          <a:off x="467544" y="-3123"/>
          <a:ext cx="8085584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 smtClean="0"/>
              <a:t>Kp</a:t>
            </a:r>
            <a:r>
              <a:rPr lang="en-US" sz="4000" dirty="0" smtClean="0"/>
              <a:t> </a:t>
            </a:r>
            <a:r>
              <a:rPr lang="ru-RU" sz="4000" dirty="0"/>
              <a:t>= 0.1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Ki </a:t>
            </a:r>
            <a:r>
              <a:rPr lang="ru-RU" sz="4000" dirty="0"/>
              <a:t>= </a:t>
            </a:r>
            <a:r>
              <a:rPr lang="ru-RU" sz="4000" dirty="0" smtClean="0"/>
              <a:t>0.1</a:t>
            </a:r>
          </a:p>
          <a:p>
            <a:pPr>
              <a:lnSpc>
                <a:spcPct val="150000"/>
              </a:lnSpc>
            </a:pPr>
            <a:r>
              <a:rPr lang="en-US" sz="4000" dirty="0" err="1" smtClean="0"/>
              <a:t>Kd</a:t>
            </a:r>
            <a:r>
              <a:rPr lang="en-US" sz="4000" dirty="0" smtClean="0"/>
              <a:t> </a:t>
            </a:r>
            <a:r>
              <a:rPr lang="ru-RU" sz="4000" dirty="0"/>
              <a:t>= 0.1</a:t>
            </a:r>
            <a:endParaRPr lang="ru-RU" sz="4000" dirty="0" smtClean="0"/>
          </a:p>
          <a:p>
            <a:pPr>
              <a:lnSpc>
                <a:spcPct val="150000"/>
              </a:lnSpc>
            </a:pPr>
            <a:r>
              <a:rPr lang="en-US" sz="4000" dirty="0" smtClean="0"/>
              <a:t>N</a:t>
            </a:r>
            <a:r>
              <a:rPr lang="ru-RU" sz="4000" dirty="0"/>
              <a:t>=1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17596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91880" y="15882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75857"/>
              </p:ext>
            </p:extLst>
          </p:nvPr>
        </p:nvGraphicFramePr>
        <p:xfrm>
          <a:off x="2808994" y="3004144"/>
          <a:ext cx="3402683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1562100" imgH="558800" progId="Equation.DSMT4">
                  <p:embed/>
                </p:oleObj>
              </mc:Choice>
              <mc:Fallback>
                <p:oleObj name="Equation" r:id="rId3" imgW="1562100" imgH="55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994" y="3004144"/>
                        <a:ext cx="3402683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145446218"/>
              </p:ext>
            </p:extLst>
          </p:nvPr>
        </p:nvGraphicFramePr>
        <p:xfrm>
          <a:off x="467544" y="-3123"/>
          <a:ext cx="8085584" cy="159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15044"/>
              </p:ext>
            </p:extLst>
          </p:nvPr>
        </p:nvGraphicFramePr>
        <p:xfrm>
          <a:off x="3106179" y="2132856"/>
          <a:ext cx="2808312" cy="6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0" imgW="1180588" imgH="253890" progId="Equation.DSMT4">
                  <p:embed/>
                </p:oleObj>
              </mc:Choice>
              <mc:Fallback>
                <p:oleObj name="Equation" r:id="rId10" imgW="1180588" imgH="25389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179" y="2132856"/>
                        <a:ext cx="2808312" cy="611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2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</TotalTime>
  <Words>205</Words>
  <Application>Microsoft Office PowerPoint</Application>
  <PresentationFormat>Экран (4:3)</PresentationFormat>
  <Paragraphs>75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Equation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Michael</dc:creator>
  <cp:lastModifiedBy>Turbinist</cp:lastModifiedBy>
  <cp:revision>68</cp:revision>
  <dcterms:created xsi:type="dcterms:W3CDTF">2018-12-10T18:19:37Z</dcterms:created>
  <dcterms:modified xsi:type="dcterms:W3CDTF">2018-12-18T17:30:06Z</dcterms:modified>
</cp:coreProperties>
</file>