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27"/>
  </p:notesMasterIdLst>
  <p:sldIdLst>
    <p:sldId id="256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80" r:id="rId18"/>
    <p:sldId id="279" r:id="rId19"/>
    <p:sldId id="281" r:id="rId20"/>
    <p:sldId id="283" r:id="rId21"/>
    <p:sldId id="284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88" autoAdjust="0"/>
    <p:restoredTop sz="89068" autoAdjust="0"/>
  </p:normalViewPr>
  <p:slideViewPr>
    <p:cSldViewPr>
      <p:cViewPr varScale="1">
        <p:scale>
          <a:sx n="103" d="100"/>
          <a:sy n="103" d="100"/>
        </p:scale>
        <p:origin x="14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latin typeface="+mj-lt"/>
            </a:rPr>
            <a:t>ПИД</a:t>
          </a:r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 регулятор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180710" custLinFactNeighborX="-44981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800" b="1" i="1" dirty="0" smtClean="0">
              <a:effectLst/>
              <a:latin typeface="+mj-lt"/>
              <a:cs typeface="Times New Roman" pitchFamily="18" charset="0"/>
            </a:rPr>
            <a:t>Принципиальная схема </a:t>
          </a:r>
          <a:r>
            <a:rPr lang="ru-RU" sz="2800" b="1" i="1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2800" b="1" i="1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2800" b="1" i="1" dirty="0">
            <a:effectLst/>
            <a:latin typeface="+mj-lt"/>
            <a:cs typeface="Times New Roman" pitchFamily="18" charset="0"/>
          </a:endParaRPr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65273" custLinFactNeighborX="-6183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Расчет в первом приближении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867060" custScaleY="379629" custLinFactY="7540" custLinFactNeighborX="4033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Ограничения накладываемые на модель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797438" custScaleY="379629" custLinFactY="43783" custLinFactNeighborX="1350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3600" b="1" i="1" dirty="0" smtClean="0">
              <a:effectLst/>
              <a:latin typeface="+mj-lt"/>
              <a:cs typeface="Times New Roman" pitchFamily="18" charset="0"/>
            </a:rPr>
            <a:t>Оптимизация</a:t>
          </a:r>
          <a:r>
            <a:rPr lang="ru-RU" sz="3600" b="1" i="1" baseline="0" dirty="0" smtClean="0">
              <a:effectLst/>
              <a:latin typeface="+mj-lt"/>
              <a:cs typeface="Times New Roman" pitchFamily="18" charset="0"/>
            </a:rPr>
            <a:t> </a:t>
          </a:r>
          <a:r>
            <a:rPr lang="ru-RU" sz="3600" b="1" i="1" baseline="0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3600" b="1" i="1" baseline="0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58222" custLinFactNeighborX="100000" custLinFactNeighborY="-7035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797438" custScaleY="379629" custLinFactY="43783" custLinFactNeighborX="1350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1E348A-7D7B-4615-8684-ED669280AFA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E6A1B2-9185-41E3-93E6-ABE3E66F8B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3600" dirty="0" smtClean="0"/>
            <a:t>Результаты </a:t>
          </a:r>
          <a:r>
            <a:rPr lang="ru-RU" sz="3600" dirty="0" err="1" smtClean="0"/>
            <a:t>оптимизаци</a:t>
          </a:r>
          <a:endParaRPr lang="ru-RU" sz="3600" b="1" i="1" dirty="0">
            <a:effectLst/>
            <a:latin typeface="+mj-lt"/>
            <a:cs typeface="Times New Roman" pitchFamily="18" charset="0"/>
          </a:endParaRPr>
        </a:p>
      </dgm:t>
    </dgm:pt>
    <dgm:pt modelId="{F4CA7EB2-4DC9-4597-9626-BD440557D560}" type="parTrans" cxnId="{5AD494B4-87F9-46D7-AA97-50169F64CDCD}">
      <dgm:prSet/>
      <dgm:spPr/>
      <dgm:t>
        <a:bodyPr/>
        <a:lstStyle/>
        <a:p>
          <a:endParaRPr lang="ru-RU"/>
        </a:p>
      </dgm:t>
    </dgm:pt>
    <dgm:pt modelId="{1C1A6368-69A1-4493-AEEB-6F290717FA61}" type="sibTrans" cxnId="{5AD494B4-87F9-46D7-AA97-50169F64CDCD}">
      <dgm:prSet/>
      <dgm:spPr/>
      <dgm:t>
        <a:bodyPr/>
        <a:lstStyle/>
        <a:p>
          <a:endParaRPr lang="ru-RU"/>
        </a:p>
      </dgm:t>
    </dgm:pt>
    <dgm:pt modelId="{078FA6EF-B3FE-4743-B713-C8B7E9982171}" type="pres">
      <dgm:prSet presAssocID="{CD1E348A-7D7B-4615-8684-ED669280AFA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DA577A6-9D0E-482D-A626-9B3B9A62E9C0}" type="pres">
      <dgm:prSet presAssocID="{CD1E348A-7D7B-4615-8684-ED669280AFAA}" presName="pyramid" presStyleLbl="node1" presStyleIdx="0" presStyleCnt="1" custLinFactX="32500" custLinFactNeighborX="100000" custLinFactNeighborY="37498"/>
      <dgm:spPr>
        <a:solidFill>
          <a:schemeClr val="bg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93EC192-F249-4BE9-956A-0A19A0BDD7B7}" type="pres">
      <dgm:prSet presAssocID="{CD1E348A-7D7B-4615-8684-ED669280AFAA}" presName="theList" presStyleCnt="0"/>
      <dgm:spPr/>
    </dgm:pt>
    <dgm:pt modelId="{E58EA124-3A18-44F5-872B-04C56224BD83}" type="pres">
      <dgm:prSet presAssocID="{19E6A1B2-9185-41E3-93E6-ABE3E66F8B39}" presName="aNode" presStyleLbl="fgAcc1" presStyleIdx="0" presStyleCnt="1" custScaleX="1038462" custScaleY="475301" custLinFactY="180710" custLinFactNeighborX="-44981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D5C0AA-A0FA-45A0-A575-84C98EB6FD1C}" type="pres">
      <dgm:prSet presAssocID="{19E6A1B2-9185-41E3-93E6-ABE3E66F8B39}" presName="aSpace" presStyleCnt="0"/>
      <dgm:spPr/>
    </dgm:pt>
  </dgm:ptLst>
  <dgm:cxnLst>
    <dgm:cxn modelId="{A531339D-78EF-4509-BCD8-216A68EA5DFA}" type="presOf" srcId="{19E6A1B2-9185-41E3-93E6-ABE3E66F8B39}" destId="{E58EA124-3A18-44F5-872B-04C56224BD83}" srcOrd="0" destOrd="0" presId="urn:microsoft.com/office/officeart/2005/8/layout/pyramid2"/>
    <dgm:cxn modelId="{E5E09B78-EFC4-4BD1-9AD2-A72FBD7E0B24}" type="presOf" srcId="{CD1E348A-7D7B-4615-8684-ED669280AFAA}" destId="{078FA6EF-B3FE-4743-B713-C8B7E9982171}" srcOrd="0" destOrd="0" presId="urn:microsoft.com/office/officeart/2005/8/layout/pyramid2"/>
    <dgm:cxn modelId="{5AD494B4-87F9-46D7-AA97-50169F64CDCD}" srcId="{CD1E348A-7D7B-4615-8684-ED669280AFAA}" destId="{19E6A1B2-9185-41E3-93E6-ABE3E66F8B39}" srcOrd="0" destOrd="0" parTransId="{F4CA7EB2-4DC9-4597-9626-BD440557D560}" sibTransId="{1C1A6368-69A1-4493-AEEB-6F290717FA61}"/>
    <dgm:cxn modelId="{B908D831-1B34-43D4-A0D2-B1744DEDBD3E}" type="presParOf" srcId="{078FA6EF-B3FE-4743-B713-C8B7E9982171}" destId="{EDA577A6-9D0E-482D-A626-9B3B9A62E9C0}" srcOrd="0" destOrd="0" presId="urn:microsoft.com/office/officeart/2005/8/layout/pyramid2"/>
    <dgm:cxn modelId="{9826A5E0-B848-4F1F-9841-2C196A3F9CAE}" type="presParOf" srcId="{078FA6EF-B3FE-4743-B713-C8B7E9982171}" destId="{593EC192-F249-4BE9-956A-0A19A0BDD7B7}" srcOrd="1" destOrd="0" presId="urn:microsoft.com/office/officeart/2005/8/layout/pyramid2"/>
    <dgm:cxn modelId="{7218B9B2-C27D-469A-9553-BBAC6C4806F4}" type="presParOf" srcId="{593EC192-F249-4BE9-956A-0A19A0BDD7B7}" destId="{E58EA124-3A18-44F5-872B-04C56224BD83}" srcOrd="0" destOrd="0" presId="urn:microsoft.com/office/officeart/2005/8/layout/pyramid2"/>
    <dgm:cxn modelId="{D49E1447-7138-4747-9BAC-EA2C8065DB7E}" type="presParOf" srcId="{593EC192-F249-4BE9-956A-0A19A0BDD7B7}" destId="{ACD5C0AA-A0FA-45A0-A575-84C98EB6FD1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429156" y="0"/>
          <a:ext cx="1143008" cy="114300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1" y="253631"/>
          <a:ext cx="7715307" cy="889376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latin typeface="+mj-lt"/>
            </a:rPr>
            <a:t>ПИД</a:t>
          </a: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 регулятор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3415" y="297047"/>
        <a:ext cx="7628475" cy="802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429156" y="0"/>
          <a:ext cx="1143008" cy="114300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1" y="253631"/>
          <a:ext cx="7715307" cy="889376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1" kern="1200" dirty="0" smtClean="0">
              <a:effectLst/>
              <a:latin typeface="+mj-lt"/>
              <a:cs typeface="Times New Roman" pitchFamily="18" charset="0"/>
            </a:rPr>
            <a:t>Принципиальная схема </a:t>
          </a:r>
          <a:r>
            <a:rPr lang="ru-RU" sz="2800" b="1" i="1" kern="1200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2800" b="1" i="1" kern="1200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28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3415" y="297047"/>
        <a:ext cx="7628475" cy="802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112574" y="0"/>
          <a:ext cx="1412776" cy="1412776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123333" y="199307"/>
          <a:ext cx="7962250" cy="1093611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Расчет в первом приближении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176719" y="252693"/>
        <a:ext cx="7855478" cy="986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223990" y="0"/>
          <a:ext cx="1559915" cy="1559915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3" y="335345"/>
          <a:ext cx="8085580" cy="1207510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Ограничения накладываемые на модель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58949" y="394291"/>
        <a:ext cx="7967688" cy="1089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5223990" y="0"/>
          <a:ext cx="1559915" cy="1559915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3" y="335345"/>
          <a:ext cx="8085580" cy="1207510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 smtClean="0">
              <a:effectLst/>
              <a:latin typeface="+mj-lt"/>
              <a:cs typeface="Times New Roman" pitchFamily="18" charset="0"/>
            </a:rPr>
            <a:t>Оптимизация</a:t>
          </a:r>
          <a:r>
            <a:rPr lang="ru-RU" sz="3600" b="1" i="1" kern="1200" baseline="0" dirty="0" smtClean="0">
              <a:effectLst/>
              <a:latin typeface="+mj-lt"/>
              <a:cs typeface="Times New Roman" pitchFamily="18" charset="0"/>
            </a:rPr>
            <a:t> </a:t>
          </a:r>
          <a:r>
            <a:rPr lang="ru-RU" sz="3600" b="1" i="1" kern="1200" baseline="0" dirty="0" err="1" smtClean="0">
              <a:effectLst/>
              <a:latin typeface="+mj-lt"/>
              <a:cs typeface="Times New Roman" pitchFamily="18" charset="0"/>
            </a:rPr>
            <a:t>Пид</a:t>
          </a:r>
          <a:r>
            <a:rPr lang="ru-RU" sz="3600" b="1" i="1" kern="1200" baseline="0" dirty="0" smtClean="0">
              <a:effectLst/>
              <a:latin typeface="+mj-lt"/>
              <a:cs typeface="Times New Roman" pitchFamily="18" charset="0"/>
            </a:rPr>
            <a:t> регулятора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58949" y="394291"/>
        <a:ext cx="7967688" cy="1089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577A6-9D0E-482D-A626-9B3B9A62E9C0}">
      <dsp:nvSpPr>
        <dsp:cNvPr id="0" name=""/>
        <dsp:cNvSpPr/>
      </dsp:nvSpPr>
      <dsp:spPr>
        <a:xfrm>
          <a:off x="4429156" y="0"/>
          <a:ext cx="1143008" cy="1143008"/>
        </a:xfrm>
        <a:prstGeom prst="triangle">
          <a:avLst/>
        </a:prstGeom>
        <a:solidFill>
          <a:schemeClr val="bg2"/>
        </a:solidFill>
        <a:ln w="55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EA124-3A18-44F5-872B-04C56224BD83}">
      <dsp:nvSpPr>
        <dsp:cNvPr id="0" name=""/>
        <dsp:cNvSpPr/>
      </dsp:nvSpPr>
      <dsp:spPr>
        <a:xfrm>
          <a:off x="-1" y="253631"/>
          <a:ext cx="7715307" cy="889376"/>
        </a:xfrm>
        <a:prstGeom prst="roundRect">
          <a:avLst/>
        </a:prstGeom>
        <a:solidFill>
          <a:schemeClr val="lt1"/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Результаты </a:t>
          </a:r>
          <a:r>
            <a:rPr lang="ru-RU" sz="3600" kern="1200" dirty="0" err="1" smtClean="0"/>
            <a:t>оптимизаци</a:t>
          </a:r>
          <a:endParaRPr lang="ru-RU" sz="3600" b="1" i="1" kern="1200" dirty="0">
            <a:effectLst/>
            <a:latin typeface="+mj-lt"/>
            <a:cs typeface="Times New Roman" pitchFamily="18" charset="0"/>
          </a:endParaRPr>
        </a:p>
      </dsp:txBody>
      <dsp:txXfrm>
        <a:off x="43415" y="297047"/>
        <a:ext cx="7628475" cy="802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87719-9048-4235-AF5B-94BE08D7FEA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CA780-1E0D-42DB-A3C1-1955046B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8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A99B51-984E-4352-959C-C4D41E49CF04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CF48E2-7C99-46EC-88AD-01F3FE95D26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0232" y="571480"/>
            <a:ext cx="528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аэрокосмический университет 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им. Н. Е. Жуковского «ХАИ»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203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357422" y="2285992"/>
            <a:ext cx="500064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работе магистра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на тему: «Оптимальный синтез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Пид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регулятора дозатора топлива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турбовального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двигателя»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72066" y="4357694"/>
            <a:ext cx="37147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Выполнил: ст.262М группы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Рудый С.Л.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Руководитель: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к.т.н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., доц.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каф 203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Суховей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.И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43807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55237"/>
              </p:ext>
            </p:extLst>
          </p:nvPr>
        </p:nvGraphicFramePr>
        <p:xfrm>
          <a:off x="2267744" y="2564904"/>
          <a:ext cx="4432820" cy="92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2616200" imgH="546100" progId="Equation.DSMT4">
                  <p:embed/>
                </p:oleObj>
              </mc:Choice>
              <mc:Fallback>
                <p:oleObj name="Equation" r:id="rId3" imgW="2616200" imgH="546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564904"/>
                        <a:ext cx="4432820" cy="922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1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43807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623275"/>
              </p:ext>
            </p:extLst>
          </p:nvPr>
        </p:nvGraphicFramePr>
        <p:xfrm>
          <a:off x="1907704" y="2664497"/>
          <a:ext cx="5408200" cy="118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3301920" imgH="723600" progId="Equation.DSMT4">
                  <p:embed/>
                </p:oleObj>
              </mc:Choice>
              <mc:Fallback>
                <p:oleObj name="Equation" r:id="rId3" imgW="3301920" imgH="72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664497"/>
                        <a:ext cx="5408200" cy="1188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2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43807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09598" y="5373216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5 – Структурная схема контура регулирования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401" t="24554" r="2614" b="11615"/>
          <a:stretch/>
        </p:blipFill>
        <p:spPr>
          <a:xfrm>
            <a:off x="362160" y="404664"/>
            <a:ext cx="8430192" cy="456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171720593"/>
              </p:ext>
            </p:extLst>
          </p:nvPr>
        </p:nvGraphicFramePr>
        <p:xfrm>
          <a:off x="467544" y="-3123"/>
          <a:ext cx="8085584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/>
              <a:t>Kd</a:t>
            </a:r>
            <a:r>
              <a:rPr lang="en-US" sz="4000" dirty="0"/>
              <a:t> </a:t>
            </a:r>
            <a:r>
              <a:rPr lang="ru-RU" sz="4000" dirty="0"/>
              <a:t>= </a:t>
            </a:r>
            <a:r>
              <a:rPr lang="ru-RU" sz="4000" dirty="0" smtClean="0"/>
              <a:t>0.1 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Ki </a:t>
            </a:r>
            <a:r>
              <a:rPr lang="ru-RU" sz="4000" dirty="0"/>
              <a:t>= </a:t>
            </a:r>
            <a:r>
              <a:rPr lang="ru-RU" sz="4000" dirty="0" smtClean="0"/>
              <a:t>0.1</a:t>
            </a:r>
          </a:p>
          <a:p>
            <a:pPr>
              <a:lnSpc>
                <a:spcPct val="150000"/>
              </a:lnSpc>
            </a:pPr>
            <a:r>
              <a:rPr lang="en-US" sz="4000" dirty="0" err="1" smtClean="0"/>
              <a:t>Kp</a:t>
            </a:r>
            <a:r>
              <a:rPr lang="en-US" sz="4000" dirty="0" smtClean="0"/>
              <a:t> </a:t>
            </a:r>
            <a:r>
              <a:rPr lang="ru-RU" sz="4000" dirty="0"/>
              <a:t>= </a:t>
            </a:r>
            <a:r>
              <a:rPr lang="ru-RU" sz="4000" dirty="0" smtClean="0"/>
              <a:t>0.1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N</a:t>
            </a:r>
            <a:r>
              <a:rPr lang="ru-RU" sz="4000" dirty="0"/>
              <a:t>=1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17596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09598" y="5373216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</a:t>
            </a:r>
            <a:r>
              <a:rPr lang="ru-RU" dirty="0" smtClean="0"/>
              <a:t>6 </a:t>
            </a:r>
            <a:r>
              <a:rPr lang="ru-RU" dirty="0" smtClean="0"/>
              <a:t>– </a:t>
            </a:r>
            <a:r>
              <a:rPr lang="ru-RU" dirty="0" smtClean="0"/>
              <a:t>Передаточная функция </a:t>
            </a:r>
            <a:r>
              <a:rPr lang="ru-RU" dirty="0" err="1" smtClean="0"/>
              <a:t>Пид</a:t>
            </a:r>
            <a:r>
              <a:rPr lang="ru-RU" dirty="0" smtClean="0"/>
              <a:t> регулятора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6672"/>
            <a:ext cx="74983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Xerox WorkCentre 3550_20121214093352_1_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1"/>
          <a:stretch/>
        </p:blipFill>
        <p:spPr bwMode="auto">
          <a:xfrm>
            <a:off x="978162" y="1375859"/>
            <a:ext cx="7115667" cy="3312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64749"/>
              </p:ext>
            </p:extLst>
          </p:nvPr>
        </p:nvGraphicFramePr>
        <p:xfrm>
          <a:off x="3131840" y="513257"/>
          <a:ext cx="2808312" cy="6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4" imgW="1180588" imgH="253890" progId="Equation.DSMT4">
                  <p:embed/>
                </p:oleObj>
              </mc:Choice>
              <mc:Fallback>
                <p:oleObj name="Equation" r:id="rId4" imgW="1180588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13257"/>
                        <a:ext cx="2808312" cy="611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/>
              <a:t>7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График зависимости передаточной </a:t>
            </a:r>
            <a:r>
              <a:rPr lang="ru-RU" dirty="0" smtClean="0"/>
              <a:t>функции(а) </a:t>
            </a:r>
            <a:r>
              <a:rPr lang="ru-RU" dirty="0"/>
              <a:t>и регулирующего </a:t>
            </a:r>
            <a:r>
              <a:rPr lang="ru-RU" dirty="0" smtClean="0"/>
              <a:t>воздействия(б).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5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91880" y="15882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33893"/>
              </p:ext>
            </p:extLst>
          </p:nvPr>
        </p:nvGraphicFramePr>
        <p:xfrm>
          <a:off x="2771800" y="2420888"/>
          <a:ext cx="3402683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1562100" imgH="558800" progId="Equation.DSMT4">
                  <p:embed/>
                </p:oleObj>
              </mc:Choice>
              <mc:Fallback>
                <p:oleObj name="Equation" r:id="rId3" imgW="1562100" imgH="55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20888"/>
                        <a:ext cx="3402683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2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5242587"/>
          </a:xfrm>
        </p:spPr>
        <p:txBody>
          <a:bodyPr/>
          <a:lstStyle/>
          <a:p>
            <a:pPr lvl="0"/>
            <a:r>
              <a:rPr lang="ru-RU" dirty="0"/>
              <a:t>Начальное значение </a:t>
            </a:r>
            <a:r>
              <a:rPr lang="en-US" dirty="0" smtClean="0"/>
              <a:t>= </a:t>
            </a:r>
            <a:r>
              <a:rPr lang="en-US" dirty="0"/>
              <a:t>0</a:t>
            </a:r>
            <a:endParaRPr lang="ru-RU" dirty="0"/>
          </a:p>
          <a:p>
            <a:pPr lvl="0"/>
            <a:r>
              <a:rPr lang="ru-RU" dirty="0"/>
              <a:t>Конечное значение </a:t>
            </a:r>
            <a:r>
              <a:rPr lang="en-US" dirty="0" smtClean="0"/>
              <a:t>= </a:t>
            </a:r>
            <a:r>
              <a:rPr lang="en-US" dirty="0"/>
              <a:t>1</a:t>
            </a:r>
            <a:endParaRPr lang="ru-RU" dirty="0"/>
          </a:p>
          <a:p>
            <a:pPr lvl="0"/>
            <a:r>
              <a:rPr lang="ru-RU" dirty="0"/>
              <a:t>Время нарастания </a:t>
            </a:r>
            <a:r>
              <a:rPr lang="ru-RU" dirty="0" smtClean="0"/>
              <a:t>= </a:t>
            </a:r>
            <a:r>
              <a:rPr lang="ru-RU" dirty="0"/>
              <a:t>2</a:t>
            </a:r>
            <a:r>
              <a:rPr lang="en-US" dirty="0"/>
              <a:t>c</a:t>
            </a:r>
            <a:endParaRPr lang="ru-RU" dirty="0"/>
          </a:p>
          <a:p>
            <a:pPr lvl="0"/>
            <a:r>
              <a:rPr lang="ru-RU" dirty="0"/>
              <a:t>Величина нарастания </a:t>
            </a:r>
            <a:r>
              <a:rPr lang="en-US" dirty="0" smtClean="0"/>
              <a:t>=</a:t>
            </a:r>
            <a:r>
              <a:rPr lang="en-US" dirty="0"/>
              <a:t>80% </a:t>
            </a:r>
            <a:endParaRPr lang="ru-RU" dirty="0"/>
          </a:p>
          <a:p>
            <a:pPr lvl="0"/>
            <a:r>
              <a:rPr lang="ru-RU" dirty="0"/>
              <a:t>Время установки </a:t>
            </a:r>
            <a:r>
              <a:rPr lang="en-US" dirty="0" smtClean="0"/>
              <a:t>= </a:t>
            </a:r>
            <a:r>
              <a:rPr lang="en-US" dirty="0"/>
              <a:t>4c</a:t>
            </a:r>
            <a:endParaRPr lang="ru-RU" dirty="0"/>
          </a:p>
          <a:p>
            <a:pPr lvl="0"/>
            <a:r>
              <a:rPr lang="ru-RU" dirty="0"/>
              <a:t>Величина установки </a:t>
            </a:r>
            <a:r>
              <a:rPr lang="en-US" dirty="0" smtClean="0"/>
              <a:t>0.</a:t>
            </a:r>
            <a:r>
              <a:rPr lang="ru-RU" dirty="0"/>
              <a:t>1%</a:t>
            </a:r>
          </a:p>
          <a:p>
            <a:pPr lvl="0"/>
            <a:r>
              <a:rPr lang="ru-RU" dirty="0"/>
              <a:t>Перерегулирование </a:t>
            </a:r>
            <a:r>
              <a:rPr lang="en-US" dirty="0" smtClean="0"/>
              <a:t>= </a:t>
            </a:r>
            <a:r>
              <a:rPr lang="en-US" dirty="0"/>
              <a:t>2%</a:t>
            </a:r>
            <a:endParaRPr lang="ru-RU" dirty="0"/>
          </a:p>
          <a:p>
            <a:pPr lvl="0"/>
            <a:r>
              <a:rPr lang="ru-RU" dirty="0"/>
              <a:t>Недорегулирование </a:t>
            </a:r>
            <a:r>
              <a:rPr lang="en-US" dirty="0" smtClean="0"/>
              <a:t>= </a:t>
            </a:r>
            <a:r>
              <a:rPr lang="en-US" dirty="0"/>
              <a:t>2%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564067908"/>
              </p:ext>
            </p:extLst>
          </p:nvPr>
        </p:nvGraphicFramePr>
        <p:xfrm>
          <a:off x="467544" y="-3124"/>
          <a:ext cx="8085584" cy="155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54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91880" y="15882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32656"/>
            <a:ext cx="6408712" cy="4279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156" y="4919345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8 </a:t>
            </a:r>
            <a:r>
              <a:rPr lang="ru-RU" dirty="0" smtClean="0"/>
              <a:t>– </a:t>
            </a:r>
            <a:r>
              <a:rPr lang="ru-RU" dirty="0" smtClean="0"/>
              <a:t>Ограничения накладываемые на модель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5242587"/>
          </a:xfrm>
        </p:spPr>
        <p:txBody>
          <a:bodyPr/>
          <a:lstStyle/>
          <a:p>
            <a:pPr lvl="0"/>
            <a:r>
              <a:rPr lang="ru-RU" dirty="0"/>
              <a:t>Генетический алгоритм</a:t>
            </a:r>
          </a:p>
          <a:p>
            <a:pPr lvl="0"/>
            <a:r>
              <a:rPr lang="ru-RU" dirty="0"/>
              <a:t>Градиентный спуск</a:t>
            </a:r>
          </a:p>
          <a:p>
            <a:pPr lvl="0"/>
            <a:r>
              <a:rPr lang="ru-RU" dirty="0"/>
              <a:t>Латинский гиперкуб</a:t>
            </a:r>
          </a:p>
          <a:p>
            <a:pPr lvl="0"/>
            <a:r>
              <a:rPr lang="ru-RU" dirty="0"/>
              <a:t>Симплексный метод</a:t>
            </a:r>
          </a:p>
          <a:p>
            <a:pPr lvl="0"/>
            <a:r>
              <a:rPr lang="ru-RU" dirty="0"/>
              <a:t>Метод </a:t>
            </a:r>
            <a:r>
              <a:rPr lang="ru-RU" dirty="0" err="1"/>
              <a:t>Нелдера</a:t>
            </a:r>
            <a:r>
              <a:rPr lang="ru-RU" dirty="0"/>
              <a:t> – </a:t>
            </a:r>
            <a:r>
              <a:rPr lang="ru-RU" dirty="0" err="1"/>
              <a:t>Мида</a:t>
            </a:r>
            <a:endParaRPr lang="ru-RU" dirty="0"/>
          </a:p>
          <a:p>
            <a:pPr marL="109728" indent="0"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899172831"/>
              </p:ext>
            </p:extLst>
          </p:nvPr>
        </p:nvGraphicFramePr>
        <p:xfrm>
          <a:off x="467544" y="-3124"/>
          <a:ext cx="8085584" cy="155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981475941"/>
              </p:ext>
            </p:extLst>
          </p:nvPr>
        </p:nvGraphicFramePr>
        <p:xfrm>
          <a:off x="683568" y="0"/>
          <a:ext cx="7715304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i="1" dirty="0" smtClean="0"/>
              <a:t>Пропорционально интегрально дифференцирующий </a:t>
            </a:r>
            <a:r>
              <a:rPr lang="ru-RU" b="1" i="1" dirty="0"/>
              <a:t>(ПИД) </a:t>
            </a:r>
            <a:r>
              <a:rPr lang="ru-RU" b="1" i="1" dirty="0" smtClean="0"/>
              <a:t>регулятор </a:t>
            </a:r>
            <a:r>
              <a:rPr lang="ru-RU" i="1" dirty="0" smtClean="0"/>
              <a:t>– </a:t>
            </a:r>
            <a:br>
              <a:rPr lang="ru-RU" i="1" dirty="0" smtClean="0"/>
            </a:br>
            <a:r>
              <a:rPr lang="ru-RU" i="1" dirty="0" smtClean="0"/>
              <a:t>устройство в управляющем контуре с обратной связью. Формирует управляющий сигнал. Состоит из пропорциональной</a:t>
            </a:r>
            <a:r>
              <a:rPr lang="en-US" i="1" dirty="0" smtClean="0"/>
              <a:t>, </a:t>
            </a:r>
            <a:r>
              <a:rPr lang="ru-RU" i="1" dirty="0" smtClean="0"/>
              <a:t>интегральной и дифференцирующей составляющей.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9 – </a:t>
            </a:r>
            <a:r>
              <a:rPr lang="ru-RU" dirty="0"/>
              <a:t>График передаточной функции оптимизированной генетическим алгоритмом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3542"/>
          <a:stretch/>
        </p:blipFill>
        <p:spPr bwMode="auto">
          <a:xfrm>
            <a:off x="1583666" y="404664"/>
            <a:ext cx="5904657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33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10</a:t>
            </a:r>
            <a:r>
              <a:rPr lang="ru-RU" dirty="0" smtClean="0"/>
              <a:t> – </a:t>
            </a:r>
            <a:r>
              <a:rPr lang="ru-RU" dirty="0"/>
              <a:t>График передаточной функции оптимизированной методом градиентного спуска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4036"/>
          <a:stretch/>
        </p:blipFill>
        <p:spPr bwMode="auto">
          <a:xfrm>
            <a:off x="1763688" y="332656"/>
            <a:ext cx="5786806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70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11</a:t>
            </a:r>
            <a:r>
              <a:rPr lang="ru-RU" dirty="0" smtClean="0"/>
              <a:t> – </a:t>
            </a:r>
            <a:r>
              <a:rPr lang="ru-RU" dirty="0"/>
              <a:t>График передаточной функции оптимизированной методом латинского гиперкуба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3460"/>
          <a:stretch/>
        </p:blipFill>
        <p:spPr bwMode="auto">
          <a:xfrm>
            <a:off x="1979712" y="260648"/>
            <a:ext cx="5760640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64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12</a:t>
            </a:r>
            <a:r>
              <a:rPr lang="ru-RU" dirty="0" smtClean="0"/>
              <a:t> – </a:t>
            </a:r>
            <a:r>
              <a:rPr lang="ru-RU" dirty="0"/>
              <a:t>График передаточной функции оптимизированной симплексным методом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4036"/>
          <a:stretch/>
        </p:blipFill>
        <p:spPr bwMode="auto">
          <a:xfrm>
            <a:off x="1907704" y="332656"/>
            <a:ext cx="56166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44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95936" y="769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3567" y="502804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13</a:t>
            </a:r>
            <a:r>
              <a:rPr lang="ru-RU" dirty="0" smtClean="0"/>
              <a:t> – </a:t>
            </a:r>
            <a:r>
              <a:rPr lang="ru-RU" dirty="0"/>
              <a:t>График передаточной функции оптимизированной методом </a:t>
            </a:r>
            <a:r>
              <a:rPr lang="ru-RU" dirty="0" err="1"/>
              <a:t>Нелдера</a:t>
            </a:r>
            <a:r>
              <a:rPr lang="ru-RU" dirty="0"/>
              <a:t> – </a:t>
            </a:r>
            <a:r>
              <a:rPr lang="ru-RU" dirty="0" err="1"/>
              <a:t>Мида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t="4036"/>
          <a:stretch/>
        </p:blipFill>
        <p:spPr bwMode="auto">
          <a:xfrm>
            <a:off x="1619672" y="260648"/>
            <a:ext cx="6048672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22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770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42843"/>
              </p:ext>
            </p:extLst>
          </p:nvPr>
        </p:nvGraphicFramePr>
        <p:xfrm>
          <a:off x="395534" y="1556792"/>
          <a:ext cx="8523790" cy="3439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790">
                  <a:extLst>
                    <a:ext uri="{9D8B030D-6E8A-4147-A177-3AD203B41FA5}">
                      <a16:colId xmlns:a16="http://schemas.microsoft.com/office/drawing/2014/main" val="228171010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60942187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47811334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76004420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9280988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531804013"/>
                    </a:ext>
                  </a:extLst>
                </a:gridCol>
              </a:tblGrid>
              <a:tr h="5591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Метод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38150" algn="ctr"/>
                          <a:tab pos="876300" algn="r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Iv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21132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Генетический 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2407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Градиентный спуск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0.739973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0.044392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0.07167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effectLst/>
                        </a:rPr>
                        <a:t>247.0182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0.081486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34652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Латинский гиперкуб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0.194674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0.011667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0.018668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2287.377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0.109234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0224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Симплексный метод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-0.787756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1.347698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1.099402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1.057434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0.157226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52461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203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 Нелдера – Мида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0.054007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0.007649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0.216072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0.121223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0.251601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1436379"/>
                  </a:ext>
                </a:extLst>
              </a:tr>
            </a:tbl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106419238"/>
              </p:ext>
            </p:extLst>
          </p:nvPr>
        </p:nvGraphicFramePr>
        <p:xfrm>
          <a:off x="799777" y="125753"/>
          <a:ext cx="7715304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1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484764314"/>
              </p:ext>
            </p:extLst>
          </p:nvPr>
        </p:nvGraphicFramePr>
        <p:xfrm>
          <a:off x="768149" y="0"/>
          <a:ext cx="7715304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1" y="1700809"/>
            <a:ext cx="807132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476672"/>
            <a:ext cx="6134199" cy="48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868" y="5589240"/>
            <a:ext cx="72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1 - Отклик П регулятора на единичное воздействие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9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76672"/>
            <a:ext cx="6175056" cy="48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293" y="5589240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2 - Отклик И </a:t>
            </a:r>
            <a:r>
              <a:rPr lang="ru-RU" dirty="0" err="1" smtClean="0"/>
              <a:t>и</a:t>
            </a:r>
            <a:r>
              <a:rPr lang="ru-RU" dirty="0" smtClean="0"/>
              <a:t> ПИ регулятора на единичное воздействие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293" y="5589240"/>
            <a:ext cx="78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3 - Отклик Д и ПД регулятора на единичное воздействие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24" y="404664"/>
            <a:ext cx="6137751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558924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4 - Отклик П</a:t>
            </a:r>
            <a:r>
              <a:rPr lang="en-US" dirty="0" smtClean="0"/>
              <a:t>, </a:t>
            </a:r>
            <a:r>
              <a:rPr lang="ru-RU" dirty="0" smtClean="0"/>
              <a:t>ПИ и ПИД регулятора на единичное воздействие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68" y="404664"/>
            <a:ext cx="6111991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96785"/>
              </p:ext>
            </p:extLst>
          </p:nvPr>
        </p:nvGraphicFramePr>
        <p:xfrm>
          <a:off x="2156415" y="1727099"/>
          <a:ext cx="481316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" imgW="2413000" imgH="546100" progId="Equation.DSMT4">
                  <p:embed/>
                </p:oleObj>
              </mc:Choice>
              <mc:Fallback>
                <p:oleObj name="Equation" r:id="rId3" imgW="2413000" imgH="546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415" y="1727099"/>
                        <a:ext cx="481316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7" y="2924943"/>
            <a:ext cx="100023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25323"/>
              </p:ext>
            </p:extLst>
          </p:nvPr>
        </p:nvGraphicFramePr>
        <p:xfrm>
          <a:off x="1763687" y="3284984"/>
          <a:ext cx="559862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5" imgW="2971800" imgH="495300" progId="Equation.DSMT4">
                  <p:embed/>
                </p:oleObj>
              </mc:Choice>
              <mc:Fallback>
                <p:oleObj name="Equation" r:id="rId5" imgW="2971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3284984"/>
                        <a:ext cx="559862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2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47864" y="1412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7" y="2924943"/>
            <a:ext cx="100023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43807" y="764703"/>
            <a:ext cx="128969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335244"/>
              </p:ext>
            </p:extLst>
          </p:nvPr>
        </p:nvGraphicFramePr>
        <p:xfrm>
          <a:off x="3654773" y="1813947"/>
          <a:ext cx="2016224" cy="133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3" imgW="1269449" imgH="850531" progId="Equation.DSMT4">
                  <p:embed/>
                </p:oleObj>
              </mc:Choice>
              <mc:Fallback>
                <p:oleObj name="Equation" r:id="rId3" imgW="1269449" imgH="85053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773" y="1813947"/>
                        <a:ext cx="2016224" cy="1339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3212975"/>
            <a:ext cx="95096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136184"/>
              </p:ext>
            </p:extLst>
          </p:nvPr>
        </p:nvGraphicFramePr>
        <p:xfrm>
          <a:off x="467544" y="3378482"/>
          <a:ext cx="8390682" cy="93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5" imgW="5410200" imgH="596900" progId="Equation.DSMT4">
                  <p:embed/>
                </p:oleObj>
              </mc:Choice>
              <mc:Fallback>
                <p:oleObj name="Equation" r:id="rId5" imgW="54102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78482"/>
                        <a:ext cx="8390682" cy="932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6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576</TotalTime>
  <Words>311</Words>
  <Application>Microsoft Office PowerPoint</Application>
  <PresentationFormat>Экран (4:3)</PresentationFormat>
  <Paragraphs>82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Equation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Michael</dc:creator>
  <cp:lastModifiedBy>Turbinist</cp:lastModifiedBy>
  <cp:revision>60</cp:revision>
  <dcterms:created xsi:type="dcterms:W3CDTF">2018-12-10T18:19:37Z</dcterms:created>
  <dcterms:modified xsi:type="dcterms:W3CDTF">2018-12-18T09:10:43Z</dcterms:modified>
</cp:coreProperties>
</file>