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7"/>
  </p:notes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8" autoAdjust="0"/>
    <p:restoredTop sz="89068" autoAdjust="0"/>
  </p:normalViewPr>
  <p:slideViewPr>
    <p:cSldViewPr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latin typeface="+mj-lt"/>
            </a:rPr>
            <a:t>ПИД</a:t>
          </a:r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 регулятор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180710" custLinFactNeighborX="-4498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65273" custLinFactNeighborX="-618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867060" custScaleY="379629" custLinFactY="7540" custLinFactNeighborX="4033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600" dirty="0" smtClean="0"/>
            <a:t>Результаты </a:t>
          </a:r>
          <a:r>
            <a:rPr lang="ru-RU" sz="3600" dirty="0" err="1" smtClean="0"/>
            <a:t>оптимизаци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180710" custLinFactNeighborX="-4498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latin typeface="+mj-lt"/>
            </a:rPr>
            <a:t>ПИД</a:t>
          </a: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 регулятор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kern="120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112574" y="0"/>
          <a:ext cx="1412776" cy="1412776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123333" y="199307"/>
          <a:ext cx="7962250" cy="1093611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176719" y="252693"/>
        <a:ext cx="7855478" cy="986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kern="1200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Результаты </a:t>
          </a:r>
          <a:r>
            <a:rPr lang="ru-RU" sz="3600" kern="1200" dirty="0" err="1" smtClean="0"/>
            <a:t>оптимизаци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87719-9048-4235-AF5B-94BE08D7FEA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CA780-1E0D-42DB-A3C1-1955046B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32" y="571480"/>
            <a:ext cx="528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аэрокосмический университет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Н. Е. Жуковского «ХАИ»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203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57422" y="2285992"/>
            <a:ext cx="50006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работе магистра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на тему: «Оптимальный синтез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Пид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регулятора дозатора топлива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турбовального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двигателя»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4357694"/>
            <a:ext cx="3714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ст.262М группы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Рудый С.Л.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., доц.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каф 203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Суховей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.И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5237"/>
              </p:ext>
            </p:extLst>
          </p:nvPr>
        </p:nvGraphicFramePr>
        <p:xfrm>
          <a:off x="2267744" y="2564904"/>
          <a:ext cx="4432820" cy="92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2616200" imgH="546100" progId="Equation.DSMT4">
                  <p:embed/>
                </p:oleObj>
              </mc:Choice>
              <mc:Fallback>
                <p:oleObj name="Equation" r:id="rId3" imgW="2616200" imgH="546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64904"/>
                        <a:ext cx="4432820" cy="922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1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23275"/>
              </p:ext>
            </p:extLst>
          </p:nvPr>
        </p:nvGraphicFramePr>
        <p:xfrm>
          <a:off x="1907704" y="2664497"/>
          <a:ext cx="5408200" cy="118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3301920" imgH="723600" progId="Equation.DSMT4">
                  <p:embed/>
                </p:oleObj>
              </mc:Choice>
              <mc:Fallback>
                <p:oleObj name="Equation" r:id="rId3" imgW="330192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64497"/>
                        <a:ext cx="5408200" cy="1188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09598" y="5373216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5 – Структурная схема контура регулирования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401" t="24554" r="2614" b="11615"/>
          <a:stretch/>
        </p:blipFill>
        <p:spPr>
          <a:xfrm>
            <a:off x="362160" y="404664"/>
            <a:ext cx="8430192" cy="45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171720593"/>
              </p:ext>
            </p:extLst>
          </p:nvPr>
        </p:nvGraphicFramePr>
        <p:xfrm>
          <a:off x="467544" y="-3123"/>
          <a:ext cx="8085584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Kd</a:t>
            </a:r>
            <a:r>
              <a:rPr lang="en-US" sz="4000" dirty="0"/>
              <a:t> </a:t>
            </a:r>
            <a:r>
              <a:rPr lang="ru-RU" sz="4000" dirty="0"/>
              <a:t>= </a:t>
            </a:r>
            <a:r>
              <a:rPr lang="ru-RU" sz="4000" dirty="0" smtClean="0"/>
              <a:t>0.1 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Ki </a:t>
            </a:r>
            <a:r>
              <a:rPr lang="ru-RU" sz="4000" dirty="0"/>
              <a:t>= </a:t>
            </a:r>
            <a:r>
              <a:rPr lang="ru-RU" sz="4000" dirty="0" smtClean="0"/>
              <a:t>0.1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/>
              <a:t>Kp</a:t>
            </a:r>
            <a:r>
              <a:rPr lang="en-US" sz="4000" dirty="0" smtClean="0"/>
              <a:t> </a:t>
            </a:r>
            <a:r>
              <a:rPr lang="ru-RU" sz="4000" dirty="0"/>
              <a:t>= </a:t>
            </a:r>
            <a:r>
              <a:rPr lang="ru-RU" sz="4000" dirty="0" smtClean="0"/>
              <a:t>0.1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N</a:t>
            </a:r>
            <a:r>
              <a:rPr lang="ru-RU" sz="4000" dirty="0"/>
              <a:t>=1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759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09598" y="5373216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6 </a:t>
            </a:r>
            <a:r>
              <a:rPr lang="ru-RU" dirty="0" smtClean="0"/>
              <a:t>– </a:t>
            </a:r>
            <a:r>
              <a:rPr lang="ru-RU" dirty="0" smtClean="0"/>
              <a:t>Передаточная функция </a:t>
            </a:r>
            <a:r>
              <a:rPr lang="ru-RU" dirty="0" err="1" smtClean="0"/>
              <a:t>Пид</a:t>
            </a:r>
            <a:r>
              <a:rPr lang="ru-RU" dirty="0" smtClean="0"/>
              <a:t> регулятора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74983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Xerox WorkCentre 3550_20121214093352_1_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1"/>
          <a:stretch/>
        </p:blipFill>
        <p:spPr bwMode="auto">
          <a:xfrm>
            <a:off x="978162" y="1375859"/>
            <a:ext cx="7115667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64749"/>
              </p:ext>
            </p:extLst>
          </p:nvPr>
        </p:nvGraphicFramePr>
        <p:xfrm>
          <a:off x="3131840" y="513257"/>
          <a:ext cx="2808312" cy="6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1180588" imgH="253890" progId="Equation.DSMT4">
                  <p:embed/>
                </p:oleObj>
              </mc:Choice>
              <mc:Fallback>
                <p:oleObj name="Equation" r:id="rId4" imgW="1180588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13257"/>
                        <a:ext cx="2808312" cy="611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/>
              <a:t>7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График зависимости передаточной </a:t>
            </a:r>
            <a:r>
              <a:rPr lang="ru-RU" dirty="0" smtClean="0"/>
              <a:t>функции(а) </a:t>
            </a:r>
            <a:r>
              <a:rPr lang="ru-RU" dirty="0"/>
              <a:t>и регулирующего </a:t>
            </a:r>
            <a:r>
              <a:rPr lang="ru-RU" dirty="0" smtClean="0"/>
              <a:t>воздействия(б).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3893"/>
              </p:ext>
            </p:extLst>
          </p:nvPr>
        </p:nvGraphicFramePr>
        <p:xfrm>
          <a:off x="2771800" y="2420888"/>
          <a:ext cx="340268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562100" imgH="558800" progId="Equation.DSMT4">
                  <p:embed/>
                </p:oleObj>
              </mc:Choice>
              <mc:Fallback>
                <p:oleObj name="Equation" r:id="rId3" imgW="15621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3402683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2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Начальное значение </a:t>
            </a:r>
            <a:r>
              <a:rPr lang="en-US" dirty="0" smtClean="0"/>
              <a:t>= </a:t>
            </a:r>
            <a:r>
              <a:rPr lang="en-US" dirty="0"/>
              <a:t>0</a:t>
            </a:r>
            <a:endParaRPr lang="ru-RU" dirty="0"/>
          </a:p>
          <a:p>
            <a:pPr lvl="0"/>
            <a:r>
              <a:rPr lang="ru-RU" dirty="0"/>
              <a:t>Конечное значение </a:t>
            </a:r>
            <a:r>
              <a:rPr lang="en-US" dirty="0" smtClean="0"/>
              <a:t>= </a:t>
            </a:r>
            <a:r>
              <a:rPr lang="en-US" dirty="0"/>
              <a:t>1</a:t>
            </a:r>
            <a:endParaRPr lang="ru-RU" dirty="0"/>
          </a:p>
          <a:p>
            <a:pPr lvl="0"/>
            <a:r>
              <a:rPr lang="ru-RU" dirty="0"/>
              <a:t>Время нарастания </a:t>
            </a:r>
            <a:r>
              <a:rPr lang="ru-RU" dirty="0" smtClean="0"/>
              <a:t>= </a:t>
            </a:r>
            <a:r>
              <a:rPr lang="ru-RU" dirty="0"/>
              <a:t>2</a:t>
            </a:r>
            <a:r>
              <a:rPr lang="en-US" dirty="0"/>
              <a:t>c</a:t>
            </a:r>
            <a:endParaRPr lang="ru-RU" dirty="0"/>
          </a:p>
          <a:p>
            <a:pPr lvl="0"/>
            <a:r>
              <a:rPr lang="ru-RU" dirty="0"/>
              <a:t>Величина нарастания </a:t>
            </a:r>
            <a:r>
              <a:rPr lang="en-US" dirty="0" smtClean="0"/>
              <a:t>=</a:t>
            </a:r>
            <a:r>
              <a:rPr lang="en-US" dirty="0"/>
              <a:t>80% </a:t>
            </a:r>
            <a:endParaRPr lang="ru-RU" dirty="0"/>
          </a:p>
          <a:p>
            <a:pPr lvl="0"/>
            <a:r>
              <a:rPr lang="ru-RU" dirty="0"/>
              <a:t>Время установки </a:t>
            </a:r>
            <a:r>
              <a:rPr lang="en-US" dirty="0" smtClean="0"/>
              <a:t>= </a:t>
            </a:r>
            <a:r>
              <a:rPr lang="en-US" dirty="0"/>
              <a:t>4c</a:t>
            </a:r>
            <a:endParaRPr lang="ru-RU" dirty="0"/>
          </a:p>
          <a:p>
            <a:pPr lvl="0"/>
            <a:r>
              <a:rPr lang="ru-RU" dirty="0"/>
              <a:t>Величина установки </a:t>
            </a:r>
            <a:r>
              <a:rPr lang="en-US" dirty="0" smtClean="0"/>
              <a:t>0.</a:t>
            </a:r>
            <a:r>
              <a:rPr lang="ru-RU" dirty="0"/>
              <a:t>1%</a:t>
            </a:r>
          </a:p>
          <a:p>
            <a:pPr lvl="0"/>
            <a:r>
              <a:rPr lang="ru-RU" dirty="0"/>
              <a:t>Перерегулирование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pPr lvl="0"/>
            <a:r>
              <a:rPr lang="ru-RU" dirty="0"/>
              <a:t>Недорегулирование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64067908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54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2656"/>
            <a:ext cx="6408712" cy="4279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156" y="4919345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8 </a:t>
            </a:r>
            <a:r>
              <a:rPr lang="ru-RU" dirty="0" smtClean="0"/>
              <a:t>– </a:t>
            </a:r>
            <a:r>
              <a:rPr lang="ru-RU" dirty="0" smtClean="0"/>
              <a:t>Ограничения накладываемые на модель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Генетический алгоритм</a:t>
            </a:r>
          </a:p>
          <a:p>
            <a:pPr lvl="0"/>
            <a:r>
              <a:rPr lang="ru-RU" dirty="0"/>
              <a:t>Градиентный спуск</a:t>
            </a:r>
          </a:p>
          <a:p>
            <a:pPr lvl="0"/>
            <a:r>
              <a:rPr lang="ru-RU" dirty="0"/>
              <a:t>Латинский гиперкуб</a:t>
            </a:r>
          </a:p>
          <a:p>
            <a:pPr lvl="0"/>
            <a:r>
              <a:rPr lang="ru-RU" dirty="0"/>
              <a:t>Симплексный метод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Нелдера</a:t>
            </a:r>
            <a:r>
              <a:rPr lang="ru-RU" dirty="0"/>
              <a:t> – </a:t>
            </a:r>
            <a:r>
              <a:rPr lang="ru-RU" dirty="0" err="1"/>
              <a:t>Мида</a:t>
            </a: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99172831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981475941"/>
              </p:ext>
            </p:extLst>
          </p:nvPr>
        </p:nvGraphicFramePr>
        <p:xfrm>
          <a:off x="683568" y="0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i="1" dirty="0" smtClean="0"/>
              <a:t>Пропорционально интегрально дифференцирующий </a:t>
            </a:r>
            <a:r>
              <a:rPr lang="ru-RU" b="1" i="1" dirty="0"/>
              <a:t>(ПИД) </a:t>
            </a:r>
            <a:r>
              <a:rPr lang="ru-RU" b="1" i="1" dirty="0" smtClean="0"/>
              <a:t>регулятор </a:t>
            </a:r>
            <a:r>
              <a:rPr lang="ru-RU" i="1" dirty="0" smtClean="0"/>
              <a:t>– </a:t>
            </a:r>
            <a:br>
              <a:rPr lang="ru-RU" i="1" dirty="0" smtClean="0"/>
            </a:br>
            <a:r>
              <a:rPr lang="ru-RU" i="1" dirty="0" smtClean="0"/>
              <a:t>устройство в управляющем контуре с обратной связью. Формирует управляющий сигнал. Состоит из пропорциональной</a:t>
            </a:r>
            <a:r>
              <a:rPr lang="en-US" i="1" dirty="0" smtClean="0"/>
              <a:t>, </a:t>
            </a:r>
            <a:r>
              <a:rPr lang="ru-RU" i="1" dirty="0" smtClean="0"/>
              <a:t>интегральной и дифференцирующей составляющей.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9 – </a:t>
            </a:r>
            <a:r>
              <a:rPr lang="ru-RU" dirty="0"/>
              <a:t>График передаточной функции оптимизированной генетическим алгоритмом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3542"/>
          <a:stretch/>
        </p:blipFill>
        <p:spPr bwMode="auto">
          <a:xfrm>
            <a:off x="1583666" y="404664"/>
            <a:ext cx="5904657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33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10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градиентного спуска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763688" y="332656"/>
            <a:ext cx="5786806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70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11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латинского гиперкуба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3460"/>
          <a:stretch/>
        </p:blipFill>
        <p:spPr bwMode="auto">
          <a:xfrm>
            <a:off x="1979712" y="260648"/>
            <a:ext cx="5760640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64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12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симплексным методом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907704" y="332656"/>
            <a:ext cx="56166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44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13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</a:t>
            </a:r>
            <a:r>
              <a:rPr lang="ru-RU" dirty="0" err="1"/>
              <a:t>Нелдера</a:t>
            </a:r>
            <a:r>
              <a:rPr lang="ru-RU" dirty="0"/>
              <a:t> – </a:t>
            </a:r>
            <a:r>
              <a:rPr lang="ru-RU" dirty="0" err="1"/>
              <a:t>Мида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619672" y="260648"/>
            <a:ext cx="6048672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22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2843"/>
              </p:ext>
            </p:extLst>
          </p:nvPr>
        </p:nvGraphicFramePr>
        <p:xfrm>
          <a:off x="395534" y="1556792"/>
          <a:ext cx="8523790" cy="343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790">
                  <a:extLst>
                    <a:ext uri="{9D8B030D-6E8A-4147-A177-3AD203B41FA5}">
                      <a16:colId xmlns:a16="http://schemas.microsoft.com/office/drawing/2014/main" val="228171010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60942187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7811334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76004420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9280988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531804013"/>
                    </a:ext>
                  </a:extLst>
                </a:gridCol>
              </a:tblGrid>
              <a:tr h="559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38150" algn="ctr"/>
                          <a:tab pos="876300" algn="r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Iv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21132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Генетический 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2407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Градиентный спуск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0.739973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0.044392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0.07167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effectLst/>
                        </a:rPr>
                        <a:t>247.0182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0.081486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3465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Латинский гиперкуб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0.194674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0.011667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0.018668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2287.377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0.109234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224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Симплексный 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-0.787756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1.347698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1.099402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1.057434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0.157226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2461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 Нелдера – Мида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0.054007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0.007649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0.216072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0.121223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0.251601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1436379"/>
                  </a:ext>
                </a:extLst>
              </a:tr>
            </a:tbl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106419238"/>
              </p:ext>
            </p:extLst>
          </p:nvPr>
        </p:nvGraphicFramePr>
        <p:xfrm>
          <a:off x="799777" y="125753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84764314"/>
              </p:ext>
            </p:extLst>
          </p:nvPr>
        </p:nvGraphicFramePr>
        <p:xfrm>
          <a:off x="768149" y="0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" y="1700809"/>
            <a:ext cx="807132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476672"/>
            <a:ext cx="6134199" cy="48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868" y="5589240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1 - Отклик П регулятора на единичное воздействие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9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6672"/>
            <a:ext cx="6175056" cy="48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293" y="5589240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2 - Отклик И </a:t>
            </a:r>
            <a:r>
              <a:rPr lang="ru-RU" dirty="0" err="1" smtClean="0"/>
              <a:t>и</a:t>
            </a:r>
            <a:r>
              <a:rPr lang="ru-RU" dirty="0" smtClean="0"/>
              <a:t> ПИ регулятора на единичное воздействие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293" y="5589240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3 - Отклик Д и ПД регулятора на единичное воздействие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24" y="404664"/>
            <a:ext cx="613775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558924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4 - Отклик П</a:t>
            </a:r>
            <a:r>
              <a:rPr lang="en-US" dirty="0" smtClean="0"/>
              <a:t>, </a:t>
            </a:r>
            <a:r>
              <a:rPr lang="ru-RU" dirty="0" smtClean="0"/>
              <a:t>ПИ и ПИД регулятора на единичное воздействие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8" y="404664"/>
            <a:ext cx="611199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96785"/>
              </p:ext>
            </p:extLst>
          </p:nvPr>
        </p:nvGraphicFramePr>
        <p:xfrm>
          <a:off x="2156415" y="1727099"/>
          <a:ext cx="481316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2413000" imgH="546100" progId="Equation.DSMT4">
                  <p:embed/>
                </p:oleObj>
              </mc:Choice>
              <mc:Fallback>
                <p:oleObj name="Equation" r:id="rId3" imgW="2413000" imgH="546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15" y="1727099"/>
                        <a:ext cx="481316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25323"/>
              </p:ext>
            </p:extLst>
          </p:nvPr>
        </p:nvGraphicFramePr>
        <p:xfrm>
          <a:off x="1763687" y="3284984"/>
          <a:ext cx="559862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2971800" imgH="495300" progId="Equation.DSMT4">
                  <p:embed/>
                </p:oleObj>
              </mc:Choice>
              <mc:Fallback>
                <p:oleObj name="Equation" r:id="rId5" imgW="2971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3284984"/>
                        <a:ext cx="559862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43807" y="764703"/>
            <a:ext cx="128969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335244"/>
              </p:ext>
            </p:extLst>
          </p:nvPr>
        </p:nvGraphicFramePr>
        <p:xfrm>
          <a:off x="3654773" y="1813947"/>
          <a:ext cx="2016224" cy="133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269449" imgH="850531" progId="Equation.DSMT4">
                  <p:embed/>
                </p:oleObj>
              </mc:Choice>
              <mc:Fallback>
                <p:oleObj name="Equation" r:id="rId3" imgW="1269449" imgH="85053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773" y="1813947"/>
                        <a:ext cx="2016224" cy="133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136184"/>
              </p:ext>
            </p:extLst>
          </p:nvPr>
        </p:nvGraphicFramePr>
        <p:xfrm>
          <a:off x="467544" y="3378482"/>
          <a:ext cx="8390682" cy="93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5410200" imgH="596900" progId="Equation.DSMT4">
                  <p:embed/>
                </p:oleObj>
              </mc:Choice>
              <mc:Fallback>
                <p:oleObj name="Equation" r:id="rId5" imgW="54102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78482"/>
                        <a:ext cx="8390682" cy="932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6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573</TotalTime>
  <Words>311</Words>
  <Application>Microsoft Office PowerPoint</Application>
  <PresentationFormat>Экран (4:3)</PresentationFormat>
  <Paragraphs>82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Michael</dc:creator>
  <cp:lastModifiedBy>Turbinist</cp:lastModifiedBy>
  <cp:revision>60</cp:revision>
  <dcterms:created xsi:type="dcterms:W3CDTF">2018-12-10T18:19:37Z</dcterms:created>
  <dcterms:modified xsi:type="dcterms:W3CDTF">2018-12-18T09:07:12Z</dcterms:modified>
</cp:coreProperties>
</file>