
<file path=[Content_Types].xml><?xml version="1.0" encoding="utf-8"?>
<Types xmlns="http://schemas.openxmlformats.org/package/2006/content-types">
  <Default Extension="fntdata" ContentType="application/x-fontdata"/>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59" r:id="rId3"/>
    <p:sldId id="262" r:id="rId4"/>
    <p:sldId id="264" r:id="rId5"/>
    <p:sldId id="301" r:id="rId6"/>
    <p:sldId id="272" r:id="rId7"/>
    <p:sldId id="302" r:id="rId8"/>
    <p:sldId id="300" r:id="rId9"/>
    <p:sldId id="296"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
      <p:font typeface="Times" panose="02020603050405020304"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86254" autoAdjust="0"/>
  </p:normalViewPr>
  <p:slideViewPr>
    <p:cSldViewPr snapToGrid="0">
      <p:cViewPr varScale="1">
        <p:scale>
          <a:sx n="94" d="100"/>
          <a:sy n="94" d="100"/>
        </p:scale>
        <p:origin x="1162"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Open Sans"/>
                <a:ea typeface="Open Sans"/>
                <a:cs typeface="Open Sans"/>
                <a:sym typeface="Open Sans"/>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Open Sans"/>
                <a:ea typeface="Open Sans"/>
                <a:cs typeface="Open Sans"/>
                <a:sym typeface="Open Sans"/>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Open Sans"/>
                <a:ea typeface="Open Sans"/>
                <a:cs typeface="Open Sans"/>
                <a:sym typeface="Open Sans"/>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Open Sans"/>
                <a:ea typeface="Open Sans"/>
                <a:cs typeface="Open Sans"/>
                <a:sym typeface="Open Sans"/>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Open Sans"/>
                <a:ea typeface="Open Sans"/>
                <a:cs typeface="Open Sans"/>
                <a:sym typeface="Open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Helvetica Neue Light"/>
                <a:ea typeface="Helvetica Neue Light"/>
                <a:cs typeface="Helvetica Neue Light"/>
                <a:sym typeface="Helvetica Neue Light"/>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Open Sans"/>
                <a:ea typeface="Open Sans"/>
                <a:cs typeface="Open Sans"/>
                <a:sym typeface="Open Sans"/>
              </a:rPr>
              <a:t>‹#›</a:t>
            </a:fld>
            <a:endParaRPr sz="1200" b="0" i="0" u="none" strike="noStrike" cap="none">
              <a:solidFill>
                <a:schemeClr val="dk1"/>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b87d2e01d4_0_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Open Sans"/>
                <a:ea typeface="Open Sans"/>
                <a:cs typeface="Open Sans"/>
                <a:sym typeface="Open Sans"/>
              </a:rPr>
              <a:t>1</a:t>
            </a:fld>
            <a:endParaRPr sz="1200" b="0" i="0" u="none" strike="noStrike" cap="none">
              <a:solidFill>
                <a:schemeClr val="dk1"/>
              </a:solidFill>
              <a:latin typeface="Open Sans"/>
              <a:ea typeface="Open Sans"/>
              <a:cs typeface="Open Sans"/>
              <a:sym typeface="Open Sans"/>
            </a:endParaRPr>
          </a:p>
        </p:txBody>
      </p:sp>
      <p:sp>
        <p:nvSpPr>
          <p:cNvPr id="68" name="Google Shape;68;g1b87d2e01d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 name="Google Shape;69;g1b87d2e01d4_0_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Times New Roman" panose="02020603050405020304" pitchFamily="18" charset="0"/>
                <a:ea typeface="Open Sans"/>
                <a:cs typeface="Times New Roman" panose="02020603050405020304" pitchFamily="18" charset="0"/>
                <a:sym typeface="Open Sans"/>
              </a:rPr>
              <a:t>Hi, my name is __, and I am a __ at __ University. This work was done with my __  at __ University. Our work is titled </a:t>
            </a:r>
            <a:r>
              <a:rPr lang="en-IN" b="0" i="0" dirty="0" err="1">
                <a:solidFill>
                  <a:srgbClr val="000000"/>
                </a:solidFill>
                <a:effectLst/>
                <a:latin typeface="Times New Roman" panose="02020603050405020304" pitchFamily="18" charset="0"/>
                <a:cs typeface="Times New Roman" panose="02020603050405020304" pitchFamily="18" charset="0"/>
              </a:rPr>
              <a:t>Spatio</a:t>
            </a:r>
            <a:r>
              <a:rPr lang="en-IN" b="0" i="0" dirty="0">
                <a:solidFill>
                  <a:srgbClr val="000000"/>
                </a:solidFill>
                <a:effectLst/>
                <a:latin typeface="Times New Roman" panose="02020603050405020304" pitchFamily="18" charset="0"/>
                <a:cs typeface="Times New Roman" panose="02020603050405020304" pitchFamily="18" charset="0"/>
              </a:rPr>
              <a:t>-temporal Motion Planning for Autonomous Vehicles with Trapezoidal Prism Corridors and </a:t>
            </a:r>
            <a:r>
              <a:rPr lang="en-IN" b="0" i="0" dirty="0" err="1">
                <a:solidFill>
                  <a:srgbClr val="000000"/>
                </a:solidFill>
                <a:effectLst/>
                <a:latin typeface="Times New Roman" panose="02020603050405020304" pitchFamily="18" charset="0"/>
                <a:cs typeface="Times New Roman" panose="02020603050405020304" pitchFamily="18" charset="0"/>
              </a:rPr>
              <a:t>Bézier</a:t>
            </a:r>
            <a:r>
              <a:rPr lang="en-IN" b="0" i="0" dirty="0">
                <a:solidFill>
                  <a:srgbClr val="000000"/>
                </a:solidFill>
                <a:effectLst/>
                <a:latin typeface="Times New Roman" panose="02020603050405020304" pitchFamily="18" charset="0"/>
                <a:cs typeface="Times New Roman" panose="02020603050405020304" pitchFamily="18" charset="0"/>
              </a:rPr>
              <a:t> Curves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401542b927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401542b927_0_20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latin typeface="Times New Roman" panose="02020603050405020304" pitchFamily="18" charset="0"/>
                <a:cs typeface="Times New Roman" panose="02020603050405020304" pitchFamily="18" charset="0"/>
              </a:rPr>
              <a:t>Any agent on the road can be represented in the SLT graph. For example, the orange colored car here is given by the blue polygon above. </a:t>
            </a:r>
            <a:r>
              <a:rPr lang="en-US" sz="1200" dirty="0">
                <a:latin typeface="Times New Roman" panose="02020603050405020304" pitchFamily="18" charset="0"/>
                <a:cs typeface="Times New Roman" panose="02020603050405020304" pitchFamily="18" charset="0"/>
              </a:rPr>
              <a:t>To tackle this challenge, we propose constructing a series of connected convex corridors within the gray colored non-convex free space. Each corridor contains a segment of the trajectory and joining them forms the final trajectory. </a:t>
            </a:r>
            <a:endParaRPr dirty="0">
              <a:latin typeface="Times New Roman" panose="02020603050405020304" pitchFamily="18" charset="0"/>
              <a:cs typeface="Times New Roman" panose="02020603050405020304" pitchFamily="18" charset="0"/>
            </a:endParaRPr>
          </a:p>
        </p:txBody>
      </p:sp>
      <p:sp>
        <p:nvSpPr>
          <p:cNvPr id="108" name="Google Shape;108;g1401542b927_0_207: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01542b927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01542b927_0_20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Clr>
                <a:schemeClr val="dk1"/>
              </a:buClr>
              <a:buSzPts val="1100"/>
              <a:buFont typeface="Arial"/>
              <a:buNone/>
            </a:pPr>
            <a:r>
              <a:rPr lang="en-US" sz="1400" dirty="0">
                <a:latin typeface="Times New Roman" panose="02020603050405020304" pitchFamily="18" charset="0"/>
                <a:cs typeface="Times New Roman" panose="02020603050405020304" pitchFamily="18" charset="0"/>
              </a:rPr>
              <a:t>Previous research in </a:t>
            </a:r>
            <a:r>
              <a:rPr lang="en-US" sz="1400" dirty="0" err="1">
                <a:latin typeface="Times New Roman" panose="02020603050405020304" pitchFamily="18" charset="0"/>
                <a:cs typeface="Times New Roman" panose="02020603050405020304" pitchFamily="18" charset="0"/>
              </a:rPr>
              <a:t>spatio</a:t>
            </a:r>
            <a:r>
              <a:rPr lang="en-US" sz="1400" dirty="0">
                <a:latin typeface="Times New Roman" panose="02020603050405020304" pitchFamily="18" charset="0"/>
                <a:cs typeface="Times New Roman" panose="02020603050405020304" pitchFamily="18" charset="0"/>
              </a:rPr>
              <a:t>-temporal planning focused on constructing cuboidal corridors, but they led to suboptimal comfort levels due to the wasted space.</a:t>
            </a:r>
          </a:p>
          <a:p>
            <a:pPr marL="0" lvl="0" indent="0" algn="l" rtl="0">
              <a:spcBef>
                <a:spcPts val="600"/>
              </a:spcBef>
              <a:spcAft>
                <a:spcPts val="0"/>
              </a:spcAft>
              <a:buClr>
                <a:schemeClr val="dk1"/>
              </a:buClr>
              <a:buSzPts val="1100"/>
              <a:buFont typeface="Arial"/>
              <a:buNone/>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
                <a:schemeClr val="dk1"/>
              </a:buClr>
              <a:buSzPts val="1100"/>
              <a:buFont typeface="Arial"/>
              <a:buNone/>
              <a:tabLst/>
              <a:defRPr/>
            </a:pPr>
            <a:r>
              <a:rPr lang="en-US" sz="1400" dirty="0">
                <a:latin typeface="Times New Roman" panose="02020603050405020304" pitchFamily="18" charset="0"/>
                <a:cs typeface="Times New Roman" panose="02020603050405020304" pitchFamily="18" charset="0"/>
              </a:rPr>
              <a:t>We are inspired from our previous research of constructing 2D trapezoidal corridors which considered layered planning.</a:t>
            </a:r>
          </a:p>
          <a:p>
            <a:pPr marL="0" lvl="0" indent="0" algn="l" rtl="0">
              <a:spcBef>
                <a:spcPts val="600"/>
              </a:spcBef>
              <a:spcAft>
                <a:spcPts val="0"/>
              </a:spcAft>
              <a:buClr>
                <a:schemeClr val="dk1"/>
              </a:buClr>
              <a:buSzPts val="1100"/>
              <a:buFont typeface="Arial"/>
              <a:buNone/>
            </a:pPr>
            <a:endParaRPr lang="en-US" sz="1400" dirty="0">
              <a:latin typeface="Times New Roman" panose="02020603050405020304" pitchFamily="18" charset="0"/>
              <a:cs typeface="Times New Roman" panose="02020603050405020304" pitchFamily="18" charset="0"/>
            </a:endParaRPr>
          </a:p>
        </p:txBody>
      </p:sp>
      <p:sp>
        <p:nvSpPr>
          <p:cNvPr id="167" name="Google Shape;167;g1401542b927_0_201: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53aecc5e0c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53aecc5e0c_0_3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latin typeface="Times New Roman" panose="02020603050405020304" pitchFamily="18" charset="0"/>
                <a:cs typeface="Times New Roman" panose="02020603050405020304" pitchFamily="18" charset="0"/>
              </a:rPr>
              <a:t>Our approach capitalizes on the static nature of the SLT graph. A 2D slice of the graph taken along the lateral axis changes only when cars appear or disappear. By constructing trapezoidal corridors in the 2D slices and extending them along the lateral axis until encountering a new car, we obtain 3D convex trapezoidal prism corridors. These corridors serve as the search space for trajectory optimization.</a:t>
            </a:r>
          </a:p>
          <a:p>
            <a:pPr marL="0" lvl="0" indent="0" algn="l" rtl="0">
              <a:spcBef>
                <a:spcPts val="360"/>
              </a:spcBef>
              <a:spcAft>
                <a:spcPts val="0"/>
              </a:spcAft>
              <a:buNone/>
            </a:pPr>
            <a:endParaRPr dirty="0">
              <a:latin typeface="Times New Roman" panose="02020603050405020304" pitchFamily="18" charset="0"/>
              <a:cs typeface="Times New Roman" panose="02020603050405020304" pitchFamily="18" charset="0"/>
            </a:endParaRPr>
          </a:p>
        </p:txBody>
      </p:sp>
      <p:sp>
        <p:nvSpPr>
          <p:cNvPr id="200" name="Google Shape;200;g153aecc5e0c_0_344: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53aecc5e0c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53aecc5e0c_0_3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latin typeface="Times New Roman" panose="02020603050405020304" pitchFamily="18" charset="0"/>
                <a:cs typeface="Times New Roman" panose="02020603050405020304" pitchFamily="18" charset="0"/>
              </a:rPr>
              <a:t>Our approach capitalizes on the static nature of the SLT graph. A 2D slice of the graph taken along the lateral axis changes only when cars appear or disappear. By constructing trapezoidal corridors in the 2D slices and extending them along the lateral axis until encountering a new car, we obtain 3D convex trapezoidal prism corridors. These corridors serve as the search space for trajectory optimization.</a:t>
            </a:r>
          </a:p>
          <a:p>
            <a:pPr marL="0" lvl="0" indent="0" algn="l" rtl="0">
              <a:spcBef>
                <a:spcPts val="360"/>
              </a:spcBef>
              <a:spcAft>
                <a:spcPts val="0"/>
              </a:spcAft>
              <a:buNone/>
            </a:pPr>
            <a:endParaRPr dirty="0">
              <a:latin typeface="Times New Roman" panose="02020603050405020304" pitchFamily="18" charset="0"/>
              <a:cs typeface="Times New Roman" panose="02020603050405020304" pitchFamily="18" charset="0"/>
            </a:endParaRPr>
          </a:p>
        </p:txBody>
      </p:sp>
      <p:sp>
        <p:nvSpPr>
          <p:cNvPr id="200" name="Google Shape;200;g153aecc5e0c_0_344: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80191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53aecc5e0c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53aecc5e0c_0_27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400" dirty="0">
                <a:highlight>
                  <a:srgbClr val="FFFFFF"/>
                </a:highlight>
                <a:latin typeface="Times New Roman" panose="02020603050405020304" pitchFamily="18" charset="0"/>
                <a:cs typeface="Times New Roman" panose="02020603050405020304" pitchFamily="18" charset="0"/>
              </a:rPr>
              <a:t>To generate smooth and comfortable trajectories within each corridor, we employ piecewise Bezier curves. Bezier polynomials possess desirable properties such as convex hull and hodograph, making them suitable for our purpose.</a:t>
            </a:r>
          </a:p>
        </p:txBody>
      </p:sp>
      <p:sp>
        <p:nvSpPr>
          <p:cNvPr id="308" name="Google Shape;308;g153aecc5e0c_0_273: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401eb4cde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401eb4cded_0_9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latin typeface="Times New Roman" panose="02020603050405020304" pitchFamily="18" charset="0"/>
                <a:cs typeface="Times New Roman" panose="02020603050405020304" pitchFamily="18" charset="0"/>
              </a:rPr>
              <a:t>In our evaluation, we simulated a scenario where the ego vehicle and a car in front needed to change lanes to avoid a static obstacle, while car behind can continue straight as its already in a safe lane. We compared our trapezoidal prism corridors approach with the baseline cuboidal corridor approach.</a:t>
            </a:r>
          </a:p>
        </p:txBody>
      </p:sp>
      <p:sp>
        <p:nvSpPr>
          <p:cNvPr id="424" name="Google Shape;424;g1401eb4cded_0_96: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103260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The results clearly indicated that our approach produced smoother acceleration and velocity profiles, leading to a more comfortable trajectory. Notably, the lateral velocity plot showed a peak between one and four seconds, representing the ego vehicle's lane-changing maneuver.</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Open Sans"/>
                <a:ea typeface="Open Sans"/>
                <a:cs typeface="Open Sans"/>
                <a:sym typeface="Open Sans"/>
              </a:rPr>
              <a:t>8</a:t>
            </a:fld>
            <a:endParaRPr lang="en-US" sz="1200" b="0" i="0" u="none" strike="noStrike" cap="none">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437840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402c2f4533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402c2f4533_0_20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latin typeface="Times New Roman" panose="02020603050405020304" pitchFamily="18" charset="0"/>
                <a:cs typeface="Times New Roman" panose="02020603050405020304" pitchFamily="18" charset="0"/>
              </a:rPr>
              <a:t>In conclusion, our proposed trapezoidal prism-shaped corridors successfully enlarged the search space and enabled real-time trajectory optimization, ensuring both safety and passenger comfort.</a:t>
            </a:r>
            <a:endParaRPr dirty="0">
              <a:latin typeface="Times New Roman" panose="02020603050405020304" pitchFamily="18" charset="0"/>
              <a:cs typeface="Times New Roman" panose="02020603050405020304" pitchFamily="18" charset="0"/>
            </a:endParaRPr>
          </a:p>
        </p:txBody>
      </p:sp>
      <p:sp>
        <p:nvSpPr>
          <p:cNvPr id="619" name="Google Shape;619;g1402c2f4533_0_207: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 Column">
  <p:cSld name="1 Column">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57200" y="361950"/>
            <a:ext cx="8229600" cy="6096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9pPr>
          </a:lstStyle>
          <a:p>
            <a:endParaRPr/>
          </a:p>
        </p:txBody>
      </p:sp>
      <p:sp>
        <p:nvSpPr>
          <p:cNvPr id="64" name="Google Shape;64;p14"/>
          <p:cNvSpPr txBox="1">
            <a:spLocks noGrp="1"/>
          </p:cNvSpPr>
          <p:nvPr>
            <p:ph type="body" idx="1"/>
          </p:nvPr>
        </p:nvSpPr>
        <p:spPr>
          <a:xfrm>
            <a:off x="457200" y="1200150"/>
            <a:ext cx="8229600" cy="3429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600"/>
              </a:spcBef>
              <a:spcAft>
                <a:spcPts val="0"/>
              </a:spcAft>
              <a:buClr>
                <a:srgbClr val="000000"/>
              </a:buClr>
              <a:buSzPts val="1400"/>
              <a:buFont typeface="Arial"/>
              <a:buNone/>
              <a:defRPr sz="1400" b="0" i="0" u="none" strike="noStrike" cap="none">
                <a:solidFill>
                  <a:schemeClr val="dk1"/>
                </a:solidFill>
                <a:latin typeface="Open Sans"/>
                <a:ea typeface="Open Sans"/>
                <a:cs typeface="Open Sans"/>
                <a:sym typeface="Open Sans"/>
              </a:defRPr>
            </a:lvl1pPr>
            <a:lvl2pPr marL="914400" marR="0" lvl="1" indent="-326390"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2pPr>
            <a:lvl3pPr marL="1371600" marR="0" lvl="2"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3pPr>
            <a:lvl4pPr marL="1828800" marR="0" lvl="3" indent="-326389"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4pPr>
            <a:lvl5pPr marL="2286000" marR="0" lvl="4"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5" name="Google Shape;65;p14"/>
          <p:cNvSpPr txBox="1">
            <a:spLocks noGrp="1"/>
          </p:cNvSpPr>
          <p:nvPr>
            <p:ph type="sldNum" idx="12"/>
          </p:nvPr>
        </p:nvSpPr>
        <p:spPr>
          <a:xfrm>
            <a:off x="8512534" y="51376"/>
            <a:ext cx="548700" cy="3936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33195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54"/>
        <p:cNvGrpSpPr/>
        <p:nvPr/>
      </p:nvGrpSpPr>
      <p:grpSpPr>
        <a:xfrm>
          <a:off x="0" y="0"/>
          <a:ext cx="0" cy="0"/>
          <a:chOff x="0" y="0"/>
          <a:chExt cx="0" cy="0"/>
        </a:xfrm>
      </p:grpSpPr>
      <p:sp>
        <p:nvSpPr>
          <p:cNvPr id="55" name="Google Shape;55;p13"/>
          <p:cNvSpPr/>
          <p:nvPr/>
        </p:nvSpPr>
        <p:spPr>
          <a:xfrm>
            <a:off x="0" y="0"/>
            <a:ext cx="9144000" cy="5143500"/>
          </a:xfrm>
          <a:prstGeom prst="rect">
            <a:avLst/>
          </a:prstGeom>
          <a:solidFill>
            <a:srgbClr val="BB002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Open Sans"/>
              <a:ea typeface="Open Sans"/>
              <a:cs typeface="Open Sans"/>
              <a:sym typeface="Open Sans"/>
            </a:endParaRPr>
          </a:p>
        </p:txBody>
      </p:sp>
      <p:pic>
        <p:nvPicPr>
          <p:cNvPr id="56" name="Google Shape;56;p13"/>
          <p:cNvPicPr preferRelativeResize="0"/>
          <p:nvPr/>
        </p:nvPicPr>
        <p:blipFill rotWithShape="1">
          <a:blip r:embed="rId2">
            <a:alphaModFix/>
          </a:blip>
          <a:srcRect/>
          <a:stretch/>
        </p:blipFill>
        <p:spPr>
          <a:xfrm>
            <a:off x="2209800" y="895350"/>
            <a:ext cx="3429000" cy="306388"/>
          </a:xfrm>
          <a:prstGeom prst="rect">
            <a:avLst/>
          </a:prstGeom>
          <a:noFill/>
          <a:ln>
            <a:noFill/>
          </a:ln>
        </p:spPr>
      </p:pic>
      <p:pic>
        <p:nvPicPr>
          <p:cNvPr id="57" name="Google Shape;57;p13" descr="_Plaid-Digital_FINAL-NEW.png"/>
          <p:cNvPicPr preferRelativeResize="0"/>
          <p:nvPr/>
        </p:nvPicPr>
        <p:blipFill rotWithShape="1">
          <a:blip r:embed="rId3">
            <a:alphaModFix/>
          </a:blip>
          <a:srcRect l="84736" t="23991" r="4770" b="1983"/>
          <a:stretch/>
        </p:blipFill>
        <p:spPr>
          <a:xfrm>
            <a:off x="457200" y="0"/>
            <a:ext cx="790573" cy="5143501"/>
          </a:xfrm>
          <a:prstGeom prst="rect">
            <a:avLst/>
          </a:prstGeom>
          <a:noFill/>
          <a:ln>
            <a:noFill/>
          </a:ln>
        </p:spPr>
      </p:pic>
      <p:sp>
        <p:nvSpPr>
          <p:cNvPr id="58" name="Google Shape;58;p13"/>
          <p:cNvSpPr/>
          <p:nvPr/>
        </p:nvSpPr>
        <p:spPr>
          <a:xfrm>
            <a:off x="0" y="0"/>
            <a:ext cx="9144000" cy="5143500"/>
          </a:xfrm>
          <a:prstGeom prst="rect">
            <a:avLst/>
          </a:prstGeom>
          <a:solidFill>
            <a:srgbClr val="BB002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Open Sans"/>
              <a:ea typeface="Open Sans"/>
              <a:cs typeface="Open Sans"/>
              <a:sym typeface="Open Sans"/>
            </a:endParaRPr>
          </a:p>
        </p:txBody>
      </p:sp>
      <p:pic>
        <p:nvPicPr>
          <p:cNvPr id="59" name="Google Shape;59;p13"/>
          <p:cNvPicPr preferRelativeResize="0"/>
          <p:nvPr/>
        </p:nvPicPr>
        <p:blipFill rotWithShape="1">
          <a:blip r:embed="rId2">
            <a:alphaModFix/>
          </a:blip>
          <a:srcRect/>
          <a:stretch/>
        </p:blipFill>
        <p:spPr>
          <a:xfrm>
            <a:off x="2209800" y="895350"/>
            <a:ext cx="3429000" cy="306388"/>
          </a:xfrm>
          <a:prstGeom prst="rect">
            <a:avLst/>
          </a:prstGeom>
          <a:noFill/>
          <a:ln>
            <a:noFill/>
          </a:ln>
        </p:spPr>
      </p:pic>
      <p:pic>
        <p:nvPicPr>
          <p:cNvPr id="60" name="Google Shape;60;p13" descr="_Plaid-Digital_FINAL-NEW.png"/>
          <p:cNvPicPr preferRelativeResize="0"/>
          <p:nvPr/>
        </p:nvPicPr>
        <p:blipFill rotWithShape="1">
          <a:blip r:embed="rId3">
            <a:alphaModFix/>
          </a:blip>
          <a:srcRect l="84736" t="23991" r="4770" b="1983"/>
          <a:stretch/>
        </p:blipFill>
        <p:spPr>
          <a:xfrm>
            <a:off x="457200" y="0"/>
            <a:ext cx="790573" cy="5143501"/>
          </a:xfrm>
          <a:prstGeom prst="rect">
            <a:avLst/>
          </a:prstGeom>
          <a:noFill/>
          <a:ln>
            <a:noFill/>
          </a:ln>
        </p:spPr>
      </p:pic>
      <p:sp>
        <p:nvSpPr>
          <p:cNvPr id="61" name="Google Shape;61;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2" name="Google Shape;12;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6.gif"/><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7.jpeg"/><Relationship Id="rId5" Type="http://schemas.openxmlformats.org/officeDocument/2006/relationships/image" Target="../media/image18.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10.xml"/><Relationship Id="rId7" Type="http://schemas.openxmlformats.org/officeDocument/2006/relationships/image" Target="../media/image28.png"/><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notesSlide" Target="../notesSlides/notesSlide7.xml"/><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1032" name="Picture 8" descr="Home - ACC 2023">
            <a:extLst>
              <a:ext uri="{FF2B5EF4-FFF2-40B4-BE49-F238E27FC236}">
                <a16:creationId xmlns:a16="http://schemas.microsoft.com/office/drawing/2014/main" id="{72D257EB-5712-5E8B-37E8-98F32632F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74344"/>
            <a:ext cx="1460770" cy="1467291"/>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Google Shape;71;p15"/>
          <p:cNvCxnSpPr/>
          <p:nvPr/>
        </p:nvCxnSpPr>
        <p:spPr>
          <a:xfrm>
            <a:off x="2209800" y="3486150"/>
            <a:ext cx="5486400" cy="0"/>
          </a:xfrm>
          <a:prstGeom prst="straightConnector1">
            <a:avLst/>
          </a:prstGeom>
          <a:noFill/>
          <a:ln w="9525" cap="flat" cmpd="sng">
            <a:solidFill>
              <a:srgbClr val="FFFFFF"/>
            </a:solidFill>
            <a:prstDash val="solid"/>
            <a:round/>
            <a:headEnd type="none" w="sm" len="sm"/>
            <a:tailEnd type="none" w="sm" len="sm"/>
          </a:ln>
        </p:spPr>
      </p:cxnSp>
      <p:sp>
        <p:nvSpPr>
          <p:cNvPr id="72" name="Google Shape;72;p15"/>
          <p:cNvSpPr txBox="1"/>
          <p:nvPr/>
        </p:nvSpPr>
        <p:spPr>
          <a:xfrm>
            <a:off x="342451" y="418903"/>
            <a:ext cx="8424560" cy="1317000"/>
          </a:xfrm>
          <a:prstGeom prst="rect">
            <a:avLst/>
          </a:prstGeom>
          <a:noFill/>
          <a:ln>
            <a:noFill/>
          </a:ln>
        </p:spPr>
        <p:txBody>
          <a:bodyPr spcFirstLastPara="1" wrap="square" lIns="91425" tIns="45700" rIns="91425" bIns="45700" anchor="t" anchorCtr="0">
            <a:noAutofit/>
          </a:bodyPr>
          <a:lstStyle/>
          <a:p>
            <a:pPr marL="3175" marR="0" lvl="0" indent="-3175" algn="ctr" rtl="0">
              <a:lnSpc>
                <a:spcPct val="100000"/>
              </a:lnSpc>
              <a:spcBef>
                <a:spcPts val="0"/>
              </a:spcBef>
              <a:spcAft>
                <a:spcPts val="0"/>
              </a:spcAft>
              <a:buClr>
                <a:schemeClr val="dk1"/>
              </a:buClr>
              <a:buSzPts val="1100"/>
              <a:buFont typeface="Arial"/>
              <a:buNone/>
            </a:pPr>
            <a:r>
              <a:rPr lang="en-US" sz="2700" dirty="0" err="1">
                <a:solidFill>
                  <a:schemeClr val="accent1"/>
                </a:solidFill>
                <a:latin typeface="Times New Roman" panose="02020603050405020304" pitchFamily="18" charset="0"/>
                <a:ea typeface="Open Sans"/>
                <a:cs typeface="Times New Roman" panose="02020603050405020304" pitchFamily="18" charset="0"/>
                <a:sym typeface="Open Sans"/>
              </a:rPr>
              <a:t>Spatio</a:t>
            </a:r>
            <a:r>
              <a:rPr lang="en-US" sz="2700" dirty="0">
                <a:solidFill>
                  <a:schemeClr val="accent1"/>
                </a:solidFill>
                <a:latin typeface="Times New Roman" panose="02020603050405020304" pitchFamily="18" charset="0"/>
                <a:ea typeface="Open Sans"/>
                <a:cs typeface="Times New Roman" panose="02020603050405020304" pitchFamily="18" charset="0"/>
                <a:sym typeface="Open Sans"/>
              </a:rPr>
              <a:t>-temporal Motion Planning for Autonomous Vehicles with Trapezoidal Prism </a:t>
            </a:r>
            <a:r>
              <a:rPr lang="en-US" sz="2400" dirty="0">
                <a:solidFill>
                  <a:schemeClr val="accent1"/>
                </a:solidFill>
                <a:latin typeface="Times New Roman" panose="02020603050405020304" pitchFamily="18" charset="0"/>
                <a:ea typeface="Open Sans"/>
                <a:cs typeface="Times New Roman" panose="02020603050405020304" pitchFamily="18" charset="0"/>
                <a:sym typeface="Open Sans"/>
              </a:rPr>
              <a:t>Corridors</a:t>
            </a:r>
            <a:r>
              <a:rPr lang="en-US" sz="2700" dirty="0">
                <a:solidFill>
                  <a:schemeClr val="accent1"/>
                </a:solidFill>
                <a:latin typeface="Times New Roman" panose="02020603050405020304" pitchFamily="18" charset="0"/>
                <a:ea typeface="Open Sans"/>
                <a:cs typeface="Times New Roman" panose="02020603050405020304" pitchFamily="18" charset="0"/>
                <a:sym typeface="Open Sans"/>
              </a:rPr>
              <a:t> and </a:t>
            </a:r>
            <a:r>
              <a:rPr lang="en-US" sz="2700" dirty="0" err="1">
                <a:solidFill>
                  <a:schemeClr val="accent1"/>
                </a:solidFill>
                <a:latin typeface="Times New Roman" panose="02020603050405020304" pitchFamily="18" charset="0"/>
                <a:ea typeface="Open Sans"/>
                <a:cs typeface="Times New Roman" panose="02020603050405020304" pitchFamily="18" charset="0"/>
                <a:sym typeface="Open Sans"/>
              </a:rPr>
              <a:t>Bézier</a:t>
            </a:r>
            <a:r>
              <a:rPr lang="en-US" sz="2700" dirty="0">
                <a:solidFill>
                  <a:schemeClr val="accent1"/>
                </a:solidFill>
                <a:latin typeface="Times New Roman" panose="02020603050405020304" pitchFamily="18" charset="0"/>
                <a:ea typeface="Open Sans"/>
                <a:cs typeface="Times New Roman" panose="02020603050405020304" pitchFamily="18" charset="0"/>
                <a:sym typeface="Open Sans"/>
              </a:rPr>
              <a:t> Curves</a:t>
            </a:r>
            <a:endParaRPr sz="2700" dirty="0">
              <a:solidFill>
                <a:schemeClr val="accent1"/>
              </a:solidFill>
              <a:latin typeface="Times New Roman" panose="02020603050405020304" pitchFamily="18" charset="0"/>
              <a:ea typeface="Open Sans"/>
              <a:cs typeface="Times New Roman" panose="02020603050405020304" pitchFamily="18" charset="0"/>
              <a:sym typeface="Open Sans"/>
            </a:endParaRPr>
          </a:p>
        </p:txBody>
      </p:sp>
      <p:sp>
        <p:nvSpPr>
          <p:cNvPr id="73" name="Google Shape;73;p15"/>
          <p:cNvSpPr txBox="1"/>
          <p:nvPr/>
        </p:nvSpPr>
        <p:spPr>
          <a:xfrm>
            <a:off x="2257207" y="1790353"/>
            <a:ext cx="6574277" cy="1371600"/>
          </a:xfrm>
          <a:prstGeom prst="rect">
            <a:avLst/>
          </a:prstGeom>
          <a:noFill/>
          <a:ln>
            <a:noFill/>
          </a:ln>
        </p:spPr>
        <p:txBody>
          <a:bodyPr spcFirstLastPara="1" wrap="square" lIns="91425" tIns="45700" rIns="91425" bIns="45700" anchor="t" anchorCtr="0">
            <a:noAutofit/>
          </a:bodyPr>
          <a:lstStyle/>
          <a:p>
            <a:pPr marL="3175" marR="0" lvl="0" indent="-3175" rtl="0">
              <a:lnSpc>
                <a:spcPct val="100000"/>
              </a:lnSpc>
              <a:spcBef>
                <a:spcPts val="32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Open Sans"/>
                <a:cs typeface="Times New Roman" panose="02020603050405020304" pitchFamily="18" charset="0"/>
                <a:sym typeface="Open Sans"/>
              </a:rPr>
              <a:t>Srujan Deolasee</a:t>
            </a:r>
            <a:r>
              <a:rPr lang="en-US" sz="1600" baseline="30000" dirty="0">
                <a:solidFill>
                  <a:schemeClr val="dk1"/>
                </a:solidFill>
                <a:latin typeface="Times New Roman" panose="02020603050405020304" pitchFamily="18" charset="0"/>
                <a:ea typeface="Open Sans"/>
                <a:cs typeface="Times New Roman" panose="02020603050405020304" pitchFamily="18" charset="0"/>
                <a:sym typeface="Open Sans"/>
              </a:rPr>
              <a:t>1</a:t>
            </a:r>
            <a:r>
              <a:rPr lang="en-US" sz="1600" dirty="0">
                <a:solidFill>
                  <a:schemeClr val="dk1"/>
                </a:solidFill>
                <a:latin typeface="Times New Roman" panose="02020603050405020304" pitchFamily="18" charset="0"/>
                <a:ea typeface="Open Sans"/>
                <a:cs typeface="Times New Roman" panose="02020603050405020304" pitchFamily="18" charset="0"/>
                <a:sym typeface="Open Sans"/>
              </a:rPr>
              <a:t>, </a:t>
            </a:r>
            <a:r>
              <a:rPr lang="en-US" sz="1600" u="sng" dirty="0">
                <a:solidFill>
                  <a:schemeClr val="dk1"/>
                </a:solidFill>
                <a:latin typeface="Times New Roman" panose="02020603050405020304" pitchFamily="18" charset="0"/>
                <a:ea typeface="Open Sans"/>
                <a:cs typeface="Times New Roman" panose="02020603050405020304" pitchFamily="18" charset="0"/>
                <a:sym typeface="Open Sans"/>
              </a:rPr>
              <a:t>Qin Lin</a:t>
            </a:r>
            <a:r>
              <a:rPr lang="en-US" sz="1600" baseline="30000" dirty="0">
                <a:solidFill>
                  <a:schemeClr val="dk1"/>
                </a:solidFill>
                <a:latin typeface="Times New Roman" panose="02020603050405020304" pitchFamily="18" charset="0"/>
                <a:ea typeface="Open Sans"/>
                <a:cs typeface="Times New Roman" panose="02020603050405020304" pitchFamily="18" charset="0"/>
                <a:sym typeface="Open Sans"/>
              </a:rPr>
              <a:t>2</a:t>
            </a:r>
            <a:r>
              <a:rPr lang="en-US" sz="1600" dirty="0">
                <a:solidFill>
                  <a:schemeClr val="dk1"/>
                </a:solidFill>
                <a:latin typeface="Times New Roman" panose="02020603050405020304" pitchFamily="18" charset="0"/>
                <a:ea typeface="Open Sans"/>
                <a:cs typeface="Times New Roman" panose="02020603050405020304" pitchFamily="18" charset="0"/>
                <a:sym typeface="Open Sans"/>
              </a:rPr>
              <a:t>, </a:t>
            </a:r>
            <a:r>
              <a:rPr lang="en-US" sz="1600" dirty="0" err="1">
                <a:solidFill>
                  <a:schemeClr val="dk1"/>
                </a:solidFill>
                <a:latin typeface="Times New Roman" panose="02020603050405020304" pitchFamily="18" charset="0"/>
                <a:ea typeface="Open Sans"/>
                <a:cs typeface="Times New Roman" panose="02020603050405020304" pitchFamily="18" charset="0"/>
                <a:sym typeface="Open Sans"/>
              </a:rPr>
              <a:t>Jialun</a:t>
            </a:r>
            <a:r>
              <a:rPr lang="en-US" sz="1600" dirty="0">
                <a:solidFill>
                  <a:schemeClr val="dk1"/>
                </a:solidFill>
                <a:latin typeface="Times New Roman" panose="02020603050405020304" pitchFamily="18" charset="0"/>
                <a:ea typeface="Open Sans"/>
                <a:cs typeface="Times New Roman" panose="02020603050405020304" pitchFamily="18" charset="0"/>
                <a:sym typeface="Open Sans"/>
              </a:rPr>
              <a:t> Li</a:t>
            </a:r>
            <a:r>
              <a:rPr lang="en-US" sz="1600" baseline="30000" dirty="0">
                <a:solidFill>
                  <a:schemeClr val="dk1"/>
                </a:solidFill>
                <a:latin typeface="Times New Roman" panose="02020603050405020304" pitchFamily="18" charset="0"/>
                <a:ea typeface="Open Sans"/>
                <a:cs typeface="Times New Roman" panose="02020603050405020304" pitchFamily="18" charset="0"/>
                <a:sym typeface="Open Sans"/>
              </a:rPr>
              <a:t>3</a:t>
            </a:r>
            <a:r>
              <a:rPr lang="en-US" sz="1600" dirty="0">
                <a:solidFill>
                  <a:schemeClr val="dk1"/>
                </a:solidFill>
                <a:latin typeface="Times New Roman" panose="02020603050405020304" pitchFamily="18" charset="0"/>
                <a:ea typeface="Open Sans"/>
                <a:cs typeface="Times New Roman" panose="02020603050405020304" pitchFamily="18" charset="0"/>
                <a:sym typeface="Open Sans"/>
              </a:rPr>
              <a:t>, John M. Dolan</a:t>
            </a:r>
            <a:r>
              <a:rPr lang="en-US" sz="1600" baseline="30000" dirty="0">
                <a:solidFill>
                  <a:schemeClr val="dk1"/>
                </a:solidFill>
                <a:latin typeface="Times New Roman" panose="02020603050405020304" pitchFamily="18" charset="0"/>
                <a:ea typeface="Open Sans"/>
                <a:cs typeface="Times New Roman" panose="02020603050405020304" pitchFamily="18" charset="0"/>
                <a:sym typeface="Open Sans"/>
              </a:rPr>
              <a:t>4</a:t>
            </a:r>
            <a:endParaRPr sz="1600" baseline="300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3175" marR="0" lvl="0" indent="-3175" rtl="0">
              <a:lnSpc>
                <a:spcPct val="100000"/>
              </a:lnSpc>
              <a:spcBef>
                <a:spcPts val="320"/>
              </a:spcBef>
              <a:spcAft>
                <a:spcPts val="0"/>
              </a:spcAft>
              <a:buClr>
                <a:schemeClr val="dk1"/>
              </a:buClr>
              <a:buSzPts val="1100"/>
              <a:buFont typeface="Arial"/>
              <a:buNone/>
            </a:pPr>
            <a:endParaRPr sz="1600" baseline="300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3175" marR="0" lvl="0" indent="-3175" rtl="0">
              <a:lnSpc>
                <a:spcPct val="100000"/>
              </a:lnSpc>
              <a:spcBef>
                <a:spcPts val="320"/>
              </a:spcBef>
              <a:spcAft>
                <a:spcPts val="0"/>
              </a:spcAft>
              <a:buClr>
                <a:schemeClr val="dk1"/>
              </a:buClr>
              <a:buSzPts val="1100"/>
              <a:buFont typeface="Arial"/>
              <a:buNone/>
            </a:pPr>
            <a:r>
              <a:rPr lang="en-US" sz="1200" i="1" baseline="30000" dirty="0">
                <a:solidFill>
                  <a:schemeClr val="dk1"/>
                </a:solidFill>
                <a:latin typeface="Times New Roman" panose="02020603050405020304" pitchFamily="18" charset="0"/>
                <a:ea typeface="Open Sans"/>
                <a:cs typeface="Times New Roman" panose="02020603050405020304" pitchFamily="18" charset="0"/>
                <a:sym typeface="Open Sans"/>
              </a:rPr>
              <a:t>1 </a:t>
            </a:r>
            <a:r>
              <a:rPr lang="en-US" sz="1200" i="1" dirty="0">
                <a:solidFill>
                  <a:schemeClr val="dk1"/>
                </a:solidFill>
                <a:latin typeface="Times New Roman" panose="02020603050405020304" pitchFamily="18" charset="0"/>
                <a:ea typeface="Open Sans"/>
                <a:cs typeface="Times New Roman" panose="02020603050405020304" pitchFamily="18" charset="0"/>
                <a:sym typeface="Open Sans"/>
              </a:rPr>
              <a:t>Birla Institute of Technology and Science, Pilani</a:t>
            </a:r>
            <a:endParaRPr sz="1200" i="1" dirty="0">
              <a:solidFill>
                <a:schemeClr val="dk1"/>
              </a:solidFill>
              <a:latin typeface="Times New Roman" panose="02020603050405020304" pitchFamily="18" charset="0"/>
              <a:ea typeface="Open Sans"/>
              <a:cs typeface="Times New Roman" panose="02020603050405020304" pitchFamily="18" charset="0"/>
              <a:sym typeface="Open Sans"/>
            </a:endParaRPr>
          </a:p>
          <a:p>
            <a:pPr marL="3175" marR="0" lvl="0" indent="-3175" rtl="0">
              <a:lnSpc>
                <a:spcPct val="100000"/>
              </a:lnSpc>
              <a:spcBef>
                <a:spcPts val="320"/>
              </a:spcBef>
              <a:spcAft>
                <a:spcPts val="0"/>
              </a:spcAft>
              <a:buClr>
                <a:schemeClr val="dk1"/>
              </a:buClr>
              <a:buSzPts val="1100"/>
              <a:buFont typeface="Arial"/>
              <a:buNone/>
            </a:pPr>
            <a:r>
              <a:rPr lang="en-US" sz="1200" i="1" baseline="30000" dirty="0">
                <a:solidFill>
                  <a:schemeClr val="dk1"/>
                </a:solidFill>
                <a:latin typeface="Times New Roman" panose="02020603050405020304" pitchFamily="18" charset="0"/>
                <a:ea typeface="Open Sans"/>
                <a:cs typeface="Times New Roman" panose="02020603050405020304" pitchFamily="18" charset="0"/>
                <a:sym typeface="Open Sans"/>
              </a:rPr>
              <a:t>2 </a:t>
            </a:r>
            <a:r>
              <a:rPr lang="en-US" sz="1200" i="1" dirty="0">
                <a:solidFill>
                  <a:schemeClr val="dk1"/>
                </a:solidFill>
                <a:latin typeface="Times New Roman" panose="02020603050405020304" pitchFamily="18" charset="0"/>
                <a:ea typeface="Open Sans"/>
                <a:cs typeface="Times New Roman" panose="02020603050405020304" pitchFamily="18" charset="0"/>
                <a:sym typeface="Open Sans"/>
              </a:rPr>
              <a:t>Cleveland State University</a:t>
            </a:r>
          </a:p>
          <a:p>
            <a:pPr marL="3175" marR="0" lvl="0" indent="-3175" rtl="0">
              <a:lnSpc>
                <a:spcPct val="100000"/>
              </a:lnSpc>
              <a:spcBef>
                <a:spcPts val="320"/>
              </a:spcBef>
              <a:spcAft>
                <a:spcPts val="0"/>
              </a:spcAft>
              <a:buClr>
                <a:schemeClr val="dk1"/>
              </a:buClr>
              <a:buSzPts val="1100"/>
              <a:buFont typeface="Arial"/>
              <a:buNone/>
            </a:pPr>
            <a:r>
              <a:rPr lang="en-US" sz="1200" i="1" baseline="30000" dirty="0">
                <a:solidFill>
                  <a:schemeClr val="dk1"/>
                </a:solidFill>
                <a:latin typeface="Times New Roman" panose="02020603050405020304" pitchFamily="18" charset="0"/>
                <a:ea typeface="Open Sans"/>
                <a:cs typeface="Times New Roman" panose="02020603050405020304" pitchFamily="18" charset="0"/>
                <a:sym typeface="Open Sans"/>
              </a:rPr>
              <a:t>3 </a:t>
            </a:r>
            <a:r>
              <a:rPr lang="en-US" sz="1200" i="1" dirty="0" err="1">
                <a:solidFill>
                  <a:schemeClr val="dk1"/>
                </a:solidFill>
                <a:latin typeface="Times New Roman" panose="02020603050405020304" pitchFamily="18" charset="0"/>
                <a:ea typeface="Open Sans"/>
                <a:cs typeface="Times New Roman" panose="02020603050405020304" pitchFamily="18" charset="0"/>
                <a:sym typeface="Open Sans"/>
              </a:rPr>
              <a:t>Dajiang</a:t>
            </a:r>
            <a:r>
              <a:rPr lang="en-US" sz="1200" i="1" dirty="0">
                <a:solidFill>
                  <a:schemeClr val="dk1"/>
                </a:solidFill>
                <a:latin typeface="Times New Roman" panose="02020603050405020304" pitchFamily="18" charset="0"/>
                <a:ea typeface="Open Sans"/>
                <a:cs typeface="Times New Roman" panose="02020603050405020304" pitchFamily="18" charset="0"/>
                <a:sym typeface="Open Sans"/>
              </a:rPr>
              <a:t> Innovation Technology Co. Ltd.</a:t>
            </a:r>
            <a:endParaRPr sz="1200" i="1" baseline="300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3175" marR="0" lvl="0" indent="-3175" rtl="0">
              <a:lnSpc>
                <a:spcPct val="100000"/>
              </a:lnSpc>
              <a:spcBef>
                <a:spcPts val="320"/>
              </a:spcBef>
              <a:spcAft>
                <a:spcPts val="0"/>
              </a:spcAft>
              <a:buClr>
                <a:schemeClr val="dk1"/>
              </a:buClr>
              <a:buSzPts val="1100"/>
              <a:buFont typeface="Arial"/>
              <a:buNone/>
            </a:pPr>
            <a:r>
              <a:rPr lang="en-US" sz="1200" i="1" baseline="30000" dirty="0">
                <a:solidFill>
                  <a:schemeClr val="dk1"/>
                </a:solidFill>
                <a:latin typeface="Times New Roman" panose="02020603050405020304" pitchFamily="18" charset="0"/>
                <a:ea typeface="Open Sans"/>
                <a:cs typeface="Times New Roman" panose="02020603050405020304" pitchFamily="18" charset="0"/>
                <a:sym typeface="Open Sans"/>
              </a:rPr>
              <a:t>4 </a:t>
            </a:r>
            <a:r>
              <a:rPr lang="en-US" sz="1200" i="1" dirty="0">
                <a:solidFill>
                  <a:schemeClr val="dk1"/>
                </a:solidFill>
                <a:latin typeface="Times New Roman" panose="02020603050405020304" pitchFamily="18" charset="0"/>
                <a:ea typeface="Open Sans"/>
                <a:cs typeface="Times New Roman" panose="02020603050405020304" pitchFamily="18" charset="0"/>
                <a:sym typeface="Open Sans"/>
              </a:rPr>
              <a:t>The Robotics Institute, Carnegie Mellon University</a:t>
            </a:r>
            <a:endParaRPr sz="1600" dirty="0">
              <a:solidFill>
                <a:schemeClr val="dk1"/>
              </a:solidFill>
              <a:latin typeface="Times New Roman" panose="02020603050405020304" pitchFamily="18" charset="0"/>
              <a:ea typeface="Open Sans"/>
              <a:cs typeface="Times New Roman" panose="02020603050405020304" pitchFamily="18" charset="0"/>
              <a:sym typeface="Open Sans"/>
            </a:endParaRPr>
          </a:p>
        </p:txBody>
      </p:sp>
      <p:grpSp>
        <p:nvGrpSpPr>
          <p:cNvPr id="2" name="Group 1">
            <a:extLst>
              <a:ext uri="{FF2B5EF4-FFF2-40B4-BE49-F238E27FC236}">
                <a16:creationId xmlns:a16="http://schemas.microsoft.com/office/drawing/2014/main" id="{B0FB0681-555A-1692-4252-5E6CF1A17B92}"/>
              </a:ext>
            </a:extLst>
          </p:cNvPr>
          <p:cNvGrpSpPr/>
          <p:nvPr/>
        </p:nvGrpSpPr>
        <p:grpSpPr>
          <a:xfrm>
            <a:off x="5350213" y="3842425"/>
            <a:ext cx="3572901" cy="879685"/>
            <a:chOff x="2647480" y="3845211"/>
            <a:chExt cx="3970115" cy="1025754"/>
          </a:xfrm>
        </p:grpSpPr>
        <p:pic>
          <p:nvPicPr>
            <p:cNvPr id="75" name="Google Shape;75;p15"/>
            <p:cNvPicPr preferRelativeResize="0"/>
            <p:nvPr/>
          </p:nvPicPr>
          <p:blipFill>
            <a:blip r:embed="rId4">
              <a:alphaModFix/>
            </a:blip>
            <a:stretch>
              <a:fillRect/>
            </a:stretch>
          </p:blipFill>
          <p:spPr>
            <a:xfrm>
              <a:off x="2647480" y="3915344"/>
              <a:ext cx="840374" cy="840374"/>
            </a:xfrm>
            <a:prstGeom prst="rect">
              <a:avLst/>
            </a:prstGeom>
            <a:noFill/>
            <a:ln>
              <a:noFill/>
            </a:ln>
          </p:spPr>
        </p:pic>
        <p:pic>
          <p:nvPicPr>
            <p:cNvPr id="76" name="Google Shape;76;p15"/>
            <p:cNvPicPr preferRelativeResize="0"/>
            <p:nvPr/>
          </p:nvPicPr>
          <p:blipFill>
            <a:blip r:embed="rId5">
              <a:alphaModFix/>
            </a:blip>
            <a:stretch>
              <a:fillRect/>
            </a:stretch>
          </p:blipFill>
          <p:spPr>
            <a:xfrm>
              <a:off x="5777220" y="3908222"/>
              <a:ext cx="840375" cy="833253"/>
            </a:xfrm>
            <a:prstGeom prst="rect">
              <a:avLst/>
            </a:prstGeom>
            <a:noFill/>
            <a:ln>
              <a:noFill/>
            </a:ln>
          </p:spPr>
        </p:pic>
        <p:pic>
          <p:nvPicPr>
            <p:cNvPr id="1026" name="Picture 2">
              <a:extLst>
                <a:ext uri="{FF2B5EF4-FFF2-40B4-BE49-F238E27FC236}">
                  <a16:creationId xmlns:a16="http://schemas.microsoft.com/office/drawing/2014/main" id="{C992F799-943A-B509-18D7-E23CA98640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1626" y="3908222"/>
              <a:ext cx="840374" cy="8546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JI - Official Website">
              <a:extLst>
                <a:ext uri="{FF2B5EF4-FFF2-40B4-BE49-F238E27FC236}">
                  <a16:creationId xmlns:a16="http://schemas.microsoft.com/office/drawing/2014/main" id="{9C8D31F3-4CC7-6354-7E8B-A490DBD573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1733" y="3845211"/>
              <a:ext cx="1025754" cy="1025754"/>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3003EBD1-3DF7-96CB-91A1-8B074119AA1D}"/>
              </a:ext>
            </a:extLst>
          </p:cNvPr>
          <p:cNvSpPr txBox="1"/>
          <p:nvPr/>
        </p:nvSpPr>
        <p:spPr>
          <a:xfrm>
            <a:off x="5991458" y="4837527"/>
            <a:ext cx="3152542" cy="307777"/>
          </a:xfrm>
          <a:prstGeom prst="rect">
            <a:avLst/>
          </a:prstGeom>
          <a:noFill/>
        </p:spPr>
        <p:txBody>
          <a:bodyPr wrap="square" rtlCol="0">
            <a:spAutoFit/>
          </a:bodyPr>
          <a:lstStyle/>
          <a:p>
            <a:r>
              <a:rPr lang="en-IN" dirty="0">
                <a:latin typeface="Times New Roman" panose="02020603050405020304" pitchFamily="18" charset="0"/>
                <a:ea typeface="Open Sans" panose="020B0606030504020204" pitchFamily="34" charset="0"/>
                <a:cs typeface="Times New Roman" panose="02020603050405020304" pitchFamily="18" charset="0"/>
              </a:rPr>
              <a:t>* This work was sponsored by NSF.</a:t>
            </a:r>
          </a:p>
        </p:txBody>
      </p:sp>
    </p:spTree>
  </p:cSld>
  <p:clrMapOvr>
    <a:masterClrMapping/>
  </p:clrMapOvr>
  <mc:AlternateContent xmlns:mc="http://schemas.openxmlformats.org/markup-compatibility/2006" xmlns:p14="http://schemas.microsoft.com/office/powerpoint/2010/main">
    <mc:Choice Requires="p14">
      <p:transition spd="slow" p14:dur="2000" advTm="16467"/>
    </mc:Choice>
    <mc:Fallback xmlns="">
      <p:transition spd="slow" advTm="1646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33" name="Google Shape;133;p18"/>
          <p:cNvSpPr txBox="1"/>
          <p:nvPr/>
        </p:nvSpPr>
        <p:spPr>
          <a:xfrm>
            <a:off x="-29653" y="4368748"/>
            <a:ext cx="2018686"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latin typeface="Times New Roman" panose="02020603050405020304" pitchFamily="18" charset="0"/>
                <a:ea typeface="Open Sans"/>
                <a:cs typeface="Times New Roman" panose="02020603050405020304" pitchFamily="18" charset="0"/>
                <a:sym typeface="Open Sans"/>
              </a:rPr>
              <a:t>lateral </a:t>
            </a:r>
            <a:r>
              <a:rPr lang="en-US" sz="1100" b="1" i="1" dirty="0">
                <a:solidFill>
                  <a:srgbClr val="FF0000"/>
                </a:solidFill>
                <a:latin typeface="Times New Roman" panose="02020603050405020304" pitchFamily="18" charset="0"/>
                <a:ea typeface="Open Sans"/>
                <a:cs typeface="Times New Roman" panose="02020603050405020304" pitchFamily="18" charset="0"/>
                <a:sym typeface="Open Sans"/>
              </a:rPr>
              <a:t>L</a:t>
            </a:r>
            <a:r>
              <a:rPr lang="en-US" sz="1100" i="1" dirty="0">
                <a:latin typeface="Times New Roman" panose="02020603050405020304" pitchFamily="18" charset="0"/>
                <a:ea typeface="Open Sans"/>
                <a:cs typeface="Times New Roman" panose="02020603050405020304" pitchFamily="18" charset="0"/>
                <a:sym typeface="Open Sans"/>
              </a:rPr>
              <a:t> </a:t>
            </a:r>
            <a:r>
              <a:rPr lang="en-US" sz="1100" dirty="0">
                <a:latin typeface="Times New Roman" panose="02020603050405020304" pitchFamily="18" charset="0"/>
                <a:ea typeface="Open Sans"/>
                <a:cs typeface="Times New Roman" panose="02020603050405020304" pitchFamily="18" charset="0"/>
                <a:sym typeface="Open Sans"/>
              </a:rPr>
              <a:t>(across the road)</a:t>
            </a:r>
            <a:endParaRPr sz="1100" dirty="0">
              <a:latin typeface="Times New Roman" panose="02020603050405020304" pitchFamily="18" charset="0"/>
              <a:ea typeface="Open Sans"/>
              <a:cs typeface="Times New Roman" panose="02020603050405020304" pitchFamily="18" charset="0"/>
              <a:sym typeface="Open Sans"/>
            </a:endParaRPr>
          </a:p>
        </p:txBody>
      </p:sp>
      <p:sp>
        <p:nvSpPr>
          <p:cNvPr id="110" name="Google Shape;110;p18"/>
          <p:cNvSpPr/>
          <p:nvPr/>
        </p:nvSpPr>
        <p:spPr>
          <a:xfrm>
            <a:off x="1524050" y="2771450"/>
            <a:ext cx="1023300" cy="1756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txBox="1">
            <a:spLocks noGrp="1"/>
          </p:cNvSpPr>
          <p:nvPr>
            <p:ph type="title"/>
          </p:nvPr>
        </p:nvSpPr>
        <p:spPr>
          <a:xfrm>
            <a:off x="457200" y="361950"/>
            <a:ext cx="8229600" cy="609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2400" b="1" dirty="0">
                <a:solidFill>
                  <a:schemeClr val="accent1"/>
                </a:solidFill>
                <a:latin typeface="Times New Roman" panose="02020603050405020304" pitchFamily="18" charset="0"/>
                <a:cs typeface="Times New Roman" panose="02020603050405020304" pitchFamily="18" charset="0"/>
              </a:rPr>
              <a:t>Planning in </a:t>
            </a:r>
            <a:r>
              <a:rPr lang="en-US" sz="2400" b="1" dirty="0" err="1">
                <a:solidFill>
                  <a:schemeClr val="accent1"/>
                </a:solidFill>
                <a:latin typeface="Times New Roman" panose="02020603050405020304" pitchFamily="18" charset="0"/>
                <a:cs typeface="Times New Roman" panose="02020603050405020304" pitchFamily="18" charset="0"/>
              </a:rPr>
              <a:t>Frenet</a:t>
            </a:r>
            <a:r>
              <a:rPr lang="en-US" sz="2400" b="1" dirty="0">
                <a:solidFill>
                  <a:schemeClr val="accent1"/>
                </a:solidFill>
                <a:latin typeface="Times New Roman" panose="02020603050405020304" pitchFamily="18" charset="0"/>
                <a:cs typeface="Times New Roman" panose="02020603050405020304" pitchFamily="18" charset="0"/>
              </a:rPr>
              <a:t> Frame – SLT Graph</a:t>
            </a:r>
            <a:endParaRPr dirty="0">
              <a:latin typeface="Times New Roman" panose="02020603050405020304" pitchFamily="18" charset="0"/>
              <a:cs typeface="Times New Roman" panose="02020603050405020304" pitchFamily="18" charset="0"/>
            </a:endParaRPr>
          </a:p>
        </p:txBody>
      </p:sp>
      <p:sp>
        <p:nvSpPr>
          <p:cNvPr id="112" name="Google Shape;112;p18"/>
          <p:cNvSpPr txBox="1">
            <a:spLocks noGrp="1"/>
          </p:cNvSpPr>
          <p:nvPr>
            <p:ph type="body" idx="1"/>
          </p:nvPr>
        </p:nvSpPr>
        <p:spPr>
          <a:xfrm>
            <a:off x="0" y="1006651"/>
            <a:ext cx="8229600" cy="3774899"/>
          </a:xfrm>
          <a:prstGeom prst="rect">
            <a:avLst/>
          </a:prstGeom>
        </p:spPr>
        <p:txBody>
          <a:bodyPr spcFirstLastPara="1" wrap="square" lIns="91425" tIns="45700" rIns="91425" bIns="45700" anchor="t" anchorCtr="0">
            <a:normAutofit/>
          </a:bodyPr>
          <a:lstStyle/>
          <a:p>
            <a:pPr marL="139700" lvl="0" indent="0" algn="l" rtl="0">
              <a:spcBef>
                <a:spcPts val="600"/>
              </a:spcBef>
              <a:spcAft>
                <a:spcPts val="0"/>
              </a:spcAft>
              <a:buSzPts val="1400"/>
            </a:pPr>
            <a:r>
              <a:rPr lang="en-US" dirty="0">
                <a:latin typeface="Times New Roman" panose="02020603050405020304" pitchFamily="18" charset="0"/>
                <a:cs typeface="Times New Roman" panose="02020603050405020304" pitchFamily="18" charset="0"/>
              </a:rPr>
              <a:t>In contrast to Cartesian space planning, </a:t>
            </a:r>
            <a:r>
              <a:rPr lang="en-US" dirty="0" err="1">
                <a:latin typeface="Times New Roman" panose="02020603050405020304" pitchFamily="18" charset="0"/>
                <a:cs typeface="Times New Roman" panose="02020603050405020304" pitchFamily="18" charset="0"/>
              </a:rPr>
              <a:t>Frenet</a:t>
            </a:r>
            <a:r>
              <a:rPr lang="en-US" dirty="0">
                <a:latin typeface="Times New Roman" panose="02020603050405020304" pitchFamily="18" charset="0"/>
                <a:cs typeface="Times New Roman" panose="02020603050405020304" pitchFamily="18" charset="0"/>
              </a:rPr>
              <a:t> frame is independent with arbitrary road geometry</a:t>
            </a:r>
            <a:endParaRPr dirty="0">
              <a:solidFill>
                <a:schemeClr val="accent1"/>
              </a:solidFill>
              <a:latin typeface="Times New Roman" panose="02020603050405020304" pitchFamily="18" charset="0"/>
              <a:cs typeface="Times New Roman" panose="02020603050405020304" pitchFamily="18" charset="0"/>
            </a:endParaRPr>
          </a:p>
          <a:p>
            <a:pPr marL="914400" lvl="1" indent="-326390" algn="l" rtl="0">
              <a:spcBef>
                <a:spcPts val="0"/>
              </a:spcBef>
              <a:spcAft>
                <a:spcPts val="0"/>
              </a:spcAft>
              <a:buSzPts val="1540"/>
              <a:buAutoNum type="alphaLcPeriod"/>
            </a:pPr>
            <a:r>
              <a:rPr lang="en-US" dirty="0">
                <a:latin typeface="Times New Roman" panose="02020603050405020304" pitchFamily="18" charset="0"/>
                <a:cs typeface="Times New Roman" panose="02020603050405020304" pitchFamily="18" charset="0"/>
              </a:rPr>
              <a:t>longitudinal direction </a:t>
            </a:r>
            <a:r>
              <a:rPr lang="en-US" i="1" dirty="0">
                <a:latin typeface="Times New Roman" panose="02020603050405020304" pitchFamily="18" charset="0"/>
                <a:cs typeface="Times New Roman" panose="02020603050405020304" pitchFamily="18" charset="0"/>
              </a:rPr>
              <a:t>s</a:t>
            </a:r>
            <a:endParaRPr i="1" dirty="0">
              <a:latin typeface="Times New Roman" panose="02020603050405020304" pitchFamily="18" charset="0"/>
              <a:cs typeface="Times New Roman" panose="02020603050405020304" pitchFamily="18" charset="0"/>
            </a:endParaRPr>
          </a:p>
          <a:p>
            <a:pPr marL="914400" lvl="1" indent="-326390" algn="l" rtl="0">
              <a:spcBef>
                <a:spcPts val="0"/>
              </a:spcBef>
              <a:spcAft>
                <a:spcPts val="0"/>
              </a:spcAft>
              <a:buSzPts val="1540"/>
              <a:buAutoNum type="alphaLcPeriod"/>
            </a:pPr>
            <a:r>
              <a:rPr lang="en-US" dirty="0">
                <a:latin typeface="Times New Roman" panose="02020603050405020304" pitchFamily="18" charset="0"/>
                <a:cs typeface="Times New Roman" panose="02020603050405020304" pitchFamily="18" charset="0"/>
              </a:rPr>
              <a:t>lateral direction </a:t>
            </a:r>
            <a:r>
              <a:rPr lang="en-US" i="1" dirty="0">
                <a:latin typeface="Times New Roman" panose="02020603050405020304" pitchFamily="18" charset="0"/>
                <a:cs typeface="Times New Roman" panose="02020603050405020304" pitchFamily="18" charset="0"/>
              </a:rPr>
              <a:t>l</a:t>
            </a:r>
            <a:endParaRPr i="1" dirty="0">
              <a:latin typeface="Times New Roman" panose="02020603050405020304" pitchFamily="18" charset="0"/>
              <a:cs typeface="Times New Roman" panose="02020603050405020304" pitchFamily="18" charset="0"/>
            </a:endParaRPr>
          </a:p>
          <a:p>
            <a:pPr marL="914400" lvl="1" indent="-326390" algn="l" rtl="0">
              <a:spcBef>
                <a:spcPts val="0"/>
              </a:spcBef>
              <a:spcAft>
                <a:spcPts val="0"/>
              </a:spcAft>
              <a:buSzPts val="1540"/>
              <a:buAutoNum type="alphaLcPeriod"/>
            </a:pPr>
            <a:r>
              <a:rPr lang="en-US" dirty="0">
                <a:latin typeface="Times New Roman" panose="02020603050405020304" pitchFamily="18" charset="0"/>
                <a:cs typeface="Times New Roman" panose="02020603050405020304" pitchFamily="18" charset="0"/>
              </a:rPr>
              <a:t>time </a:t>
            </a:r>
            <a:r>
              <a:rPr lang="en-US" i="1" dirty="0">
                <a:latin typeface="Times New Roman" panose="02020603050405020304" pitchFamily="18" charset="0"/>
                <a:cs typeface="Times New Roman" panose="02020603050405020304" pitchFamily="18" charset="0"/>
              </a:rPr>
              <a:t>t</a:t>
            </a:r>
            <a:endParaRPr i="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1600" b="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rgbClr val="000000"/>
              </a:buClr>
              <a:buSzPts val="1100"/>
              <a:buFont typeface="Arial"/>
              <a:buNone/>
            </a:pPr>
            <a:endParaRPr dirty="0">
              <a:latin typeface="Times New Roman" panose="02020603050405020304" pitchFamily="18" charset="0"/>
              <a:cs typeface="Times New Roman" panose="02020603050405020304" pitchFamily="18" charset="0"/>
            </a:endParaRPr>
          </a:p>
        </p:txBody>
      </p:sp>
      <p:pic>
        <p:nvPicPr>
          <p:cNvPr id="114" name="Google Shape;114;p18"/>
          <p:cNvPicPr preferRelativeResize="0"/>
          <p:nvPr/>
        </p:nvPicPr>
        <p:blipFill rotWithShape="1">
          <a:blip r:embed="rId3">
            <a:alphaModFix/>
          </a:blip>
          <a:srcRect/>
          <a:stretch/>
        </p:blipFill>
        <p:spPr>
          <a:xfrm>
            <a:off x="4537374" y="1750987"/>
            <a:ext cx="3818682" cy="3392513"/>
          </a:xfrm>
          <a:prstGeom prst="rect">
            <a:avLst/>
          </a:prstGeom>
          <a:noFill/>
          <a:ln w="9525" cap="flat" cmpd="sng">
            <a:solidFill>
              <a:srgbClr val="FFFFFF"/>
            </a:solidFill>
            <a:prstDash val="solid"/>
            <a:round/>
            <a:headEnd type="none" w="sm" len="sm"/>
            <a:tailEnd type="none" w="sm" len="sm"/>
          </a:ln>
        </p:spPr>
      </p:pic>
      <p:sp>
        <p:nvSpPr>
          <p:cNvPr id="116" name="Google Shape;116;p18"/>
          <p:cNvSpPr txBox="1"/>
          <p:nvPr/>
        </p:nvSpPr>
        <p:spPr>
          <a:xfrm>
            <a:off x="6622735" y="3863853"/>
            <a:ext cx="1348500" cy="600124"/>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0800000" scaled="1"/>
            <a:tileRect/>
          </a:gradFill>
          <a:ln w="38100">
            <a:solidFill>
              <a:srgbClr val="00B050"/>
            </a:solid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100" b="1"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Non-Convex space for trajectory generation</a:t>
            </a:r>
            <a:endParaRPr sz="1100" b="1"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endParaRPr>
          </a:p>
        </p:txBody>
      </p:sp>
      <p:pic>
        <p:nvPicPr>
          <p:cNvPr id="120" name="Google Shape;120;p18"/>
          <p:cNvPicPr preferRelativeResize="0"/>
          <p:nvPr/>
        </p:nvPicPr>
        <p:blipFill>
          <a:blip r:embed="rId4">
            <a:alphaModFix/>
          </a:blip>
          <a:stretch>
            <a:fillRect/>
          </a:stretch>
        </p:blipFill>
        <p:spPr>
          <a:xfrm rot="-5400000">
            <a:off x="1722914" y="2928336"/>
            <a:ext cx="628676" cy="712601"/>
          </a:xfrm>
          <a:prstGeom prst="rect">
            <a:avLst/>
          </a:prstGeom>
          <a:noFill/>
          <a:ln>
            <a:noFill/>
          </a:ln>
        </p:spPr>
      </p:pic>
      <p:pic>
        <p:nvPicPr>
          <p:cNvPr id="121" name="Google Shape;121;p18"/>
          <p:cNvPicPr preferRelativeResize="0"/>
          <p:nvPr/>
        </p:nvPicPr>
        <p:blipFill>
          <a:blip r:embed="rId5">
            <a:alphaModFix/>
          </a:blip>
          <a:stretch>
            <a:fillRect/>
          </a:stretch>
        </p:blipFill>
        <p:spPr>
          <a:xfrm rot="-2700000">
            <a:off x="1738197" y="3756844"/>
            <a:ext cx="598106" cy="598106"/>
          </a:xfrm>
          <a:prstGeom prst="rect">
            <a:avLst/>
          </a:prstGeom>
          <a:noFill/>
          <a:ln>
            <a:noFill/>
          </a:ln>
        </p:spPr>
      </p:pic>
      <p:cxnSp>
        <p:nvCxnSpPr>
          <p:cNvPr id="122" name="Google Shape;122;p18"/>
          <p:cNvCxnSpPr/>
          <p:nvPr/>
        </p:nvCxnSpPr>
        <p:spPr>
          <a:xfrm>
            <a:off x="2366800" y="2858400"/>
            <a:ext cx="0" cy="1611900"/>
          </a:xfrm>
          <a:prstGeom prst="straightConnector1">
            <a:avLst/>
          </a:prstGeom>
          <a:noFill/>
          <a:ln w="19050" cap="flat" cmpd="sng">
            <a:solidFill>
              <a:schemeClr val="dk1"/>
            </a:solidFill>
            <a:prstDash val="lgDash"/>
            <a:round/>
            <a:headEnd type="none" w="med" len="med"/>
            <a:tailEnd type="none" w="med" len="med"/>
          </a:ln>
        </p:spPr>
      </p:cxnSp>
      <p:cxnSp>
        <p:nvCxnSpPr>
          <p:cNvPr id="123" name="Google Shape;123;p18"/>
          <p:cNvCxnSpPr/>
          <p:nvPr/>
        </p:nvCxnSpPr>
        <p:spPr>
          <a:xfrm>
            <a:off x="1681000" y="2858400"/>
            <a:ext cx="0" cy="1611900"/>
          </a:xfrm>
          <a:prstGeom prst="straightConnector1">
            <a:avLst/>
          </a:prstGeom>
          <a:noFill/>
          <a:ln w="28575" cap="flat" cmpd="sng">
            <a:solidFill>
              <a:schemeClr val="dk1"/>
            </a:solidFill>
            <a:prstDash val="solid"/>
            <a:round/>
            <a:headEnd type="none" w="med" len="med"/>
            <a:tailEnd type="none" w="med" len="med"/>
          </a:ln>
        </p:spPr>
      </p:cxnSp>
      <p:sp>
        <p:nvSpPr>
          <p:cNvPr id="124" name="Google Shape;124;p18"/>
          <p:cNvSpPr txBox="1"/>
          <p:nvPr/>
        </p:nvSpPr>
        <p:spPr>
          <a:xfrm>
            <a:off x="1425264" y="2724315"/>
            <a:ext cx="1180472"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b="1"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Car </a:t>
            </a:r>
            <a:r>
              <a:rPr lang="en-US" b="1" dirty="0">
                <a:latin typeface="Times New Roman" panose="02020603050405020304" pitchFamily="18" charset="0"/>
                <a:ea typeface="Ubuntu"/>
                <a:cs typeface="Times New Roman" panose="02020603050405020304" pitchFamily="18" charset="0"/>
                <a:sym typeface="Ubuntu"/>
              </a:rPr>
              <a:t>A</a:t>
            </a:r>
            <a:endParaRPr b="1"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endParaRPr>
          </a:p>
        </p:txBody>
      </p:sp>
      <p:sp>
        <p:nvSpPr>
          <p:cNvPr id="125" name="Google Shape;125;p18"/>
          <p:cNvSpPr txBox="1"/>
          <p:nvPr/>
        </p:nvSpPr>
        <p:spPr>
          <a:xfrm>
            <a:off x="1759810" y="4279386"/>
            <a:ext cx="548604"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b="1" dirty="0">
                <a:latin typeface="Times New Roman" panose="02020603050405020304" pitchFamily="18" charset="0"/>
                <a:ea typeface="Ubuntu"/>
                <a:cs typeface="Times New Roman" panose="02020603050405020304" pitchFamily="18" charset="0"/>
                <a:sym typeface="Ubuntu"/>
              </a:rPr>
              <a:t> </a:t>
            </a:r>
            <a:endParaRPr sz="1000" b="1"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endParaRPr>
          </a:p>
        </p:txBody>
      </p:sp>
      <p:cxnSp>
        <p:nvCxnSpPr>
          <p:cNvPr id="126" name="Google Shape;126;p18"/>
          <p:cNvCxnSpPr>
            <a:cxnSpLocks/>
          </p:cNvCxnSpPr>
          <p:nvPr/>
        </p:nvCxnSpPr>
        <p:spPr>
          <a:xfrm>
            <a:off x="6433366" y="1853163"/>
            <a:ext cx="1541495" cy="0"/>
          </a:xfrm>
          <a:prstGeom prst="straightConnector1">
            <a:avLst/>
          </a:prstGeom>
          <a:noFill/>
          <a:ln w="9525" cap="flat" cmpd="sng">
            <a:solidFill>
              <a:schemeClr val="dk1"/>
            </a:solidFill>
            <a:prstDash val="solid"/>
            <a:round/>
            <a:headEnd type="stealth" w="med" len="med"/>
            <a:tailEnd type="stealth" w="med" len="med"/>
          </a:ln>
        </p:spPr>
      </p:cxnSp>
      <p:sp>
        <p:nvSpPr>
          <p:cNvPr id="127" name="Google Shape;127;p18"/>
          <p:cNvSpPr txBox="1"/>
          <p:nvPr/>
        </p:nvSpPr>
        <p:spPr>
          <a:xfrm>
            <a:off x="6777048" y="1604115"/>
            <a:ext cx="1224600"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100" b="1" dirty="0">
                <a:latin typeface="Times New Roman" panose="02020603050405020304" pitchFamily="18" charset="0"/>
                <a:ea typeface="Ubuntu"/>
                <a:cs typeface="Times New Roman" panose="02020603050405020304" pitchFamily="18" charset="0"/>
                <a:sym typeface="Ubuntu"/>
              </a:rPr>
              <a:t>vehicle length</a:t>
            </a:r>
            <a:endParaRPr sz="1100" b="1"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endParaRPr>
          </a:p>
        </p:txBody>
      </p:sp>
      <p:sp>
        <p:nvSpPr>
          <p:cNvPr id="128" name="Google Shape;128;p18"/>
          <p:cNvSpPr txBox="1"/>
          <p:nvPr/>
        </p:nvSpPr>
        <p:spPr>
          <a:xfrm>
            <a:off x="8065123" y="1853163"/>
            <a:ext cx="1137460"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100" b="1" dirty="0">
                <a:latin typeface="Times New Roman" panose="02020603050405020304" pitchFamily="18" charset="0"/>
                <a:ea typeface="Ubuntu"/>
                <a:cs typeface="Times New Roman" panose="02020603050405020304" pitchFamily="18" charset="0"/>
                <a:sym typeface="Ubuntu"/>
              </a:rPr>
              <a:t>vehicle width</a:t>
            </a:r>
            <a:endParaRPr sz="1100" b="1"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endParaRPr>
          </a:p>
        </p:txBody>
      </p:sp>
      <p:cxnSp>
        <p:nvCxnSpPr>
          <p:cNvPr id="129" name="Google Shape;129;p18"/>
          <p:cNvCxnSpPr/>
          <p:nvPr/>
        </p:nvCxnSpPr>
        <p:spPr>
          <a:xfrm rot="10800000">
            <a:off x="7971235" y="1888112"/>
            <a:ext cx="194100" cy="280800"/>
          </a:xfrm>
          <a:prstGeom prst="straightConnector1">
            <a:avLst/>
          </a:prstGeom>
          <a:noFill/>
          <a:ln w="9525" cap="flat" cmpd="sng">
            <a:solidFill>
              <a:schemeClr val="dk1"/>
            </a:solidFill>
            <a:prstDash val="solid"/>
            <a:round/>
            <a:headEnd type="stealth" w="med" len="med"/>
            <a:tailEnd type="stealth" w="med" len="med"/>
          </a:ln>
        </p:spPr>
      </p:cxnSp>
      <p:cxnSp>
        <p:nvCxnSpPr>
          <p:cNvPr id="130" name="Google Shape;130;p18"/>
          <p:cNvCxnSpPr/>
          <p:nvPr/>
        </p:nvCxnSpPr>
        <p:spPr>
          <a:xfrm rot="10800000">
            <a:off x="1010911" y="3632972"/>
            <a:ext cx="0" cy="634500"/>
          </a:xfrm>
          <a:prstGeom prst="straightConnector1">
            <a:avLst/>
          </a:prstGeom>
          <a:noFill/>
          <a:ln w="38100" cap="flat" cmpd="sng">
            <a:solidFill>
              <a:srgbClr val="940424"/>
            </a:solidFill>
            <a:prstDash val="solid"/>
            <a:round/>
            <a:headEnd type="none" w="med" len="med"/>
            <a:tailEnd type="stealth" w="med" len="med"/>
          </a:ln>
        </p:spPr>
      </p:cxnSp>
      <p:cxnSp>
        <p:nvCxnSpPr>
          <p:cNvPr id="131" name="Google Shape;131;p18"/>
          <p:cNvCxnSpPr/>
          <p:nvPr/>
        </p:nvCxnSpPr>
        <p:spPr>
          <a:xfrm rot="10800000">
            <a:off x="652411" y="4267472"/>
            <a:ext cx="358500" cy="0"/>
          </a:xfrm>
          <a:prstGeom prst="straightConnector1">
            <a:avLst/>
          </a:prstGeom>
          <a:noFill/>
          <a:ln w="38100" cap="flat" cmpd="sng">
            <a:solidFill>
              <a:srgbClr val="940424"/>
            </a:solidFill>
            <a:prstDash val="solid"/>
            <a:round/>
            <a:headEnd type="none" w="med" len="med"/>
            <a:tailEnd type="stealth" w="med" len="med"/>
          </a:ln>
        </p:spPr>
      </p:cxnSp>
      <p:sp>
        <p:nvSpPr>
          <p:cNvPr id="132" name="Google Shape;132;p18"/>
          <p:cNvSpPr txBox="1"/>
          <p:nvPr/>
        </p:nvSpPr>
        <p:spPr>
          <a:xfrm>
            <a:off x="406907" y="3175597"/>
            <a:ext cx="1340769"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latin typeface="Times New Roman" panose="02020603050405020304" pitchFamily="18" charset="0"/>
                <a:ea typeface="Open Sans"/>
                <a:cs typeface="Times New Roman" panose="02020603050405020304" pitchFamily="18" charset="0"/>
                <a:sym typeface="Open Sans"/>
              </a:rPr>
              <a:t>longitudinal </a:t>
            </a:r>
            <a:r>
              <a:rPr lang="en-US" sz="1100" b="1" i="1" dirty="0">
                <a:solidFill>
                  <a:srgbClr val="FF0000"/>
                </a:solidFill>
                <a:latin typeface="Times New Roman" panose="02020603050405020304" pitchFamily="18" charset="0"/>
                <a:ea typeface="Open Sans"/>
                <a:cs typeface="Times New Roman" panose="02020603050405020304" pitchFamily="18" charset="0"/>
                <a:sym typeface="Open Sans"/>
              </a:rPr>
              <a:t>S</a:t>
            </a:r>
            <a:r>
              <a:rPr lang="en-US" sz="1100" dirty="0">
                <a:latin typeface="Times New Roman" panose="02020603050405020304" pitchFamily="18" charset="0"/>
                <a:ea typeface="Open Sans"/>
                <a:cs typeface="Times New Roman" panose="02020603050405020304" pitchFamily="18" charset="0"/>
                <a:sym typeface="Open Sans"/>
              </a:rPr>
              <a:t> (along the road)</a:t>
            </a:r>
            <a:endParaRPr sz="1100" dirty="0">
              <a:latin typeface="Times New Roman" panose="02020603050405020304" pitchFamily="18" charset="0"/>
              <a:ea typeface="Open Sans"/>
              <a:cs typeface="Times New Roman" panose="02020603050405020304" pitchFamily="18" charset="0"/>
              <a:sym typeface="Open Sans"/>
            </a:endParaRPr>
          </a:p>
        </p:txBody>
      </p:sp>
      <p:sp>
        <p:nvSpPr>
          <p:cNvPr id="2" name="Rectangle 1">
            <a:extLst>
              <a:ext uri="{FF2B5EF4-FFF2-40B4-BE49-F238E27FC236}">
                <a16:creationId xmlns:a16="http://schemas.microsoft.com/office/drawing/2014/main" id="{98A2C742-5A54-0846-2B4D-F363EA26AAE5}"/>
              </a:ext>
            </a:extLst>
          </p:cNvPr>
          <p:cNvSpPr/>
          <p:nvPr/>
        </p:nvSpPr>
        <p:spPr>
          <a:xfrm>
            <a:off x="1747676" y="2700100"/>
            <a:ext cx="532154" cy="932872"/>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5" name="Google Shape;115;p18"/>
          <p:cNvCxnSpPr>
            <a:cxnSpLocks/>
          </p:cNvCxnSpPr>
          <p:nvPr/>
        </p:nvCxnSpPr>
        <p:spPr>
          <a:xfrm flipH="1">
            <a:off x="2279830" y="2343900"/>
            <a:ext cx="3284391" cy="931990"/>
          </a:xfrm>
          <a:prstGeom prst="straightConnector1">
            <a:avLst/>
          </a:prstGeom>
          <a:noFill/>
          <a:ln w="57150" cap="flat" cmpd="sng">
            <a:solidFill>
              <a:srgbClr val="940424"/>
            </a:solidFill>
            <a:prstDash val="solid"/>
            <a:round/>
            <a:headEnd type="triangl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2000" advTm="24847"/>
    </mc:Choice>
    <mc:Fallback xmlns="">
      <p:transition spd="slow" advTm="2484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body" idx="1"/>
          </p:nvPr>
        </p:nvSpPr>
        <p:spPr>
          <a:xfrm>
            <a:off x="106984" y="1135989"/>
            <a:ext cx="4514293" cy="1184910"/>
          </a:xfrm>
          <a:prstGeom prst="rect">
            <a:avLst/>
          </a:prstGeom>
        </p:spPr>
        <p:txBody>
          <a:bodyPr spcFirstLastPara="1" wrap="square" lIns="91425" tIns="45700" rIns="91425" bIns="45700" anchor="t" anchorCtr="0">
            <a:normAutofit/>
          </a:bodyPr>
          <a:lstStyle/>
          <a:p>
            <a:pPr marL="139700" lvl="0" indent="0" algn="l" rtl="0">
              <a:spcBef>
                <a:spcPts val="0"/>
              </a:spcBef>
              <a:spcAft>
                <a:spcPts val="0"/>
              </a:spcAft>
              <a:buSzPts val="1400"/>
            </a:pPr>
            <a:r>
              <a:rPr lang="en-US" dirty="0">
                <a:latin typeface="Times New Roman" panose="02020603050405020304" pitchFamily="18" charset="0"/>
                <a:cs typeface="Times New Roman" panose="02020603050405020304" pitchFamily="18" charset="0"/>
              </a:rPr>
              <a:t>3D cuboidal corridors used for </a:t>
            </a:r>
            <a:r>
              <a:rPr lang="en-US" u="sng" dirty="0">
                <a:latin typeface="Times New Roman" panose="02020603050405020304" pitchFamily="18" charset="0"/>
                <a:cs typeface="Times New Roman" panose="02020603050405020304" pitchFamily="18" charset="0"/>
              </a:rPr>
              <a:t>direct optimization in 3D</a:t>
            </a:r>
            <a:endParaRPr dirty="0">
              <a:latin typeface="Times New Roman" panose="02020603050405020304" pitchFamily="18" charset="0"/>
              <a:cs typeface="Times New Roman" panose="02020603050405020304" pitchFamily="18" charset="0"/>
            </a:endParaRPr>
          </a:p>
        </p:txBody>
      </p:sp>
      <p:sp>
        <p:nvSpPr>
          <p:cNvPr id="171" name="Google Shape;171;p21"/>
          <p:cNvSpPr txBox="1">
            <a:spLocks noGrp="1"/>
          </p:cNvSpPr>
          <p:nvPr>
            <p:ph type="title"/>
          </p:nvPr>
        </p:nvSpPr>
        <p:spPr>
          <a:xfrm>
            <a:off x="230147" y="439561"/>
            <a:ext cx="4036271" cy="609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Corridor generation in 3D</a:t>
            </a:r>
            <a:endParaRPr dirty="0">
              <a:solidFill>
                <a:schemeClr val="accent1"/>
              </a:solidFill>
              <a:latin typeface="Times New Roman" panose="02020603050405020304" pitchFamily="18" charset="0"/>
              <a:cs typeface="Times New Roman" panose="02020603050405020304" pitchFamily="18" charset="0"/>
            </a:endParaRPr>
          </a:p>
        </p:txBody>
      </p:sp>
      <p:grpSp>
        <p:nvGrpSpPr>
          <p:cNvPr id="42" name="Group 41">
            <a:extLst>
              <a:ext uri="{FF2B5EF4-FFF2-40B4-BE49-F238E27FC236}">
                <a16:creationId xmlns:a16="http://schemas.microsoft.com/office/drawing/2014/main" id="{53E07289-EB81-7B6A-16B1-2A5774F8DB17}"/>
              </a:ext>
            </a:extLst>
          </p:cNvPr>
          <p:cNvGrpSpPr/>
          <p:nvPr/>
        </p:nvGrpSpPr>
        <p:grpSpPr>
          <a:xfrm>
            <a:off x="4556650" y="727870"/>
            <a:ext cx="4243420" cy="1569701"/>
            <a:chOff x="4556650" y="727870"/>
            <a:chExt cx="4243420" cy="1569701"/>
          </a:xfrm>
        </p:grpSpPr>
        <p:pic>
          <p:nvPicPr>
            <p:cNvPr id="172" name="Google Shape;172;p21"/>
            <p:cNvPicPr preferRelativeResize="0"/>
            <p:nvPr/>
          </p:nvPicPr>
          <p:blipFill rotWithShape="1">
            <a:blip r:embed="rId3">
              <a:alphaModFix/>
            </a:blip>
            <a:srcRect l="75934" b="32696"/>
            <a:stretch/>
          </p:blipFill>
          <p:spPr>
            <a:xfrm>
              <a:off x="4796789" y="727870"/>
              <a:ext cx="1891429" cy="1318100"/>
            </a:xfrm>
            <a:prstGeom prst="rect">
              <a:avLst/>
            </a:prstGeom>
            <a:noFill/>
            <a:ln>
              <a:noFill/>
            </a:ln>
          </p:spPr>
        </p:pic>
        <p:cxnSp>
          <p:nvCxnSpPr>
            <p:cNvPr id="173" name="Google Shape;173;p21"/>
            <p:cNvCxnSpPr>
              <a:stCxn id="174" idx="1"/>
            </p:cNvCxnSpPr>
            <p:nvPr/>
          </p:nvCxnSpPr>
          <p:spPr>
            <a:xfrm rot="10800000">
              <a:off x="5334170" y="1261345"/>
              <a:ext cx="2239500" cy="138000"/>
            </a:xfrm>
            <a:prstGeom prst="straightConnector1">
              <a:avLst/>
            </a:prstGeom>
            <a:noFill/>
            <a:ln w="19050" cap="flat" cmpd="sng">
              <a:solidFill>
                <a:srgbClr val="BB0027"/>
              </a:solidFill>
              <a:prstDash val="solid"/>
              <a:round/>
              <a:headEnd type="triangle" w="sm" len="sm"/>
              <a:tailEnd type="none" w="sm" len="sm"/>
            </a:ln>
          </p:spPr>
        </p:cxnSp>
        <p:cxnSp>
          <p:nvCxnSpPr>
            <p:cNvPr id="175" name="Google Shape;175;p21"/>
            <p:cNvCxnSpPr>
              <a:stCxn id="174" idx="1"/>
            </p:cNvCxnSpPr>
            <p:nvPr/>
          </p:nvCxnSpPr>
          <p:spPr>
            <a:xfrm rot="10800000">
              <a:off x="5900870" y="967045"/>
              <a:ext cx="1672800" cy="432300"/>
            </a:xfrm>
            <a:prstGeom prst="straightConnector1">
              <a:avLst/>
            </a:prstGeom>
            <a:noFill/>
            <a:ln w="19050" cap="flat" cmpd="sng">
              <a:solidFill>
                <a:srgbClr val="BB0027"/>
              </a:solidFill>
              <a:prstDash val="solid"/>
              <a:round/>
              <a:headEnd type="triangle" w="sm" len="sm"/>
              <a:tailEnd type="none" w="sm" len="sm"/>
            </a:ln>
          </p:spPr>
        </p:cxnSp>
        <p:cxnSp>
          <p:nvCxnSpPr>
            <p:cNvPr id="176" name="Google Shape;176;p21"/>
            <p:cNvCxnSpPr>
              <a:stCxn id="174" idx="1"/>
            </p:cNvCxnSpPr>
            <p:nvPr/>
          </p:nvCxnSpPr>
          <p:spPr>
            <a:xfrm flipH="1">
              <a:off x="5522570" y="1399345"/>
              <a:ext cx="2051100" cy="280800"/>
            </a:xfrm>
            <a:prstGeom prst="straightConnector1">
              <a:avLst/>
            </a:prstGeom>
            <a:noFill/>
            <a:ln w="19050" cap="flat" cmpd="sng">
              <a:solidFill>
                <a:srgbClr val="BB0027"/>
              </a:solidFill>
              <a:prstDash val="solid"/>
              <a:round/>
              <a:headEnd type="triangle" w="sm" len="sm"/>
              <a:tailEnd type="none" w="sm" len="sm"/>
            </a:ln>
          </p:spPr>
        </p:cxnSp>
        <p:sp>
          <p:nvSpPr>
            <p:cNvPr id="174" name="Google Shape;174;p21"/>
            <p:cNvSpPr txBox="1"/>
            <p:nvPr/>
          </p:nvSpPr>
          <p:spPr>
            <a:xfrm>
              <a:off x="7573670" y="983695"/>
              <a:ext cx="1226400" cy="831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Times New Roman" panose="02020603050405020304" pitchFamily="18" charset="0"/>
                  <a:ea typeface="Open Sans"/>
                  <a:cs typeface="Times New Roman" panose="02020603050405020304" pitchFamily="18" charset="0"/>
                  <a:sym typeface="Open Sans"/>
                </a:rPr>
                <a:t>Wasted space for optimization</a:t>
              </a:r>
              <a:endParaRPr>
                <a:latin typeface="Times New Roman" panose="02020603050405020304" pitchFamily="18" charset="0"/>
                <a:ea typeface="Open Sans"/>
                <a:cs typeface="Times New Roman" panose="02020603050405020304" pitchFamily="18" charset="0"/>
                <a:sym typeface="Open Sans"/>
              </a:endParaRPr>
            </a:p>
          </p:txBody>
        </p:sp>
        <p:cxnSp>
          <p:nvCxnSpPr>
            <p:cNvPr id="177" name="Google Shape;177;p21"/>
            <p:cNvCxnSpPr>
              <a:cxnSpLocks/>
            </p:cNvCxnSpPr>
            <p:nvPr/>
          </p:nvCxnSpPr>
          <p:spPr>
            <a:xfrm flipH="1">
              <a:off x="5471610" y="826270"/>
              <a:ext cx="444525" cy="256130"/>
            </a:xfrm>
            <a:prstGeom prst="straightConnector1">
              <a:avLst/>
            </a:prstGeom>
            <a:noFill/>
            <a:ln w="19050" cap="flat" cmpd="sng">
              <a:solidFill>
                <a:srgbClr val="BB0027"/>
              </a:solidFill>
              <a:prstDash val="solid"/>
              <a:round/>
              <a:headEnd type="none" w="sm" len="sm"/>
              <a:tailEnd type="none" w="sm" len="sm"/>
            </a:ln>
          </p:spPr>
        </p:cxnSp>
        <p:cxnSp>
          <p:nvCxnSpPr>
            <p:cNvPr id="178" name="Google Shape;178;p21"/>
            <p:cNvCxnSpPr>
              <a:cxnSpLocks/>
            </p:cNvCxnSpPr>
            <p:nvPr/>
          </p:nvCxnSpPr>
          <p:spPr>
            <a:xfrm>
              <a:off x="5900870" y="821061"/>
              <a:ext cx="256129" cy="0"/>
            </a:xfrm>
            <a:prstGeom prst="straightConnector1">
              <a:avLst/>
            </a:prstGeom>
            <a:noFill/>
            <a:ln w="19050" cap="flat" cmpd="sng">
              <a:solidFill>
                <a:srgbClr val="BB0027"/>
              </a:solidFill>
              <a:prstDash val="solid"/>
              <a:round/>
              <a:headEnd type="none" w="sm" len="sm"/>
              <a:tailEnd type="none" w="sm" len="sm"/>
            </a:ln>
          </p:spPr>
        </p:cxnSp>
        <p:cxnSp>
          <p:nvCxnSpPr>
            <p:cNvPr id="179" name="Google Shape;179;p21"/>
            <p:cNvCxnSpPr>
              <a:cxnSpLocks/>
            </p:cNvCxnSpPr>
            <p:nvPr/>
          </p:nvCxnSpPr>
          <p:spPr>
            <a:xfrm flipV="1">
              <a:off x="6156999" y="821061"/>
              <a:ext cx="848" cy="261339"/>
            </a:xfrm>
            <a:prstGeom prst="straightConnector1">
              <a:avLst/>
            </a:prstGeom>
            <a:noFill/>
            <a:ln w="19050" cap="flat" cmpd="sng">
              <a:solidFill>
                <a:srgbClr val="BB0027"/>
              </a:solidFill>
              <a:prstDash val="solid"/>
              <a:round/>
              <a:headEnd type="none" w="sm" len="sm"/>
              <a:tailEnd type="none" w="sm" len="sm"/>
            </a:ln>
          </p:spPr>
        </p:cxnSp>
        <p:cxnSp>
          <p:nvCxnSpPr>
            <p:cNvPr id="180" name="Google Shape;180;p21"/>
            <p:cNvCxnSpPr>
              <a:cxnSpLocks/>
            </p:cNvCxnSpPr>
            <p:nvPr/>
          </p:nvCxnSpPr>
          <p:spPr>
            <a:xfrm>
              <a:off x="5483835" y="1085961"/>
              <a:ext cx="674012" cy="0"/>
            </a:xfrm>
            <a:prstGeom prst="straightConnector1">
              <a:avLst/>
            </a:prstGeom>
            <a:noFill/>
            <a:ln w="19050" cap="flat" cmpd="sng">
              <a:solidFill>
                <a:srgbClr val="BB0027"/>
              </a:solidFill>
              <a:prstDash val="solid"/>
              <a:round/>
              <a:headEnd type="none" w="sm" len="sm"/>
              <a:tailEnd type="none" w="sm" len="sm"/>
            </a:ln>
          </p:spPr>
        </p:cxnSp>
        <p:cxnSp>
          <p:nvCxnSpPr>
            <p:cNvPr id="181" name="Google Shape;181;p21"/>
            <p:cNvCxnSpPr>
              <a:cxnSpLocks/>
            </p:cNvCxnSpPr>
            <p:nvPr/>
          </p:nvCxnSpPr>
          <p:spPr>
            <a:xfrm flipH="1">
              <a:off x="5069205" y="1128895"/>
              <a:ext cx="346015" cy="222424"/>
            </a:xfrm>
            <a:prstGeom prst="straightConnector1">
              <a:avLst/>
            </a:prstGeom>
            <a:noFill/>
            <a:ln w="19050" cap="flat" cmpd="sng">
              <a:solidFill>
                <a:srgbClr val="BB0027"/>
              </a:solidFill>
              <a:prstDash val="solid"/>
              <a:round/>
              <a:headEnd type="none" w="sm" len="sm"/>
              <a:tailEnd type="none" w="sm" len="sm"/>
            </a:ln>
          </p:spPr>
        </p:cxnSp>
        <p:cxnSp>
          <p:nvCxnSpPr>
            <p:cNvPr id="182" name="Google Shape;182;p21"/>
            <p:cNvCxnSpPr>
              <a:cxnSpLocks/>
            </p:cNvCxnSpPr>
            <p:nvPr/>
          </p:nvCxnSpPr>
          <p:spPr>
            <a:xfrm>
              <a:off x="5415220" y="1133432"/>
              <a:ext cx="0" cy="217887"/>
            </a:xfrm>
            <a:prstGeom prst="straightConnector1">
              <a:avLst/>
            </a:prstGeom>
            <a:noFill/>
            <a:ln w="19050" cap="flat" cmpd="sng">
              <a:solidFill>
                <a:srgbClr val="BB0027"/>
              </a:solidFill>
              <a:prstDash val="solid"/>
              <a:round/>
              <a:headEnd type="none" w="sm" len="sm"/>
              <a:tailEnd type="none" w="sm" len="sm"/>
            </a:ln>
          </p:spPr>
        </p:cxnSp>
        <p:cxnSp>
          <p:nvCxnSpPr>
            <p:cNvPr id="183" name="Google Shape;183;p21"/>
            <p:cNvCxnSpPr>
              <a:cxnSpLocks/>
            </p:cNvCxnSpPr>
            <p:nvPr/>
          </p:nvCxnSpPr>
          <p:spPr>
            <a:xfrm flipH="1">
              <a:off x="5069204" y="1351369"/>
              <a:ext cx="353516" cy="2193"/>
            </a:xfrm>
            <a:prstGeom prst="straightConnector1">
              <a:avLst/>
            </a:prstGeom>
            <a:noFill/>
            <a:ln w="19050" cap="flat" cmpd="sng">
              <a:solidFill>
                <a:srgbClr val="BB0027"/>
              </a:solidFill>
              <a:prstDash val="solid"/>
              <a:round/>
              <a:headEnd type="none" w="sm" len="sm"/>
              <a:tailEnd type="none" w="sm" len="sm"/>
            </a:ln>
          </p:spPr>
        </p:cxnSp>
        <p:cxnSp>
          <p:nvCxnSpPr>
            <p:cNvPr id="184" name="Google Shape;184;p21"/>
            <p:cNvCxnSpPr>
              <a:cxnSpLocks/>
            </p:cNvCxnSpPr>
            <p:nvPr/>
          </p:nvCxnSpPr>
          <p:spPr>
            <a:xfrm flipH="1">
              <a:off x="5427870" y="1447145"/>
              <a:ext cx="246450" cy="0"/>
            </a:xfrm>
            <a:prstGeom prst="straightConnector1">
              <a:avLst/>
            </a:prstGeom>
            <a:noFill/>
            <a:ln w="19050" cap="flat" cmpd="sng">
              <a:solidFill>
                <a:srgbClr val="BB0027"/>
              </a:solidFill>
              <a:prstDash val="solid"/>
              <a:round/>
              <a:headEnd type="none" w="sm" len="sm"/>
              <a:tailEnd type="none" w="sm" len="sm"/>
            </a:ln>
          </p:spPr>
        </p:cxnSp>
        <p:cxnSp>
          <p:nvCxnSpPr>
            <p:cNvPr id="185" name="Google Shape;185;p21"/>
            <p:cNvCxnSpPr>
              <a:cxnSpLocks/>
            </p:cNvCxnSpPr>
            <p:nvPr/>
          </p:nvCxnSpPr>
          <p:spPr>
            <a:xfrm flipH="1">
              <a:off x="5436795" y="1875570"/>
              <a:ext cx="228600" cy="0"/>
            </a:xfrm>
            <a:prstGeom prst="straightConnector1">
              <a:avLst/>
            </a:prstGeom>
            <a:noFill/>
            <a:ln w="19050" cap="flat" cmpd="sng">
              <a:solidFill>
                <a:srgbClr val="BB0027"/>
              </a:solidFill>
              <a:prstDash val="solid"/>
              <a:round/>
              <a:headEnd type="none" w="sm" len="sm"/>
              <a:tailEnd type="none" w="sm" len="sm"/>
            </a:ln>
          </p:spPr>
        </p:cxnSp>
        <p:cxnSp>
          <p:nvCxnSpPr>
            <p:cNvPr id="186" name="Google Shape;186;p21"/>
            <p:cNvCxnSpPr>
              <a:cxnSpLocks/>
            </p:cNvCxnSpPr>
            <p:nvPr/>
          </p:nvCxnSpPr>
          <p:spPr>
            <a:xfrm>
              <a:off x="5665395" y="1447145"/>
              <a:ext cx="0" cy="432125"/>
            </a:xfrm>
            <a:prstGeom prst="straightConnector1">
              <a:avLst/>
            </a:prstGeom>
            <a:noFill/>
            <a:ln w="19050" cap="flat" cmpd="sng">
              <a:solidFill>
                <a:srgbClr val="BB0027"/>
              </a:solidFill>
              <a:prstDash val="solid"/>
              <a:round/>
              <a:headEnd type="none" w="sm" len="sm"/>
              <a:tailEnd type="none" w="sm" len="sm"/>
            </a:ln>
          </p:spPr>
        </p:cxnSp>
        <p:cxnSp>
          <p:nvCxnSpPr>
            <p:cNvPr id="187" name="Google Shape;187;p21"/>
            <p:cNvCxnSpPr>
              <a:cxnSpLocks/>
            </p:cNvCxnSpPr>
            <p:nvPr/>
          </p:nvCxnSpPr>
          <p:spPr>
            <a:xfrm>
              <a:off x="5436795" y="1453570"/>
              <a:ext cx="0" cy="422000"/>
            </a:xfrm>
            <a:prstGeom prst="straightConnector1">
              <a:avLst/>
            </a:prstGeom>
            <a:noFill/>
            <a:ln w="19050" cap="flat" cmpd="sng">
              <a:solidFill>
                <a:srgbClr val="BB0027"/>
              </a:solidFill>
              <a:prstDash val="solid"/>
              <a:round/>
              <a:headEnd type="none" w="sm" len="sm"/>
              <a:tailEnd type="none" w="sm" len="sm"/>
            </a:ln>
          </p:spPr>
        </p:cxnSp>
        <p:sp>
          <p:nvSpPr>
            <p:cNvPr id="21" name="TextBox 20">
              <a:extLst>
                <a:ext uri="{FF2B5EF4-FFF2-40B4-BE49-F238E27FC236}">
                  <a16:creationId xmlns:a16="http://schemas.microsoft.com/office/drawing/2014/main" id="{D0689BEC-7BC3-85DB-3829-D3949429F369}"/>
                </a:ext>
              </a:extLst>
            </p:cNvPr>
            <p:cNvSpPr txBox="1"/>
            <p:nvPr/>
          </p:nvSpPr>
          <p:spPr>
            <a:xfrm>
              <a:off x="4556650" y="790386"/>
              <a:ext cx="261610" cy="307777"/>
            </a:xfrm>
            <a:prstGeom prst="rect">
              <a:avLst/>
            </a:prstGeom>
            <a:noFill/>
          </p:spPr>
          <p:txBody>
            <a:bodyPr wrap="none" rtlCol="0">
              <a:spAutoFit/>
            </a:bodyPr>
            <a:lstStyle/>
            <a:p>
              <a:r>
                <a:rPr lang="en-IN" i="1" dirty="0">
                  <a:latin typeface="Times New Roman" panose="02020603050405020304" pitchFamily="18" charset="0"/>
                  <a:ea typeface="Open Sans" panose="020B0606030504020204" pitchFamily="34" charset="0"/>
                  <a:cs typeface="Times New Roman" panose="02020603050405020304" pitchFamily="18" charset="0"/>
                </a:rPr>
                <a:t>s</a:t>
              </a:r>
            </a:p>
          </p:txBody>
        </p:sp>
        <p:sp>
          <p:nvSpPr>
            <p:cNvPr id="22" name="TextBox 21">
              <a:extLst>
                <a:ext uri="{FF2B5EF4-FFF2-40B4-BE49-F238E27FC236}">
                  <a16:creationId xmlns:a16="http://schemas.microsoft.com/office/drawing/2014/main" id="{39ED4316-B747-9660-05EC-17260A5C8745}"/>
                </a:ext>
              </a:extLst>
            </p:cNvPr>
            <p:cNvSpPr txBox="1"/>
            <p:nvPr/>
          </p:nvSpPr>
          <p:spPr>
            <a:xfrm>
              <a:off x="6388378" y="1989794"/>
              <a:ext cx="242374" cy="307777"/>
            </a:xfrm>
            <a:prstGeom prst="rect">
              <a:avLst/>
            </a:prstGeom>
            <a:noFill/>
          </p:spPr>
          <p:txBody>
            <a:bodyPr wrap="none" rtlCol="0">
              <a:spAutoFit/>
            </a:bodyPr>
            <a:lstStyle/>
            <a:p>
              <a:r>
                <a:rPr lang="en-IN" i="1" dirty="0">
                  <a:latin typeface="Times New Roman" panose="02020603050405020304" pitchFamily="18" charset="0"/>
                  <a:ea typeface="Open Sans" panose="020B0606030504020204" pitchFamily="34" charset="0"/>
                  <a:cs typeface="Times New Roman" panose="02020603050405020304" pitchFamily="18" charset="0"/>
                </a:rPr>
                <a:t>t</a:t>
              </a:r>
            </a:p>
          </p:txBody>
        </p:sp>
      </p:grpSp>
      <p:sp>
        <p:nvSpPr>
          <p:cNvPr id="23" name="Google Shape;147;p20">
            <a:extLst>
              <a:ext uri="{FF2B5EF4-FFF2-40B4-BE49-F238E27FC236}">
                <a16:creationId xmlns:a16="http://schemas.microsoft.com/office/drawing/2014/main" id="{D9162236-1B44-98B3-9B7D-2F35DB0E6CAC}"/>
              </a:ext>
            </a:extLst>
          </p:cNvPr>
          <p:cNvSpPr txBox="1">
            <a:spLocks/>
          </p:cNvSpPr>
          <p:nvPr/>
        </p:nvSpPr>
        <p:spPr>
          <a:xfrm>
            <a:off x="230147" y="2221005"/>
            <a:ext cx="8229600" cy="6096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Times"/>
                <a:ea typeface="Times"/>
                <a:cs typeface="Times"/>
                <a:sym typeface="Times"/>
              </a:defRPr>
            </a:lvl9pPr>
          </a:lstStyle>
          <a:p>
            <a:r>
              <a:rPr lang="en-US" dirty="0">
                <a:solidFill>
                  <a:schemeClr val="accent1"/>
                </a:solidFill>
                <a:latin typeface="Times New Roman" panose="02020603050405020304" pitchFamily="18" charset="0"/>
                <a:cs typeface="Times New Roman" panose="02020603050405020304" pitchFamily="18" charset="0"/>
              </a:rPr>
              <a:t>Corridor generation in 2D (projected subspace)</a:t>
            </a:r>
          </a:p>
        </p:txBody>
      </p:sp>
      <p:sp>
        <p:nvSpPr>
          <p:cNvPr id="24" name="Google Shape;148;p20">
            <a:extLst>
              <a:ext uri="{FF2B5EF4-FFF2-40B4-BE49-F238E27FC236}">
                <a16:creationId xmlns:a16="http://schemas.microsoft.com/office/drawing/2014/main" id="{735F31C8-ED39-016F-CE01-D0B6837E5F13}"/>
              </a:ext>
            </a:extLst>
          </p:cNvPr>
          <p:cNvSpPr txBox="1">
            <a:spLocks/>
          </p:cNvSpPr>
          <p:nvPr/>
        </p:nvSpPr>
        <p:spPr>
          <a:xfrm>
            <a:off x="129791" y="2991276"/>
            <a:ext cx="4114122" cy="129634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600"/>
              </a:spcBef>
              <a:spcAft>
                <a:spcPts val="0"/>
              </a:spcAft>
              <a:buClr>
                <a:srgbClr val="000000"/>
              </a:buClr>
              <a:buSzPts val="1400"/>
              <a:buFont typeface="Arial"/>
              <a:buNone/>
              <a:defRPr sz="1400" b="0" i="0" u="none" strike="noStrike" cap="none">
                <a:solidFill>
                  <a:schemeClr val="dk1"/>
                </a:solidFill>
                <a:latin typeface="Open Sans"/>
                <a:ea typeface="Open Sans"/>
                <a:cs typeface="Open Sans"/>
                <a:sym typeface="Open Sans"/>
              </a:defRPr>
            </a:lvl1pPr>
            <a:lvl2pPr marL="914400" marR="0" lvl="1" indent="-326390"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2pPr>
            <a:lvl3pPr marL="1371600" marR="0" lvl="2"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3pPr>
            <a:lvl4pPr marL="1828800" marR="0" lvl="3" indent="-326389"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4pPr>
            <a:lvl5pPr marL="2286000" marR="0" lvl="4"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139700" indent="0">
              <a:spcBef>
                <a:spcPts val="1000"/>
              </a:spcBef>
            </a:pPr>
            <a:r>
              <a:rPr lang="en-US" dirty="0">
                <a:latin typeface="Times New Roman" panose="02020603050405020304" pitchFamily="18" charset="0"/>
                <a:cs typeface="Times New Roman" panose="02020603050405020304" pitchFamily="18" charset="0"/>
              </a:rPr>
              <a:t>2D corridors used for </a:t>
            </a:r>
            <a:r>
              <a:rPr lang="en-US" u="sng" dirty="0">
                <a:latin typeface="Times New Roman" panose="02020603050405020304" pitchFamily="18" charset="0"/>
                <a:cs typeface="Times New Roman" panose="02020603050405020304" pitchFamily="18" charset="0"/>
              </a:rPr>
              <a:t>layered planning</a:t>
            </a:r>
            <a:r>
              <a:rPr lang="en-US" dirty="0">
                <a:latin typeface="Times New Roman" panose="02020603050405020304" pitchFamily="18" charset="0"/>
                <a:cs typeface="Times New Roman" panose="02020603050405020304" pitchFamily="18" charset="0"/>
              </a:rPr>
              <a:t>:</a:t>
            </a:r>
          </a:p>
          <a:p>
            <a:pPr marL="425450" indent="-285750">
              <a:spcBef>
                <a:spcPts val="1000"/>
              </a:spcBef>
              <a:buFont typeface="Wingdings" pitchFamily="2" charset="2"/>
              <a:buChar char="§"/>
            </a:pPr>
            <a:r>
              <a:rPr lang="en-US" dirty="0">
                <a:latin typeface="Times New Roman" panose="02020603050405020304" pitchFamily="18" charset="0"/>
                <a:cs typeface="Times New Roman" panose="02020603050405020304" pitchFamily="18" charset="0"/>
              </a:rPr>
              <a:t>path planning (</a:t>
            </a:r>
            <a:r>
              <a:rPr lang="en-US" i="1" dirty="0">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graph)</a:t>
            </a:r>
          </a:p>
          <a:p>
            <a:pPr marL="425450" indent="-285750">
              <a:spcBef>
                <a:spcPts val="1000"/>
              </a:spcBef>
              <a:buFont typeface="Wingdings" pitchFamily="2" charset="2"/>
              <a:buChar char="§"/>
            </a:pPr>
            <a:r>
              <a:rPr lang="en-US" dirty="0">
                <a:latin typeface="Times New Roman" panose="02020603050405020304" pitchFamily="18" charset="0"/>
                <a:cs typeface="Times New Roman" panose="02020603050405020304" pitchFamily="18" charset="0"/>
              </a:rPr>
              <a:t>construct </a:t>
            </a:r>
            <a:r>
              <a:rPr lang="en-US" b="1" dirty="0">
                <a:latin typeface="Times New Roman" panose="02020603050405020304" pitchFamily="18" charset="0"/>
                <a:cs typeface="Times New Roman" panose="02020603050405020304" pitchFamily="18" charset="0"/>
              </a:rPr>
              <a:t>trapezoidal</a:t>
            </a:r>
            <a:r>
              <a:rPr lang="en-US" dirty="0">
                <a:latin typeface="Times New Roman" panose="02020603050405020304" pitchFamily="18" charset="0"/>
                <a:cs typeface="Times New Roman" panose="02020603050405020304" pitchFamily="18" charset="0"/>
              </a:rPr>
              <a:t> corridors in the </a:t>
            </a:r>
            <a:r>
              <a:rPr lang="en-US" i="1"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graph</a:t>
            </a:r>
          </a:p>
          <a:p>
            <a:pPr marL="0" indent="0">
              <a:spcBef>
                <a:spcPts val="0"/>
              </a:spcBef>
            </a:pPr>
            <a:endParaRPr lang="en-US" dirty="0">
              <a:latin typeface="Times New Roman" panose="02020603050405020304" pitchFamily="18" charset="0"/>
              <a:cs typeface="Times New Roman" panose="02020603050405020304" pitchFamily="18" charset="0"/>
            </a:endParaRPr>
          </a:p>
        </p:txBody>
      </p:sp>
      <p:grpSp>
        <p:nvGrpSpPr>
          <p:cNvPr id="44" name="Group 43">
            <a:extLst>
              <a:ext uri="{FF2B5EF4-FFF2-40B4-BE49-F238E27FC236}">
                <a16:creationId xmlns:a16="http://schemas.microsoft.com/office/drawing/2014/main" id="{A99CB9D4-C6E1-515E-0159-4AE2D3296793}"/>
              </a:ext>
            </a:extLst>
          </p:cNvPr>
          <p:cNvGrpSpPr/>
          <p:nvPr/>
        </p:nvGrpSpPr>
        <p:grpSpPr>
          <a:xfrm>
            <a:off x="4240975" y="2932477"/>
            <a:ext cx="2064125" cy="1253500"/>
            <a:chOff x="4240975" y="2932477"/>
            <a:chExt cx="2064125" cy="1253500"/>
          </a:xfrm>
        </p:grpSpPr>
        <p:pic>
          <p:nvPicPr>
            <p:cNvPr id="25" name="Google Shape;149;p20">
              <a:extLst>
                <a:ext uri="{FF2B5EF4-FFF2-40B4-BE49-F238E27FC236}">
                  <a16:creationId xmlns:a16="http://schemas.microsoft.com/office/drawing/2014/main" id="{0483A2A5-5F92-D81C-2E18-7B0E21175CCB}"/>
                </a:ext>
              </a:extLst>
            </p:cNvPr>
            <p:cNvPicPr preferRelativeResize="0"/>
            <p:nvPr/>
          </p:nvPicPr>
          <p:blipFill>
            <a:blip r:embed="rId4">
              <a:alphaModFix/>
            </a:blip>
            <a:stretch>
              <a:fillRect/>
            </a:stretch>
          </p:blipFill>
          <p:spPr>
            <a:xfrm>
              <a:off x="4240975" y="2932477"/>
              <a:ext cx="2064125" cy="1253500"/>
            </a:xfrm>
            <a:prstGeom prst="rect">
              <a:avLst/>
            </a:prstGeom>
            <a:noFill/>
            <a:ln>
              <a:noFill/>
            </a:ln>
          </p:spPr>
        </p:pic>
        <p:sp>
          <p:nvSpPr>
            <p:cNvPr id="26" name="Google Shape;158;p20">
              <a:extLst>
                <a:ext uri="{FF2B5EF4-FFF2-40B4-BE49-F238E27FC236}">
                  <a16:creationId xmlns:a16="http://schemas.microsoft.com/office/drawing/2014/main" id="{6AA45475-33C6-5EE5-0FB6-E62857AF19BD}"/>
                </a:ext>
              </a:extLst>
            </p:cNvPr>
            <p:cNvSpPr txBox="1"/>
            <p:nvPr/>
          </p:nvSpPr>
          <p:spPr>
            <a:xfrm>
              <a:off x="4621278" y="2932480"/>
              <a:ext cx="16455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00" b="1" dirty="0">
                  <a:highlight>
                    <a:schemeClr val="lt1"/>
                  </a:highlight>
                  <a:latin typeface="Times New Roman" panose="02020603050405020304" pitchFamily="18" charset="0"/>
                  <a:ea typeface="Open Sans"/>
                  <a:cs typeface="Times New Roman" panose="02020603050405020304" pitchFamily="18" charset="0"/>
                  <a:sym typeface="Open Sans"/>
                </a:rPr>
                <a:t>convex free space </a:t>
              </a:r>
              <a:r>
                <a:rPr lang="en-US" sz="700" b="1" dirty="0">
                  <a:solidFill>
                    <a:schemeClr val="lt1"/>
                  </a:solidFill>
                  <a:highlight>
                    <a:schemeClr val="lt1"/>
                  </a:highlight>
                  <a:latin typeface="Times New Roman" panose="02020603050405020304" pitchFamily="18" charset="0"/>
                  <a:ea typeface="Open Sans"/>
                  <a:cs typeface="Times New Roman" panose="02020603050405020304" pitchFamily="18" charset="0"/>
                  <a:sym typeface="Open Sans"/>
                </a:rPr>
                <a:t>h   </a:t>
              </a:r>
              <a:endParaRPr sz="700" b="1" dirty="0">
                <a:solidFill>
                  <a:schemeClr val="lt1"/>
                </a:solidFill>
                <a:highlight>
                  <a:schemeClr val="lt1"/>
                </a:highlight>
                <a:latin typeface="Times New Roman" panose="02020603050405020304" pitchFamily="18" charset="0"/>
                <a:ea typeface="Open Sans"/>
                <a:cs typeface="Times New Roman" panose="02020603050405020304" pitchFamily="18" charset="0"/>
                <a:sym typeface="Open Sans"/>
              </a:endParaRPr>
            </a:p>
          </p:txBody>
        </p:sp>
      </p:grpSp>
      <p:grpSp>
        <p:nvGrpSpPr>
          <p:cNvPr id="27" name="Group 26">
            <a:extLst>
              <a:ext uri="{FF2B5EF4-FFF2-40B4-BE49-F238E27FC236}">
                <a16:creationId xmlns:a16="http://schemas.microsoft.com/office/drawing/2014/main" id="{F912E625-6595-D5EC-5779-D9D35C091CA8}"/>
              </a:ext>
            </a:extLst>
          </p:cNvPr>
          <p:cNvGrpSpPr/>
          <p:nvPr/>
        </p:nvGrpSpPr>
        <p:grpSpPr>
          <a:xfrm>
            <a:off x="6831900" y="2932252"/>
            <a:ext cx="2065402" cy="1253725"/>
            <a:chOff x="4835335" y="2787472"/>
            <a:chExt cx="2065402" cy="1253725"/>
          </a:xfrm>
        </p:grpSpPr>
        <p:pic>
          <p:nvPicPr>
            <p:cNvPr id="28" name="Google Shape;150;p20">
              <a:extLst>
                <a:ext uri="{FF2B5EF4-FFF2-40B4-BE49-F238E27FC236}">
                  <a16:creationId xmlns:a16="http://schemas.microsoft.com/office/drawing/2014/main" id="{B4444DF2-8C07-69F7-752D-E00B90515271}"/>
                </a:ext>
              </a:extLst>
            </p:cNvPr>
            <p:cNvPicPr preferRelativeResize="0"/>
            <p:nvPr/>
          </p:nvPicPr>
          <p:blipFill>
            <a:blip r:embed="rId4">
              <a:alphaModFix/>
            </a:blip>
            <a:stretch>
              <a:fillRect/>
            </a:stretch>
          </p:blipFill>
          <p:spPr>
            <a:xfrm>
              <a:off x="4835335" y="2787697"/>
              <a:ext cx="2064125" cy="1253500"/>
            </a:xfrm>
            <a:prstGeom prst="rect">
              <a:avLst/>
            </a:prstGeom>
            <a:noFill/>
            <a:ln>
              <a:noFill/>
            </a:ln>
          </p:spPr>
        </p:pic>
        <p:cxnSp>
          <p:nvCxnSpPr>
            <p:cNvPr id="29" name="Google Shape;151;p20">
              <a:extLst>
                <a:ext uri="{FF2B5EF4-FFF2-40B4-BE49-F238E27FC236}">
                  <a16:creationId xmlns:a16="http://schemas.microsoft.com/office/drawing/2014/main" id="{0B81C4FD-E439-6BCD-F21E-1286D8866EC5}"/>
                </a:ext>
              </a:extLst>
            </p:cNvPr>
            <p:cNvCxnSpPr/>
            <p:nvPr/>
          </p:nvCxnSpPr>
          <p:spPr>
            <a:xfrm>
              <a:off x="5256063" y="3021800"/>
              <a:ext cx="0" cy="843000"/>
            </a:xfrm>
            <a:prstGeom prst="straightConnector1">
              <a:avLst/>
            </a:prstGeom>
            <a:noFill/>
            <a:ln w="19050" cap="flat" cmpd="sng">
              <a:solidFill>
                <a:srgbClr val="1F497D"/>
              </a:solidFill>
              <a:prstDash val="solid"/>
              <a:round/>
              <a:headEnd type="none" w="med" len="med"/>
              <a:tailEnd type="none" w="med" len="med"/>
            </a:ln>
          </p:spPr>
        </p:cxnSp>
        <p:cxnSp>
          <p:nvCxnSpPr>
            <p:cNvPr id="30" name="Google Shape;152;p20">
              <a:extLst>
                <a:ext uri="{FF2B5EF4-FFF2-40B4-BE49-F238E27FC236}">
                  <a16:creationId xmlns:a16="http://schemas.microsoft.com/office/drawing/2014/main" id="{E929EEFC-59C8-D10B-7EAA-663A563F3997}"/>
                </a:ext>
              </a:extLst>
            </p:cNvPr>
            <p:cNvCxnSpPr/>
            <p:nvPr/>
          </p:nvCxnSpPr>
          <p:spPr>
            <a:xfrm>
              <a:off x="6318113" y="3021800"/>
              <a:ext cx="0" cy="843000"/>
            </a:xfrm>
            <a:prstGeom prst="straightConnector1">
              <a:avLst/>
            </a:prstGeom>
            <a:noFill/>
            <a:ln w="19050" cap="flat" cmpd="sng">
              <a:solidFill>
                <a:srgbClr val="1F497D"/>
              </a:solidFill>
              <a:prstDash val="solid"/>
              <a:round/>
              <a:headEnd type="none" w="med" len="med"/>
              <a:tailEnd type="none" w="med" len="med"/>
            </a:ln>
          </p:spPr>
        </p:cxnSp>
        <p:cxnSp>
          <p:nvCxnSpPr>
            <p:cNvPr id="31" name="Google Shape;153;p20">
              <a:extLst>
                <a:ext uri="{FF2B5EF4-FFF2-40B4-BE49-F238E27FC236}">
                  <a16:creationId xmlns:a16="http://schemas.microsoft.com/office/drawing/2014/main" id="{DA08F2A1-9BFE-635F-026F-9D38A04C6E85}"/>
                </a:ext>
              </a:extLst>
            </p:cNvPr>
            <p:cNvCxnSpPr/>
            <p:nvPr/>
          </p:nvCxnSpPr>
          <p:spPr>
            <a:xfrm>
              <a:off x="6055838" y="3021800"/>
              <a:ext cx="0" cy="528300"/>
            </a:xfrm>
            <a:prstGeom prst="straightConnector1">
              <a:avLst/>
            </a:prstGeom>
            <a:noFill/>
            <a:ln w="19050" cap="flat" cmpd="sng">
              <a:solidFill>
                <a:srgbClr val="1F497D"/>
              </a:solidFill>
              <a:prstDash val="solid"/>
              <a:round/>
              <a:headEnd type="none" w="med" len="med"/>
              <a:tailEnd type="none" w="med" len="med"/>
            </a:ln>
          </p:spPr>
        </p:cxnSp>
        <p:cxnSp>
          <p:nvCxnSpPr>
            <p:cNvPr id="32" name="Google Shape;154;p20">
              <a:extLst>
                <a:ext uri="{FF2B5EF4-FFF2-40B4-BE49-F238E27FC236}">
                  <a16:creationId xmlns:a16="http://schemas.microsoft.com/office/drawing/2014/main" id="{F602BF16-DAD0-771F-3941-05DF61C943FB}"/>
                </a:ext>
              </a:extLst>
            </p:cNvPr>
            <p:cNvCxnSpPr/>
            <p:nvPr/>
          </p:nvCxnSpPr>
          <p:spPr>
            <a:xfrm>
              <a:off x="5425663" y="3021800"/>
              <a:ext cx="0" cy="843000"/>
            </a:xfrm>
            <a:prstGeom prst="straightConnector1">
              <a:avLst/>
            </a:prstGeom>
            <a:noFill/>
            <a:ln w="19050" cap="flat" cmpd="sng">
              <a:solidFill>
                <a:srgbClr val="1F497D"/>
              </a:solidFill>
              <a:prstDash val="solid"/>
              <a:round/>
              <a:headEnd type="none" w="med" len="med"/>
              <a:tailEnd type="none" w="med" len="med"/>
            </a:ln>
          </p:spPr>
        </p:cxnSp>
        <p:cxnSp>
          <p:nvCxnSpPr>
            <p:cNvPr id="33" name="Google Shape;155;p20">
              <a:extLst>
                <a:ext uri="{FF2B5EF4-FFF2-40B4-BE49-F238E27FC236}">
                  <a16:creationId xmlns:a16="http://schemas.microsoft.com/office/drawing/2014/main" id="{4C3991B0-E471-EDE7-10A6-BCEB42F808BD}"/>
                </a:ext>
              </a:extLst>
            </p:cNvPr>
            <p:cNvCxnSpPr/>
            <p:nvPr/>
          </p:nvCxnSpPr>
          <p:spPr>
            <a:xfrm>
              <a:off x="5618188" y="3475175"/>
              <a:ext cx="0" cy="389400"/>
            </a:xfrm>
            <a:prstGeom prst="straightConnector1">
              <a:avLst/>
            </a:prstGeom>
            <a:noFill/>
            <a:ln w="19050" cap="flat" cmpd="sng">
              <a:solidFill>
                <a:srgbClr val="1F497D"/>
              </a:solidFill>
              <a:prstDash val="solid"/>
              <a:round/>
              <a:headEnd type="none" w="med" len="med"/>
              <a:tailEnd type="none" w="med" len="med"/>
            </a:ln>
          </p:spPr>
        </p:cxnSp>
        <p:cxnSp>
          <p:nvCxnSpPr>
            <p:cNvPr id="34" name="Google Shape;156;p20">
              <a:extLst>
                <a:ext uri="{FF2B5EF4-FFF2-40B4-BE49-F238E27FC236}">
                  <a16:creationId xmlns:a16="http://schemas.microsoft.com/office/drawing/2014/main" id="{55B6086B-F084-146D-541F-77ECFFC0A5C1}"/>
                </a:ext>
              </a:extLst>
            </p:cNvPr>
            <p:cNvCxnSpPr/>
            <p:nvPr/>
          </p:nvCxnSpPr>
          <p:spPr>
            <a:xfrm>
              <a:off x="5811263" y="3456550"/>
              <a:ext cx="0" cy="414600"/>
            </a:xfrm>
            <a:prstGeom prst="straightConnector1">
              <a:avLst/>
            </a:prstGeom>
            <a:noFill/>
            <a:ln w="19050" cap="flat" cmpd="sng">
              <a:solidFill>
                <a:srgbClr val="1F497D"/>
              </a:solidFill>
              <a:prstDash val="solid"/>
              <a:round/>
              <a:headEnd type="none" w="med" len="med"/>
              <a:tailEnd type="none" w="med" len="med"/>
            </a:ln>
          </p:spPr>
        </p:cxnSp>
        <p:cxnSp>
          <p:nvCxnSpPr>
            <p:cNvPr id="35" name="Google Shape;157;p20">
              <a:extLst>
                <a:ext uri="{FF2B5EF4-FFF2-40B4-BE49-F238E27FC236}">
                  <a16:creationId xmlns:a16="http://schemas.microsoft.com/office/drawing/2014/main" id="{ED177B45-76BE-9DB2-1213-1B7B39798145}"/>
                </a:ext>
              </a:extLst>
            </p:cNvPr>
            <p:cNvCxnSpPr/>
            <p:nvPr/>
          </p:nvCxnSpPr>
          <p:spPr>
            <a:xfrm>
              <a:off x="6477188" y="3021800"/>
              <a:ext cx="0" cy="843000"/>
            </a:xfrm>
            <a:prstGeom prst="straightConnector1">
              <a:avLst/>
            </a:prstGeom>
            <a:noFill/>
            <a:ln w="19050" cap="flat" cmpd="sng">
              <a:solidFill>
                <a:srgbClr val="1F497D"/>
              </a:solidFill>
              <a:prstDash val="solid"/>
              <a:round/>
              <a:headEnd type="none" w="med" len="med"/>
              <a:tailEnd type="none" w="med" len="med"/>
            </a:ln>
          </p:spPr>
        </p:cxnSp>
        <p:sp>
          <p:nvSpPr>
            <p:cNvPr id="36" name="Google Shape;159;p20">
              <a:extLst>
                <a:ext uri="{FF2B5EF4-FFF2-40B4-BE49-F238E27FC236}">
                  <a16:creationId xmlns:a16="http://schemas.microsoft.com/office/drawing/2014/main" id="{9704CBC5-CD78-8D91-4143-F8F5BFF5E768}"/>
                </a:ext>
              </a:extLst>
            </p:cNvPr>
            <p:cNvSpPr txBox="1"/>
            <p:nvPr/>
          </p:nvSpPr>
          <p:spPr>
            <a:xfrm>
              <a:off x="5215638" y="2787700"/>
              <a:ext cx="16455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00" b="1" dirty="0">
                  <a:highlight>
                    <a:schemeClr val="lt1"/>
                  </a:highlight>
                  <a:latin typeface="Times New Roman" panose="02020603050405020304" pitchFamily="18" charset="0"/>
                  <a:ea typeface="Open Sans"/>
                  <a:cs typeface="Times New Roman" panose="02020603050405020304" pitchFamily="18" charset="0"/>
                  <a:sym typeface="Open Sans"/>
                </a:rPr>
                <a:t>trapezoidal corridors</a:t>
              </a:r>
              <a:endParaRPr sz="700" b="1" dirty="0">
                <a:solidFill>
                  <a:schemeClr val="lt1"/>
                </a:solidFill>
                <a:highlight>
                  <a:schemeClr val="lt1"/>
                </a:highlight>
                <a:latin typeface="Times New Roman" panose="02020603050405020304" pitchFamily="18" charset="0"/>
                <a:ea typeface="Open Sans"/>
                <a:cs typeface="Times New Roman" panose="02020603050405020304" pitchFamily="18" charset="0"/>
                <a:sym typeface="Open Sans"/>
              </a:endParaRPr>
            </a:p>
          </p:txBody>
        </p:sp>
        <p:cxnSp>
          <p:nvCxnSpPr>
            <p:cNvPr id="45" name="Google Shape;157;p20">
              <a:extLst>
                <a:ext uri="{FF2B5EF4-FFF2-40B4-BE49-F238E27FC236}">
                  <a16:creationId xmlns:a16="http://schemas.microsoft.com/office/drawing/2014/main" id="{5F910A4A-66E2-8F49-4820-D5AAA0B52489}"/>
                </a:ext>
              </a:extLst>
            </p:cNvPr>
            <p:cNvCxnSpPr/>
            <p:nvPr/>
          </p:nvCxnSpPr>
          <p:spPr>
            <a:xfrm>
              <a:off x="6463182" y="3021575"/>
              <a:ext cx="0" cy="843000"/>
            </a:xfrm>
            <a:prstGeom prst="straightConnector1">
              <a:avLst/>
            </a:prstGeom>
            <a:noFill/>
            <a:ln w="19050" cap="flat" cmpd="sng">
              <a:solidFill>
                <a:srgbClr val="1F497D"/>
              </a:solidFill>
              <a:prstDash val="solid"/>
              <a:round/>
              <a:headEnd type="none" w="med" len="med"/>
              <a:tailEnd type="none" w="med" len="med"/>
            </a:ln>
          </p:spPr>
        </p:cxnSp>
        <p:sp>
          <p:nvSpPr>
            <p:cNvPr id="46" name="Google Shape;159;p20">
              <a:extLst>
                <a:ext uri="{FF2B5EF4-FFF2-40B4-BE49-F238E27FC236}">
                  <a16:creationId xmlns:a16="http://schemas.microsoft.com/office/drawing/2014/main" id="{8B62FCF8-5F58-B582-89F8-6298266F14F4}"/>
                </a:ext>
              </a:extLst>
            </p:cNvPr>
            <p:cNvSpPr txBox="1"/>
            <p:nvPr/>
          </p:nvSpPr>
          <p:spPr>
            <a:xfrm>
              <a:off x="5201632" y="2787475"/>
              <a:ext cx="16455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00" b="1" dirty="0">
                  <a:highlight>
                    <a:schemeClr val="lt1"/>
                  </a:highlight>
                  <a:latin typeface="Times New Roman" panose="02020603050405020304" pitchFamily="18" charset="0"/>
                  <a:ea typeface="Open Sans"/>
                  <a:cs typeface="Times New Roman" panose="02020603050405020304" pitchFamily="18" charset="0"/>
                  <a:sym typeface="Open Sans"/>
                </a:rPr>
                <a:t>trapezoidal corridors</a:t>
              </a:r>
              <a:endParaRPr sz="700" b="1" dirty="0">
                <a:solidFill>
                  <a:schemeClr val="lt1"/>
                </a:solidFill>
                <a:highlight>
                  <a:schemeClr val="lt1"/>
                </a:highlight>
                <a:latin typeface="Times New Roman" panose="02020603050405020304" pitchFamily="18" charset="0"/>
                <a:ea typeface="Open Sans"/>
                <a:cs typeface="Times New Roman" panose="02020603050405020304" pitchFamily="18" charset="0"/>
                <a:sym typeface="Open Sans"/>
              </a:endParaRPr>
            </a:p>
          </p:txBody>
        </p:sp>
        <p:cxnSp>
          <p:nvCxnSpPr>
            <p:cNvPr id="47" name="Google Shape;152;p20">
              <a:extLst>
                <a:ext uri="{FF2B5EF4-FFF2-40B4-BE49-F238E27FC236}">
                  <a16:creationId xmlns:a16="http://schemas.microsoft.com/office/drawing/2014/main" id="{743A9808-4ACF-A93C-5EAE-16B8E62DA5DA}"/>
                </a:ext>
              </a:extLst>
            </p:cNvPr>
            <p:cNvCxnSpPr/>
            <p:nvPr/>
          </p:nvCxnSpPr>
          <p:spPr>
            <a:xfrm>
              <a:off x="6325089" y="3022025"/>
              <a:ext cx="0" cy="843000"/>
            </a:xfrm>
            <a:prstGeom prst="straightConnector1">
              <a:avLst/>
            </a:prstGeom>
            <a:noFill/>
            <a:ln w="19050" cap="flat" cmpd="sng">
              <a:solidFill>
                <a:srgbClr val="1F497D"/>
              </a:solidFill>
              <a:prstDash val="solid"/>
              <a:round/>
              <a:headEnd type="none" w="med" len="med"/>
              <a:tailEnd type="none" w="med" len="med"/>
            </a:ln>
          </p:spPr>
        </p:cxnSp>
        <p:cxnSp>
          <p:nvCxnSpPr>
            <p:cNvPr id="48" name="Google Shape;153;p20">
              <a:extLst>
                <a:ext uri="{FF2B5EF4-FFF2-40B4-BE49-F238E27FC236}">
                  <a16:creationId xmlns:a16="http://schemas.microsoft.com/office/drawing/2014/main" id="{1BDB9BBA-4FC5-256E-4A98-4F01B6D4AD98}"/>
                </a:ext>
              </a:extLst>
            </p:cNvPr>
            <p:cNvCxnSpPr/>
            <p:nvPr/>
          </p:nvCxnSpPr>
          <p:spPr>
            <a:xfrm>
              <a:off x="6062814" y="3022025"/>
              <a:ext cx="0" cy="528300"/>
            </a:xfrm>
            <a:prstGeom prst="straightConnector1">
              <a:avLst/>
            </a:prstGeom>
            <a:noFill/>
            <a:ln w="19050" cap="flat" cmpd="sng">
              <a:solidFill>
                <a:srgbClr val="1F497D"/>
              </a:solidFill>
              <a:prstDash val="solid"/>
              <a:round/>
              <a:headEnd type="none" w="med" len="med"/>
              <a:tailEnd type="none" w="med" len="med"/>
            </a:ln>
          </p:spPr>
        </p:cxnSp>
        <p:cxnSp>
          <p:nvCxnSpPr>
            <p:cNvPr id="49" name="Google Shape;155;p20">
              <a:extLst>
                <a:ext uri="{FF2B5EF4-FFF2-40B4-BE49-F238E27FC236}">
                  <a16:creationId xmlns:a16="http://schemas.microsoft.com/office/drawing/2014/main" id="{357DCB4B-4404-3373-F92D-4B613C08A034}"/>
                </a:ext>
              </a:extLst>
            </p:cNvPr>
            <p:cNvCxnSpPr/>
            <p:nvPr/>
          </p:nvCxnSpPr>
          <p:spPr>
            <a:xfrm>
              <a:off x="5625164" y="3475400"/>
              <a:ext cx="0" cy="389400"/>
            </a:xfrm>
            <a:prstGeom prst="straightConnector1">
              <a:avLst/>
            </a:prstGeom>
            <a:noFill/>
            <a:ln w="19050" cap="flat" cmpd="sng">
              <a:solidFill>
                <a:srgbClr val="1F497D"/>
              </a:solidFill>
              <a:prstDash val="solid"/>
              <a:round/>
              <a:headEnd type="none" w="med" len="med"/>
              <a:tailEnd type="none" w="med" len="med"/>
            </a:ln>
          </p:spPr>
        </p:cxnSp>
        <p:cxnSp>
          <p:nvCxnSpPr>
            <p:cNvPr id="50" name="Google Shape;156;p20">
              <a:extLst>
                <a:ext uri="{FF2B5EF4-FFF2-40B4-BE49-F238E27FC236}">
                  <a16:creationId xmlns:a16="http://schemas.microsoft.com/office/drawing/2014/main" id="{FE52EA76-3BA4-40CC-E12C-099633B9BE2D}"/>
                </a:ext>
              </a:extLst>
            </p:cNvPr>
            <p:cNvCxnSpPr/>
            <p:nvPr/>
          </p:nvCxnSpPr>
          <p:spPr>
            <a:xfrm>
              <a:off x="5818239" y="3456775"/>
              <a:ext cx="0" cy="414600"/>
            </a:xfrm>
            <a:prstGeom prst="straightConnector1">
              <a:avLst/>
            </a:prstGeom>
            <a:noFill/>
            <a:ln w="19050" cap="flat" cmpd="sng">
              <a:solidFill>
                <a:srgbClr val="1F497D"/>
              </a:solidFill>
              <a:prstDash val="solid"/>
              <a:round/>
              <a:headEnd type="none" w="med" len="med"/>
              <a:tailEnd type="none" w="med" len="med"/>
            </a:ln>
          </p:spPr>
        </p:cxnSp>
        <p:cxnSp>
          <p:nvCxnSpPr>
            <p:cNvPr id="51" name="Google Shape;157;p20">
              <a:extLst>
                <a:ext uri="{FF2B5EF4-FFF2-40B4-BE49-F238E27FC236}">
                  <a16:creationId xmlns:a16="http://schemas.microsoft.com/office/drawing/2014/main" id="{543C9622-DD57-FF6E-D710-A8744C807455}"/>
                </a:ext>
              </a:extLst>
            </p:cNvPr>
            <p:cNvCxnSpPr/>
            <p:nvPr/>
          </p:nvCxnSpPr>
          <p:spPr>
            <a:xfrm>
              <a:off x="6470158" y="3021800"/>
              <a:ext cx="0" cy="843000"/>
            </a:xfrm>
            <a:prstGeom prst="straightConnector1">
              <a:avLst/>
            </a:prstGeom>
            <a:noFill/>
            <a:ln w="19050" cap="flat" cmpd="sng">
              <a:solidFill>
                <a:srgbClr val="1F497D"/>
              </a:solidFill>
              <a:prstDash val="solid"/>
              <a:round/>
              <a:headEnd type="none" w="med" len="med"/>
              <a:tailEnd type="none" w="med" len="med"/>
            </a:ln>
          </p:spPr>
        </p:cxnSp>
        <p:sp>
          <p:nvSpPr>
            <p:cNvPr id="52" name="Google Shape;159;p20">
              <a:extLst>
                <a:ext uri="{FF2B5EF4-FFF2-40B4-BE49-F238E27FC236}">
                  <a16:creationId xmlns:a16="http://schemas.microsoft.com/office/drawing/2014/main" id="{B9D88CF1-A896-C04D-B26C-CD19C65C4DC0}"/>
                </a:ext>
              </a:extLst>
            </p:cNvPr>
            <p:cNvSpPr txBox="1"/>
            <p:nvPr/>
          </p:nvSpPr>
          <p:spPr>
            <a:xfrm>
              <a:off x="5208608" y="2787700"/>
              <a:ext cx="16455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00" b="1" dirty="0">
                  <a:highlight>
                    <a:schemeClr val="lt1"/>
                  </a:highlight>
                  <a:latin typeface="Times New Roman" panose="02020603050405020304" pitchFamily="18" charset="0"/>
                  <a:ea typeface="Open Sans"/>
                  <a:cs typeface="Times New Roman" panose="02020603050405020304" pitchFamily="18" charset="0"/>
                  <a:sym typeface="Open Sans"/>
                </a:rPr>
                <a:t>trapezoidal corridors</a:t>
              </a:r>
              <a:endParaRPr sz="700" b="1" dirty="0">
                <a:solidFill>
                  <a:schemeClr val="lt1"/>
                </a:solidFill>
                <a:highlight>
                  <a:schemeClr val="lt1"/>
                </a:highlight>
                <a:latin typeface="Times New Roman" panose="02020603050405020304" pitchFamily="18" charset="0"/>
                <a:ea typeface="Open Sans"/>
                <a:cs typeface="Times New Roman" panose="02020603050405020304" pitchFamily="18" charset="0"/>
                <a:sym typeface="Open Sans"/>
              </a:endParaRPr>
            </a:p>
          </p:txBody>
        </p:sp>
        <p:pic>
          <p:nvPicPr>
            <p:cNvPr id="53" name="Google Shape;150;p20">
              <a:extLst>
                <a:ext uri="{FF2B5EF4-FFF2-40B4-BE49-F238E27FC236}">
                  <a16:creationId xmlns:a16="http://schemas.microsoft.com/office/drawing/2014/main" id="{6A72CD6E-2181-2775-9D33-9736AD182D8D}"/>
                </a:ext>
              </a:extLst>
            </p:cNvPr>
            <p:cNvPicPr preferRelativeResize="0"/>
            <p:nvPr/>
          </p:nvPicPr>
          <p:blipFill>
            <a:blip r:embed="rId4">
              <a:alphaModFix/>
            </a:blip>
            <a:stretch>
              <a:fillRect/>
            </a:stretch>
          </p:blipFill>
          <p:spPr>
            <a:xfrm>
              <a:off x="4836612" y="2787472"/>
              <a:ext cx="2064125" cy="1253500"/>
            </a:xfrm>
            <a:prstGeom prst="rect">
              <a:avLst/>
            </a:prstGeom>
            <a:noFill/>
            <a:ln>
              <a:noFill/>
            </a:ln>
          </p:spPr>
        </p:pic>
        <p:cxnSp>
          <p:nvCxnSpPr>
            <p:cNvPr id="54" name="Google Shape;151;p20">
              <a:extLst>
                <a:ext uri="{FF2B5EF4-FFF2-40B4-BE49-F238E27FC236}">
                  <a16:creationId xmlns:a16="http://schemas.microsoft.com/office/drawing/2014/main" id="{66233C48-0E05-5B7A-4B4D-477B8F8C8F6F}"/>
                </a:ext>
              </a:extLst>
            </p:cNvPr>
            <p:cNvCxnSpPr/>
            <p:nvPr/>
          </p:nvCxnSpPr>
          <p:spPr>
            <a:xfrm>
              <a:off x="5257340" y="3021575"/>
              <a:ext cx="0" cy="843000"/>
            </a:xfrm>
            <a:prstGeom prst="straightConnector1">
              <a:avLst/>
            </a:prstGeom>
            <a:noFill/>
            <a:ln w="19050" cap="flat" cmpd="sng">
              <a:solidFill>
                <a:srgbClr val="1F497D"/>
              </a:solidFill>
              <a:prstDash val="solid"/>
              <a:round/>
              <a:headEnd type="none" w="med" len="med"/>
              <a:tailEnd type="none" w="med" len="med"/>
            </a:ln>
          </p:spPr>
        </p:cxnSp>
        <p:cxnSp>
          <p:nvCxnSpPr>
            <p:cNvPr id="55" name="Google Shape;154;p20">
              <a:extLst>
                <a:ext uri="{FF2B5EF4-FFF2-40B4-BE49-F238E27FC236}">
                  <a16:creationId xmlns:a16="http://schemas.microsoft.com/office/drawing/2014/main" id="{1501ED33-2481-CB00-22BB-81D7F7E42B2B}"/>
                </a:ext>
              </a:extLst>
            </p:cNvPr>
            <p:cNvCxnSpPr/>
            <p:nvPr/>
          </p:nvCxnSpPr>
          <p:spPr>
            <a:xfrm>
              <a:off x="5426940" y="3021575"/>
              <a:ext cx="0" cy="843000"/>
            </a:xfrm>
            <a:prstGeom prst="straightConnector1">
              <a:avLst/>
            </a:prstGeom>
            <a:noFill/>
            <a:ln w="19050" cap="flat" cmpd="sng">
              <a:solidFill>
                <a:srgbClr val="1F497D"/>
              </a:solidFill>
              <a:prstDash val="solid"/>
              <a:round/>
              <a:headEnd type="none" w="med" len="med"/>
              <a:tailEnd type="none" w="med" len="med"/>
            </a:ln>
          </p:spPr>
        </p:cxnSp>
        <p:cxnSp>
          <p:nvCxnSpPr>
            <p:cNvPr id="56" name="Google Shape;152;p20">
              <a:extLst>
                <a:ext uri="{FF2B5EF4-FFF2-40B4-BE49-F238E27FC236}">
                  <a16:creationId xmlns:a16="http://schemas.microsoft.com/office/drawing/2014/main" id="{5289CC94-793C-BE38-E913-3CC8050D58F9}"/>
                </a:ext>
              </a:extLst>
            </p:cNvPr>
            <p:cNvCxnSpPr/>
            <p:nvPr/>
          </p:nvCxnSpPr>
          <p:spPr>
            <a:xfrm>
              <a:off x="6326366" y="3021800"/>
              <a:ext cx="0" cy="843000"/>
            </a:xfrm>
            <a:prstGeom prst="straightConnector1">
              <a:avLst/>
            </a:prstGeom>
            <a:noFill/>
            <a:ln w="19050" cap="flat" cmpd="sng">
              <a:solidFill>
                <a:srgbClr val="1F497D"/>
              </a:solidFill>
              <a:prstDash val="solid"/>
              <a:round/>
              <a:headEnd type="none" w="med" len="med"/>
              <a:tailEnd type="none" w="med" len="med"/>
            </a:ln>
          </p:spPr>
        </p:cxnSp>
        <p:cxnSp>
          <p:nvCxnSpPr>
            <p:cNvPr id="57" name="Google Shape;153;p20">
              <a:extLst>
                <a:ext uri="{FF2B5EF4-FFF2-40B4-BE49-F238E27FC236}">
                  <a16:creationId xmlns:a16="http://schemas.microsoft.com/office/drawing/2014/main" id="{B841A5D6-6882-5627-AD02-14FA6B719C76}"/>
                </a:ext>
              </a:extLst>
            </p:cNvPr>
            <p:cNvCxnSpPr/>
            <p:nvPr/>
          </p:nvCxnSpPr>
          <p:spPr>
            <a:xfrm>
              <a:off x="6064091" y="3021800"/>
              <a:ext cx="0" cy="528300"/>
            </a:xfrm>
            <a:prstGeom prst="straightConnector1">
              <a:avLst/>
            </a:prstGeom>
            <a:noFill/>
            <a:ln w="19050" cap="flat" cmpd="sng">
              <a:solidFill>
                <a:srgbClr val="1F497D"/>
              </a:solidFill>
              <a:prstDash val="solid"/>
              <a:round/>
              <a:headEnd type="none" w="med" len="med"/>
              <a:tailEnd type="none" w="med" len="med"/>
            </a:ln>
          </p:spPr>
        </p:cxnSp>
        <p:cxnSp>
          <p:nvCxnSpPr>
            <p:cNvPr id="58" name="Google Shape;155;p20">
              <a:extLst>
                <a:ext uri="{FF2B5EF4-FFF2-40B4-BE49-F238E27FC236}">
                  <a16:creationId xmlns:a16="http://schemas.microsoft.com/office/drawing/2014/main" id="{3FB877C1-45C1-5C48-F624-AB38B28968C9}"/>
                </a:ext>
              </a:extLst>
            </p:cNvPr>
            <p:cNvCxnSpPr/>
            <p:nvPr/>
          </p:nvCxnSpPr>
          <p:spPr>
            <a:xfrm>
              <a:off x="5626441" y="3475175"/>
              <a:ext cx="0" cy="389400"/>
            </a:xfrm>
            <a:prstGeom prst="straightConnector1">
              <a:avLst/>
            </a:prstGeom>
            <a:noFill/>
            <a:ln w="19050" cap="flat" cmpd="sng">
              <a:solidFill>
                <a:srgbClr val="1F497D"/>
              </a:solidFill>
              <a:prstDash val="solid"/>
              <a:round/>
              <a:headEnd type="none" w="med" len="med"/>
              <a:tailEnd type="none" w="med" len="med"/>
            </a:ln>
          </p:spPr>
        </p:cxnSp>
        <p:cxnSp>
          <p:nvCxnSpPr>
            <p:cNvPr id="59" name="Google Shape;156;p20">
              <a:extLst>
                <a:ext uri="{FF2B5EF4-FFF2-40B4-BE49-F238E27FC236}">
                  <a16:creationId xmlns:a16="http://schemas.microsoft.com/office/drawing/2014/main" id="{09448BB1-3BF9-4A18-E271-FF2AC5EED4A8}"/>
                </a:ext>
              </a:extLst>
            </p:cNvPr>
            <p:cNvCxnSpPr/>
            <p:nvPr/>
          </p:nvCxnSpPr>
          <p:spPr>
            <a:xfrm>
              <a:off x="5819516" y="3456550"/>
              <a:ext cx="0" cy="414600"/>
            </a:xfrm>
            <a:prstGeom prst="straightConnector1">
              <a:avLst/>
            </a:prstGeom>
            <a:noFill/>
            <a:ln w="19050" cap="flat" cmpd="sng">
              <a:solidFill>
                <a:srgbClr val="1F497D"/>
              </a:solidFill>
              <a:prstDash val="solid"/>
              <a:round/>
              <a:headEnd type="none" w="med" len="med"/>
              <a:tailEnd type="none" w="med" len="med"/>
            </a:ln>
          </p:spPr>
        </p:cxnSp>
        <p:cxnSp>
          <p:nvCxnSpPr>
            <p:cNvPr id="60" name="Google Shape;157;p20">
              <a:extLst>
                <a:ext uri="{FF2B5EF4-FFF2-40B4-BE49-F238E27FC236}">
                  <a16:creationId xmlns:a16="http://schemas.microsoft.com/office/drawing/2014/main" id="{088A268C-F78A-AA11-1630-487D76DDB026}"/>
                </a:ext>
              </a:extLst>
            </p:cNvPr>
            <p:cNvCxnSpPr/>
            <p:nvPr/>
          </p:nvCxnSpPr>
          <p:spPr>
            <a:xfrm>
              <a:off x="6471435" y="3021575"/>
              <a:ext cx="0" cy="843000"/>
            </a:xfrm>
            <a:prstGeom prst="straightConnector1">
              <a:avLst/>
            </a:prstGeom>
            <a:noFill/>
            <a:ln w="19050" cap="flat" cmpd="sng">
              <a:solidFill>
                <a:srgbClr val="1F497D"/>
              </a:solidFill>
              <a:prstDash val="solid"/>
              <a:round/>
              <a:headEnd type="none" w="med" len="med"/>
              <a:tailEnd type="none" w="med" len="med"/>
            </a:ln>
          </p:spPr>
        </p:cxnSp>
        <p:sp>
          <p:nvSpPr>
            <p:cNvPr id="61" name="Google Shape;159;p20">
              <a:extLst>
                <a:ext uri="{FF2B5EF4-FFF2-40B4-BE49-F238E27FC236}">
                  <a16:creationId xmlns:a16="http://schemas.microsoft.com/office/drawing/2014/main" id="{AB647EDD-66A2-333C-81AC-EB83DB0A5C09}"/>
                </a:ext>
              </a:extLst>
            </p:cNvPr>
            <p:cNvSpPr txBox="1"/>
            <p:nvPr/>
          </p:nvSpPr>
          <p:spPr>
            <a:xfrm>
              <a:off x="5209885" y="2787475"/>
              <a:ext cx="16455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00" b="1" dirty="0">
                  <a:highlight>
                    <a:schemeClr val="lt1"/>
                  </a:highlight>
                  <a:latin typeface="Times New Roman" panose="02020603050405020304" pitchFamily="18" charset="0"/>
                  <a:ea typeface="Open Sans"/>
                  <a:cs typeface="Times New Roman" panose="02020603050405020304" pitchFamily="18" charset="0"/>
                  <a:sym typeface="Open Sans"/>
                </a:rPr>
                <a:t>trapezoidal corridors</a:t>
              </a:r>
              <a:endParaRPr sz="700" b="1" dirty="0">
                <a:solidFill>
                  <a:schemeClr val="lt1"/>
                </a:solidFill>
                <a:highlight>
                  <a:schemeClr val="lt1"/>
                </a:highlight>
                <a:latin typeface="Times New Roman" panose="02020603050405020304" pitchFamily="18" charset="0"/>
                <a:ea typeface="Open Sans"/>
                <a:cs typeface="Times New Roman" panose="02020603050405020304" pitchFamily="18" charset="0"/>
                <a:sym typeface="Open Sans"/>
              </a:endParaRPr>
            </a:p>
          </p:txBody>
        </p:sp>
      </p:grpSp>
      <p:cxnSp>
        <p:nvCxnSpPr>
          <p:cNvPr id="37" name="Google Shape;161;p20">
            <a:extLst>
              <a:ext uri="{FF2B5EF4-FFF2-40B4-BE49-F238E27FC236}">
                <a16:creationId xmlns:a16="http://schemas.microsoft.com/office/drawing/2014/main" id="{54BD1C68-4279-F26F-8A22-384D3F6B9814}"/>
              </a:ext>
            </a:extLst>
          </p:cNvPr>
          <p:cNvCxnSpPr>
            <a:cxnSpLocks/>
            <a:stCxn id="25" idx="3"/>
          </p:cNvCxnSpPr>
          <p:nvPr/>
        </p:nvCxnSpPr>
        <p:spPr>
          <a:xfrm>
            <a:off x="6305100" y="3559227"/>
            <a:ext cx="526800" cy="2400"/>
          </a:xfrm>
          <a:prstGeom prst="straightConnector1">
            <a:avLst/>
          </a:prstGeom>
          <a:noFill/>
          <a:ln w="28575" cap="flat" cmpd="sng">
            <a:solidFill>
              <a:schemeClr val="accent1"/>
            </a:solidFill>
            <a:prstDash val="solid"/>
            <a:round/>
            <a:headEnd type="none" w="med" len="med"/>
            <a:tailEnd type="stealth" w="med" len="med"/>
          </a:ln>
        </p:spPr>
      </p:cxnSp>
      <p:sp>
        <p:nvSpPr>
          <p:cNvPr id="38" name="TextBox 37">
            <a:extLst>
              <a:ext uri="{FF2B5EF4-FFF2-40B4-BE49-F238E27FC236}">
                <a16:creationId xmlns:a16="http://schemas.microsoft.com/office/drawing/2014/main" id="{42A14F43-7712-8A81-2619-34823688B7F2}"/>
              </a:ext>
            </a:extLst>
          </p:cNvPr>
          <p:cNvSpPr txBox="1"/>
          <p:nvPr/>
        </p:nvSpPr>
        <p:spPr>
          <a:xfrm>
            <a:off x="90021" y="4504551"/>
            <a:ext cx="8963957" cy="553998"/>
          </a:xfrm>
          <a:prstGeom prst="rect">
            <a:avLst/>
          </a:prstGeom>
          <a:noFill/>
        </p:spPr>
        <p:txBody>
          <a:bodyPr wrap="square" rtlCol="0">
            <a:spAutoFit/>
          </a:bodyPr>
          <a:lstStyle/>
          <a:p>
            <a:r>
              <a:rPr lang="en-IN" sz="1000" baseline="30000" dirty="0">
                <a:latin typeface="Times New Roman" panose="02020603050405020304" pitchFamily="18" charset="0"/>
                <a:ea typeface="Open Sans" panose="020B0606030504020204" pitchFamily="34" charset="0"/>
                <a:cs typeface="Times New Roman" panose="02020603050405020304" pitchFamily="18" charset="0"/>
              </a:rPr>
              <a:t>1 </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W. Ding et al., “Safe trajectory generation for complex urban environments using </a:t>
            </a:r>
            <a:r>
              <a:rPr lang="en-US" sz="1000" b="0" i="0" u="none" strike="noStrike" dirty="0" err="1">
                <a:solidFill>
                  <a:srgbClr val="000000"/>
                </a:solidFill>
                <a:effectLst/>
                <a:latin typeface="Times New Roman" panose="02020603050405020304" pitchFamily="18" charset="0"/>
                <a:cs typeface="Times New Roman" panose="02020603050405020304" pitchFamily="18" charset="0"/>
              </a:rPr>
              <a:t>spatio</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-temporal semantic corridor,” IEEE Robotics and Automation Letters, 2019</a:t>
            </a:r>
          </a:p>
          <a:p>
            <a:r>
              <a:rPr lang="en-IN" sz="1000" baseline="30000" dirty="0">
                <a:latin typeface="Times New Roman" panose="02020603050405020304" pitchFamily="18" charset="0"/>
                <a:ea typeface="Open Sans" panose="020B0606030504020204" pitchFamily="34" charset="0"/>
                <a:cs typeface="Times New Roman" panose="02020603050405020304" pitchFamily="18" charset="0"/>
              </a:rPr>
              <a:t>2 </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J. Li et al., “Motion planning by search in derivative space and convex optimization with enlarged solution space,” </a:t>
            </a:r>
            <a:r>
              <a:rPr lang="en-US" sz="1000" dirty="0">
                <a:latin typeface="Times New Roman" panose="02020603050405020304" pitchFamily="18" charset="0"/>
                <a:cs typeface="Times New Roman" panose="02020603050405020304" pitchFamily="18" charset="0"/>
              </a:rPr>
              <a:t> IEEE/RSJ International Conference on Intelligent Robots and Systems (IROS), </a:t>
            </a:r>
            <a:r>
              <a:rPr lang="en-US" sz="1000" b="0" i="0" u="none" strike="noStrike" dirty="0">
                <a:solidFill>
                  <a:srgbClr val="000000"/>
                </a:solidFill>
                <a:effectLst/>
                <a:latin typeface="Times New Roman" panose="02020603050405020304" pitchFamily="18" charset="0"/>
                <a:cs typeface="Times New Roman" panose="02020603050405020304" pitchFamily="18" charset="0"/>
              </a:rPr>
              <a:t>2022</a:t>
            </a:r>
            <a:endParaRPr lang="en-IN" sz="1000" baseline="30000" dirty="0">
              <a:latin typeface="Times New Roman" panose="02020603050405020304" pitchFamily="18" charset="0"/>
              <a:ea typeface="Open Sans" panose="020B060603050402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6718"/>
    </mc:Choice>
    <mc:Fallback xmlns="">
      <p:transition spd="slow" advTm="16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5" name="Group 4">
            <a:extLst>
              <a:ext uri="{FF2B5EF4-FFF2-40B4-BE49-F238E27FC236}">
                <a16:creationId xmlns:a16="http://schemas.microsoft.com/office/drawing/2014/main" id="{B7D162E2-94FF-C605-390C-7F6C01F66A34}"/>
              </a:ext>
            </a:extLst>
          </p:cNvPr>
          <p:cNvGrpSpPr/>
          <p:nvPr/>
        </p:nvGrpSpPr>
        <p:grpSpPr>
          <a:xfrm>
            <a:off x="4961663" y="4293578"/>
            <a:ext cx="3744988" cy="356393"/>
            <a:chOff x="5087970" y="4354384"/>
            <a:chExt cx="3744988" cy="356393"/>
          </a:xfrm>
        </p:grpSpPr>
        <p:pic>
          <p:nvPicPr>
            <p:cNvPr id="16" name="Picture 15">
              <a:extLst>
                <a:ext uri="{FF2B5EF4-FFF2-40B4-BE49-F238E27FC236}">
                  <a16:creationId xmlns:a16="http://schemas.microsoft.com/office/drawing/2014/main" id="{A6F8B2F9-789C-D62C-A7B9-091CD071F54A}"/>
                </a:ext>
              </a:extLst>
            </p:cNvPr>
            <p:cNvPicPr>
              <a:picLocks noChangeAspect="1"/>
            </p:cNvPicPr>
            <p:nvPr/>
          </p:nvPicPr>
          <p:blipFill>
            <a:blip r:embed="rId3"/>
            <a:stretch>
              <a:fillRect/>
            </a:stretch>
          </p:blipFill>
          <p:spPr>
            <a:xfrm>
              <a:off x="5087970" y="4354384"/>
              <a:ext cx="3744988" cy="320295"/>
            </a:xfrm>
            <a:prstGeom prst="rect">
              <a:avLst/>
            </a:prstGeom>
          </p:spPr>
        </p:pic>
        <p:pic>
          <p:nvPicPr>
            <p:cNvPr id="23" name="Picture 22">
              <a:extLst>
                <a:ext uri="{FF2B5EF4-FFF2-40B4-BE49-F238E27FC236}">
                  <a16:creationId xmlns:a16="http://schemas.microsoft.com/office/drawing/2014/main" id="{5B6034C0-5874-4665-1956-695729B055B9}"/>
                </a:ext>
              </a:extLst>
            </p:cNvPr>
            <p:cNvPicPr>
              <a:picLocks noChangeAspect="1"/>
            </p:cNvPicPr>
            <p:nvPr/>
          </p:nvPicPr>
          <p:blipFill>
            <a:blip r:embed="rId4"/>
            <a:stretch>
              <a:fillRect/>
            </a:stretch>
          </p:blipFill>
          <p:spPr>
            <a:xfrm>
              <a:off x="5150207" y="4365324"/>
              <a:ext cx="235175" cy="228986"/>
            </a:xfrm>
            <a:prstGeom prst="rect">
              <a:avLst/>
            </a:prstGeom>
          </p:spPr>
        </p:pic>
        <p:pic>
          <p:nvPicPr>
            <p:cNvPr id="25" name="Picture 24">
              <a:extLst>
                <a:ext uri="{FF2B5EF4-FFF2-40B4-BE49-F238E27FC236}">
                  <a16:creationId xmlns:a16="http://schemas.microsoft.com/office/drawing/2014/main" id="{26E2A69C-3F8C-666A-204D-49B53E38250F}"/>
                </a:ext>
              </a:extLst>
            </p:cNvPr>
            <p:cNvPicPr>
              <a:picLocks noChangeAspect="1"/>
            </p:cNvPicPr>
            <p:nvPr/>
          </p:nvPicPr>
          <p:blipFill>
            <a:blip r:embed="rId4"/>
            <a:stretch>
              <a:fillRect/>
            </a:stretch>
          </p:blipFill>
          <p:spPr>
            <a:xfrm>
              <a:off x="6980419" y="4428813"/>
              <a:ext cx="289585" cy="281964"/>
            </a:xfrm>
            <a:prstGeom prst="rect">
              <a:avLst/>
            </a:prstGeom>
          </p:spPr>
        </p:pic>
      </p:grpSp>
      <p:pic>
        <p:nvPicPr>
          <p:cNvPr id="3077" name="Picture 5">
            <a:extLst>
              <a:ext uri="{FF2B5EF4-FFF2-40B4-BE49-F238E27FC236}">
                <a16:creationId xmlns:a16="http://schemas.microsoft.com/office/drawing/2014/main" id="{DA17F08E-D65C-C5C2-EC88-ED81BF136A2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776" r="23240"/>
          <a:stretch/>
        </p:blipFill>
        <p:spPr bwMode="auto">
          <a:xfrm>
            <a:off x="2922169" y="941648"/>
            <a:ext cx="2174574" cy="1808195"/>
          </a:xfrm>
          <a:prstGeom prst="rect">
            <a:avLst/>
          </a:prstGeom>
          <a:noFill/>
          <a:extLst>
            <a:ext uri="{909E8E84-426E-40DD-AFC4-6F175D3DCCD1}">
              <a14:hiddenFill xmlns:a14="http://schemas.microsoft.com/office/drawing/2010/main">
                <a:solidFill>
                  <a:srgbClr val="FFFFFF"/>
                </a:solidFill>
              </a14:hiddenFill>
            </a:ext>
          </a:extLst>
        </p:spPr>
      </p:pic>
      <p:sp>
        <p:nvSpPr>
          <p:cNvPr id="202" name="Google Shape;202;p23"/>
          <p:cNvSpPr txBox="1">
            <a:spLocks noGrp="1"/>
          </p:cNvSpPr>
          <p:nvPr>
            <p:ph type="title"/>
          </p:nvPr>
        </p:nvSpPr>
        <p:spPr>
          <a:xfrm>
            <a:off x="457200" y="361950"/>
            <a:ext cx="8229600" cy="609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Proposed Approach</a:t>
            </a:r>
            <a:endParaRPr dirty="0">
              <a:solidFill>
                <a:schemeClr val="accent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3E9EF98-D740-1E15-8FCD-6EB0D1F509E8}"/>
              </a:ext>
            </a:extLst>
          </p:cNvPr>
          <p:cNvGrpSpPr/>
          <p:nvPr/>
        </p:nvGrpSpPr>
        <p:grpSpPr>
          <a:xfrm>
            <a:off x="5129347" y="2817749"/>
            <a:ext cx="3834510" cy="1478277"/>
            <a:chOff x="5129347" y="2817749"/>
            <a:chExt cx="3834510" cy="1478277"/>
          </a:xfrm>
        </p:grpSpPr>
        <p:pic>
          <p:nvPicPr>
            <p:cNvPr id="4" name="Picture 3" descr="A picture containing rectangle, colorfulness, design&#10;&#10;Description automatically generated">
              <a:extLst>
                <a:ext uri="{FF2B5EF4-FFF2-40B4-BE49-F238E27FC236}">
                  <a16:creationId xmlns:a16="http://schemas.microsoft.com/office/drawing/2014/main" id="{B13EE48B-B673-F6DB-895F-DE45E8148425}"/>
                </a:ext>
              </a:extLst>
            </p:cNvPr>
            <p:cNvPicPr>
              <a:picLocks noChangeAspect="1"/>
            </p:cNvPicPr>
            <p:nvPr/>
          </p:nvPicPr>
          <p:blipFill rotWithShape="1">
            <a:blip r:embed="rId6"/>
            <a:srcRect l="4547" t="10902" r="5219" b="21122"/>
            <a:stretch/>
          </p:blipFill>
          <p:spPr>
            <a:xfrm>
              <a:off x="5129347" y="2817749"/>
              <a:ext cx="3834510" cy="1405803"/>
            </a:xfrm>
            <a:prstGeom prst="rect">
              <a:avLst/>
            </a:prstGeom>
            <a:ln>
              <a:solidFill>
                <a:schemeClr val="tx1"/>
              </a:solidFill>
            </a:ln>
          </p:spPr>
        </p:pic>
        <p:sp>
          <p:nvSpPr>
            <p:cNvPr id="10" name="TextBox 9">
              <a:extLst>
                <a:ext uri="{FF2B5EF4-FFF2-40B4-BE49-F238E27FC236}">
                  <a16:creationId xmlns:a16="http://schemas.microsoft.com/office/drawing/2014/main" id="{DA26E290-F567-0F88-1C60-548043F9DF02}"/>
                </a:ext>
              </a:extLst>
            </p:cNvPr>
            <p:cNvSpPr txBox="1"/>
            <p:nvPr/>
          </p:nvSpPr>
          <p:spPr>
            <a:xfrm>
              <a:off x="7761555" y="3557362"/>
              <a:ext cx="638175" cy="738664"/>
            </a:xfrm>
            <a:prstGeom prst="rect">
              <a:avLst/>
            </a:prstGeom>
            <a:noFill/>
          </p:spPr>
          <p:txBody>
            <a:bodyPr wrap="square">
              <a:spAutoFit/>
            </a:bodyPr>
            <a:lstStyle/>
            <a:p>
              <a:pPr rtl="0">
                <a:spcBef>
                  <a:spcPts val="0"/>
                </a:spcBef>
                <a:spcAft>
                  <a:spcPts val="0"/>
                </a:spcAft>
              </a:pPr>
              <a:r>
                <a:rPr lang="en-IN" b="1" dirty="0">
                  <a:solidFill>
                    <a:schemeClr val="bg1"/>
                  </a:solidFill>
                  <a:latin typeface="Times New Roman" panose="02020603050405020304" pitchFamily="18" charset="0"/>
                  <a:cs typeface="Times New Roman" panose="02020603050405020304" pitchFamily="18" charset="0"/>
                </a:rPr>
                <a:t>car C</a:t>
              </a:r>
              <a:endParaRPr lang="en-IN" b="0" dirty="0">
                <a:solidFill>
                  <a:schemeClr val="bg1"/>
                </a:solidFill>
                <a:effectLst/>
                <a:latin typeface="Times New Roman" panose="02020603050405020304" pitchFamily="18" charset="0"/>
                <a:cs typeface="Times New Roman" panose="02020603050405020304" pitchFamily="18" charset="0"/>
              </a:endParaRPr>
            </a:p>
            <a:p>
              <a:br>
                <a:rPr lang="en-IN"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D8CC709-A916-2DBA-690E-39C3A2DB387F}"/>
                </a:ext>
              </a:extLst>
            </p:cNvPr>
            <p:cNvSpPr txBox="1"/>
            <p:nvPr/>
          </p:nvSpPr>
          <p:spPr>
            <a:xfrm>
              <a:off x="7197429" y="3076505"/>
              <a:ext cx="638175" cy="738664"/>
            </a:xfrm>
            <a:prstGeom prst="rect">
              <a:avLst/>
            </a:prstGeom>
            <a:no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car A</a:t>
              </a:r>
              <a:endParaRPr lang="en-IN" b="0" dirty="0">
                <a:solidFill>
                  <a:schemeClr val="bg1"/>
                </a:solidFill>
                <a:effectLst/>
                <a:latin typeface="Times New Roman" panose="02020603050405020304" pitchFamily="18" charset="0"/>
                <a:cs typeface="Times New Roman" panose="02020603050405020304" pitchFamily="18" charset="0"/>
              </a:endParaRPr>
            </a:p>
            <a:p>
              <a:br>
                <a:rPr lang="en-IN"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84DE51C-65F4-42C1-99D2-7362653D6F5D}"/>
                </a:ext>
              </a:extLst>
            </p:cNvPr>
            <p:cNvSpPr txBox="1"/>
            <p:nvPr/>
          </p:nvSpPr>
          <p:spPr>
            <a:xfrm>
              <a:off x="5206126" y="3144216"/>
              <a:ext cx="638175" cy="738664"/>
            </a:xfrm>
            <a:prstGeom prst="rect">
              <a:avLst/>
            </a:prstGeom>
            <a:no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car A</a:t>
              </a:r>
              <a:endParaRPr lang="en-IN" b="0" dirty="0">
                <a:solidFill>
                  <a:schemeClr val="bg1"/>
                </a:solidFill>
                <a:effectLst/>
                <a:latin typeface="Times New Roman" panose="02020603050405020304" pitchFamily="18" charset="0"/>
                <a:cs typeface="Times New Roman" panose="02020603050405020304" pitchFamily="18" charset="0"/>
              </a:endParaRPr>
            </a:p>
            <a:p>
              <a:br>
                <a:rPr lang="en-IN"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grpSp>
      <p:pic>
        <p:nvPicPr>
          <p:cNvPr id="18" name="Picture 17">
            <a:extLst>
              <a:ext uri="{FF2B5EF4-FFF2-40B4-BE49-F238E27FC236}">
                <a16:creationId xmlns:a16="http://schemas.microsoft.com/office/drawing/2014/main" id="{6E302079-35A8-1C75-1248-9107E20E96A8}"/>
              </a:ext>
            </a:extLst>
          </p:cNvPr>
          <p:cNvPicPr>
            <a:picLocks noChangeAspect="1"/>
          </p:cNvPicPr>
          <p:nvPr/>
        </p:nvPicPr>
        <p:blipFill>
          <a:blip r:embed="rId4"/>
          <a:stretch>
            <a:fillRect/>
          </a:stretch>
        </p:blipFill>
        <p:spPr>
          <a:xfrm>
            <a:off x="457200" y="4640568"/>
            <a:ext cx="289585" cy="281964"/>
          </a:xfrm>
          <a:prstGeom prst="rect">
            <a:avLst/>
          </a:prstGeom>
        </p:spPr>
      </p:pic>
      <p:pic>
        <p:nvPicPr>
          <p:cNvPr id="21" name="Picture 20">
            <a:extLst>
              <a:ext uri="{FF2B5EF4-FFF2-40B4-BE49-F238E27FC236}">
                <a16:creationId xmlns:a16="http://schemas.microsoft.com/office/drawing/2014/main" id="{62EAAFCB-367F-0EFD-8FC6-9784B1EE27CA}"/>
              </a:ext>
            </a:extLst>
          </p:cNvPr>
          <p:cNvPicPr>
            <a:picLocks noChangeAspect="1"/>
          </p:cNvPicPr>
          <p:nvPr/>
        </p:nvPicPr>
        <p:blipFill>
          <a:blip r:embed="rId4"/>
          <a:stretch>
            <a:fillRect/>
          </a:stretch>
        </p:blipFill>
        <p:spPr>
          <a:xfrm>
            <a:off x="2906992" y="4640568"/>
            <a:ext cx="289585" cy="281964"/>
          </a:xfrm>
          <a:prstGeom prst="rect">
            <a:avLst/>
          </a:prstGeom>
        </p:spPr>
      </p:pic>
      <p:sp>
        <p:nvSpPr>
          <p:cNvPr id="26" name="TextBox 25">
            <a:extLst>
              <a:ext uri="{FF2B5EF4-FFF2-40B4-BE49-F238E27FC236}">
                <a16:creationId xmlns:a16="http://schemas.microsoft.com/office/drawing/2014/main" id="{13C11836-C3D9-8BE1-E343-48C331204BAD}"/>
              </a:ext>
            </a:extLst>
          </p:cNvPr>
          <p:cNvSpPr txBox="1"/>
          <p:nvPr/>
        </p:nvSpPr>
        <p:spPr>
          <a:xfrm>
            <a:off x="3391010" y="1301608"/>
            <a:ext cx="638175" cy="738664"/>
          </a:xfrm>
          <a:prstGeom prst="rect">
            <a:avLst/>
          </a:prstGeom>
          <a:no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car A</a:t>
            </a:r>
            <a:endParaRPr lang="en-IN" b="0" dirty="0">
              <a:solidFill>
                <a:schemeClr val="bg1"/>
              </a:solidFill>
              <a:effectLst/>
              <a:latin typeface="Times New Roman" panose="02020603050405020304" pitchFamily="18" charset="0"/>
              <a:cs typeface="Times New Roman" panose="02020603050405020304" pitchFamily="18" charset="0"/>
            </a:endParaRPr>
          </a:p>
          <a:p>
            <a:br>
              <a:rPr lang="en-IN"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7F028656-5E35-BF3F-3888-826C1F755A18}"/>
              </a:ext>
            </a:extLst>
          </p:cNvPr>
          <p:cNvSpPr txBox="1"/>
          <p:nvPr/>
        </p:nvSpPr>
        <p:spPr>
          <a:xfrm>
            <a:off x="4225195" y="1526197"/>
            <a:ext cx="638175" cy="738664"/>
          </a:xfrm>
          <a:prstGeom prst="rect">
            <a:avLst/>
          </a:prstGeom>
          <a:no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car </a:t>
            </a:r>
            <a:r>
              <a:rPr lang="en-IN" b="1" dirty="0">
                <a:solidFill>
                  <a:schemeClr val="bg1"/>
                </a:solidFill>
                <a:latin typeface="Times New Roman" panose="02020603050405020304" pitchFamily="18" charset="0"/>
                <a:cs typeface="Times New Roman" panose="02020603050405020304" pitchFamily="18" charset="0"/>
              </a:rPr>
              <a:t>C</a:t>
            </a:r>
            <a:endParaRPr lang="en-IN" b="0" dirty="0">
              <a:solidFill>
                <a:schemeClr val="bg1"/>
              </a:solidFill>
              <a:effectLst/>
              <a:latin typeface="Times New Roman" panose="02020603050405020304" pitchFamily="18" charset="0"/>
              <a:cs typeface="Times New Roman" panose="02020603050405020304" pitchFamily="18" charset="0"/>
            </a:endParaRPr>
          </a:p>
          <a:p>
            <a:br>
              <a:rPr lang="en-IN"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2494C94E-F47B-C65F-0E0F-9A1562008C3B}"/>
              </a:ext>
            </a:extLst>
          </p:cNvPr>
          <p:cNvPicPr>
            <a:picLocks noChangeAspect="1"/>
          </p:cNvPicPr>
          <p:nvPr/>
        </p:nvPicPr>
        <p:blipFill>
          <a:blip r:embed="rId4"/>
          <a:stretch>
            <a:fillRect/>
          </a:stretch>
        </p:blipFill>
        <p:spPr>
          <a:xfrm>
            <a:off x="203894" y="4736821"/>
            <a:ext cx="289585" cy="281964"/>
          </a:xfrm>
          <a:prstGeom prst="rect">
            <a:avLst/>
          </a:prstGeom>
        </p:spPr>
      </p:pic>
      <p:pic>
        <p:nvPicPr>
          <p:cNvPr id="31" name="Picture 30">
            <a:extLst>
              <a:ext uri="{FF2B5EF4-FFF2-40B4-BE49-F238E27FC236}">
                <a16:creationId xmlns:a16="http://schemas.microsoft.com/office/drawing/2014/main" id="{CE653B23-15D9-FB0B-4992-ADA5CCAA2F04}"/>
              </a:ext>
            </a:extLst>
          </p:cNvPr>
          <p:cNvPicPr>
            <a:picLocks noChangeAspect="1"/>
          </p:cNvPicPr>
          <p:nvPr/>
        </p:nvPicPr>
        <p:blipFill>
          <a:blip r:embed="rId4"/>
          <a:stretch>
            <a:fillRect/>
          </a:stretch>
        </p:blipFill>
        <p:spPr>
          <a:xfrm>
            <a:off x="460573" y="4504212"/>
            <a:ext cx="289585" cy="281964"/>
          </a:xfrm>
          <a:prstGeom prst="rect">
            <a:avLst/>
          </a:prstGeom>
        </p:spPr>
      </p:pic>
      <p:pic>
        <p:nvPicPr>
          <p:cNvPr id="2" name="Picture 1">
            <a:extLst>
              <a:ext uri="{FF2B5EF4-FFF2-40B4-BE49-F238E27FC236}">
                <a16:creationId xmlns:a16="http://schemas.microsoft.com/office/drawing/2014/main" id="{1866963D-7E03-5045-9A11-58E88FB434B6}"/>
              </a:ext>
            </a:extLst>
          </p:cNvPr>
          <p:cNvPicPr>
            <a:picLocks noChangeAspect="1"/>
          </p:cNvPicPr>
          <p:nvPr/>
        </p:nvPicPr>
        <p:blipFill>
          <a:blip r:embed="rId7"/>
          <a:stretch>
            <a:fillRect/>
          </a:stretch>
        </p:blipFill>
        <p:spPr>
          <a:xfrm>
            <a:off x="32467" y="897739"/>
            <a:ext cx="2920731" cy="1840635"/>
          </a:xfrm>
          <a:prstGeom prst="rect">
            <a:avLst/>
          </a:prstGeom>
        </p:spPr>
      </p:pic>
      <p:sp>
        <p:nvSpPr>
          <p:cNvPr id="33" name="Google Shape;203;p23">
            <a:extLst>
              <a:ext uri="{FF2B5EF4-FFF2-40B4-BE49-F238E27FC236}">
                <a16:creationId xmlns:a16="http://schemas.microsoft.com/office/drawing/2014/main" id="{F3EBE28B-7633-314F-A978-E814D0FF7BEE}"/>
              </a:ext>
            </a:extLst>
          </p:cNvPr>
          <p:cNvSpPr txBox="1">
            <a:spLocks/>
          </p:cNvSpPr>
          <p:nvPr/>
        </p:nvSpPr>
        <p:spPr>
          <a:xfrm>
            <a:off x="5235137" y="1005996"/>
            <a:ext cx="3734178" cy="154616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600"/>
              </a:spcBef>
              <a:spcAft>
                <a:spcPts val="0"/>
              </a:spcAft>
              <a:buClr>
                <a:srgbClr val="000000"/>
              </a:buClr>
              <a:buSzPts val="1400"/>
              <a:buFont typeface="Arial"/>
              <a:buNone/>
              <a:defRPr sz="1400" b="0" i="0" u="none" strike="noStrike" cap="none">
                <a:solidFill>
                  <a:schemeClr val="dk1"/>
                </a:solidFill>
                <a:latin typeface="Open Sans"/>
                <a:ea typeface="Open Sans"/>
                <a:cs typeface="Open Sans"/>
                <a:sym typeface="Open Sans"/>
              </a:defRPr>
            </a:lvl1pPr>
            <a:lvl2pPr marL="914400" marR="0" lvl="1" indent="-326390"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2pPr>
            <a:lvl3pPr marL="1371600" marR="0" lvl="2"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3pPr>
            <a:lvl4pPr marL="1828800" marR="0" lvl="3" indent="-326389"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4pPr>
            <a:lvl5pPr marL="2286000" marR="0" lvl="4"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indent="0"/>
            <a:r>
              <a:rPr lang="en-US" i="1" dirty="0">
                <a:solidFill>
                  <a:schemeClr val="accent1"/>
                </a:solidFill>
                <a:latin typeface="Times New Roman" panose="02020603050405020304" pitchFamily="18" charset="0"/>
                <a:cs typeface="Times New Roman" panose="02020603050405020304" pitchFamily="18" charset="0"/>
              </a:rPr>
              <a:t>Two-step convexification procedure:</a:t>
            </a:r>
          </a:p>
          <a:p>
            <a:pPr marL="285750" indent="-285750">
              <a:spcBef>
                <a:spcPts val="1000"/>
              </a:spcBef>
              <a:buFont typeface="Wingdings" pitchFamily="2" charset="2"/>
              <a:buChar char="§"/>
            </a:pPr>
            <a:r>
              <a:rPr lang="en-US" dirty="0">
                <a:latin typeface="Times New Roman" panose="02020603050405020304" pitchFamily="18" charset="0"/>
                <a:cs typeface="Times New Roman" panose="02020603050405020304" pitchFamily="18" charset="0"/>
              </a:rPr>
              <a:t>Depending on different </a:t>
            </a:r>
            <a:r>
              <a:rPr lang="en-US" i="1"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graphs, we get chunks </a:t>
            </a:r>
            <a:r>
              <a:rPr lang="en-US" dirty="0" err="1">
                <a:latin typeface="Times New Roman" panose="02020603050405020304" pitchFamily="18" charset="0"/>
                <a:cs typeface="Times New Roman" panose="02020603050405020304" pitchFamily="18" charset="0"/>
              </a:rPr>
              <a:t>w.r.t.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-dimension</a:t>
            </a:r>
          </a:p>
          <a:p>
            <a:pPr marL="285750" indent="-285750">
              <a:spcBef>
                <a:spcPts val="1000"/>
              </a:spcBef>
              <a:buFont typeface="Wingdings" pitchFamily="2" charset="2"/>
              <a:buChar char="§"/>
            </a:pPr>
            <a:endParaRPr lang="en-US"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87B99CB0-1B69-2502-B77A-8F3C4A530BD6}"/>
              </a:ext>
            </a:extLst>
          </p:cNvPr>
          <p:cNvGrpSpPr/>
          <p:nvPr/>
        </p:nvGrpSpPr>
        <p:grpSpPr>
          <a:xfrm>
            <a:off x="2874" y="2832233"/>
            <a:ext cx="5093869" cy="2045570"/>
            <a:chOff x="198748" y="2855795"/>
            <a:chExt cx="5093869" cy="2045570"/>
          </a:xfrm>
        </p:grpSpPr>
        <p:pic>
          <p:nvPicPr>
            <p:cNvPr id="40" name="Google Shape;207;p23">
              <a:extLst>
                <a:ext uri="{FF2B5EF4-FFF2-40B4-BE49-F238E27FC236}">
                  <a16:creationId xmlns:a16="http://schemas.microsoft.com/office/drawing/2014/main" id="{4E6E817B-2DDE-CDD4-84A7-07405D21E5C3}"/>
                </a:ext>
              </a:extLst>
            </p:cNvPr>
            <p:cNvPicPr preferRelativeResize="0"/>
            <p:nvPr/>
          </p:nvPicPr>
          <p:blipFill rotWithShape="1">
            <a:blip r:embed="rId8">
              <a:alphaModFix/>
            </a:blip>
            <a:srcRect t="55315"/>
            <a:stretch/>
          </p:blipFill>
          <p:spPr>
            <a:xfrm>
              <a:off x="198748" y="2855795"/>
              <a:ext cx="5093869" cy="2045570"/>
            </a:xfrm>
            <a:prstGeom prst="rect">
              <a:avLst/>
            </a:prstGeom>
            <a:noFill/>
            <a:ln>
              <a:noFill/>
            </a:ln>
          </p:spPr>
        </p:pic>
        <p:pic>
          <p:nvPicPr>
            <p:cNvPr id="41" name="Picture 40">
              <a:extLst>
                <a:ext uri="{FF2B5EF4-FFF2-40B4-BE49-F238E27FC236}">
                  <a16:creationId xmlns:a16="http://schemas.microsoft.com/office/drawing/2014/main" id="{F875CCBE-C8D3-6095-D749-15B34FC39903}"/>
                </a:ext>
              </a:extLst>
            </p:cNvPr>
            <p:cNvPicPr>
              <a:picLocks noChangeAspect="1"/>
            </p:cNvPicPr>
            <p:nvPr/>
          </p:nvPicPr>
          <p:blipFill>
            <a:blip r:embed="rId4"/>
            <a:stretch>
              <a:fillRect/>
            </a:stretch>
          </p:blipFill>
          <p:spPr>
            <a:xfrm>
              <a:off x="2906992" y="4528274"/>
              <a:ext cx="289585" cy="281964"/>
            </a:xfrm>
            <a:prstGeom prst="rect">
              <a:avLst/>
            </a:prstGeom>
          </p:spPr>
        </p:pic>
        <p:pic>
          <p:nvPicPr>
            <p:cNvPr id="42" name="Picture 41">
              <a:extLst>
                <a:ext uri="{FF2B5EF4-FFF2-40B4-BE49-F238E27FC236}">
                  <a16:creationId xmlns:a16="http://schemas.microsoft.com/office/drawing/2014/main" id="{53BF5B99-F31B-6AF5-925F-FB37DB551AB9}"/>
                </a:ext>
              </a:extLst>
            </p:cNvPr>
            <p:cNvPicPr>
              <a:picLocks noChangeAspect="1"/>
            </p:cNvPicPr>
            <p:nvPr/>
          </p:nvPicPr>
          <p:blipFill>
            <a:blip r:embed="rId4"/>
            <a:stretch>
              <a:fillRect/>
            </a:stretch>
          </p:blipFill>
          <p:spPr>
            <a:xfrm>
              <a:off x="460573" y="4528275"/>
              <a:ext cx="289585" cy="28196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30142"/>
    </mc:Choice>
    <mc:Fallback xmlns="">
      <p:transition spd="slow" advTm="3014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3" name="Picture 22">
            <a:extLst>
              <a:ext uri="{FF2B5EF4-FFF2-40B4-BE49-F238E27FC236}">
                <a16:creationId xmlns:a16="http://schemas.microsoft.com/office/drawing/2014/main" id="{5B6034C0-5874-4665-1956-695729B055B9}"/>
              </a:ext>
            </a:extLst>
          </p:cNvPr>
          <p:cNvPicPr>
            <a:picLocks noChangeAspect="1"/>
          </p:cNvPicPr>
          <p:nvPr/>
        </p:nvPicPr>
        <p:blipFill>
          <a:blip r:embed="rId3"/>
          <a:stretch>
            <a:fillRect/>
          </a:stretch>
        </p:blipFill>
        <p:spPr>
          <a:xfrm>
            <a:off x="5150207" y="4365324"/>
            <a:ext cx="235175" cy="228986"/>
          </a:xfrm>
          <a:prstGeom prst="rect">
            <a:avLst/>
          </a:prstGeom>
        </p:spPr>
      </p:pic>
      <p:pic>
        <p:nvPicPr>
          <p:cNvPr id="25" name="Picture 24">
            <a:extLst>
              <a:ext uri="{FF2B5EF4-FFF2-40B4-BE49-F238E27FC236}">
                <a16:creationId xmlns:a16="http://schemas.microsoft.com/office/drawing/2014/main" id="{26E2A69C-3F8C-666A-204D-49B53E38250F}"/>
              </a:ext>
            </a:extLst>
          </p:cNvPr>
          <p:cNvPicPr>
            <a:picLocks noChangeAspect="1"/>
          </p:cNvPicPr>
          <p:nvPr/>
        </p:nvPicPr>
        <p:blipFill>
          <a:blip r:embed="rId3"/>
          <a:stretch>
            <a:fillRect/>
          </a:stretch>
        </p:blipFill>
        <p:spPr>
          <a:xfrm>
            <a:off x="6980419" y="4396156"/>
            <a:ext cx="289585" cy="281964"/>
          </a:xfrm>
          <a:prstGeom prst="rect">
            <a:avLst/>
          </a:prstGeom>
        </p:spPr>
      </p:pic>
      <p:pic>
        <p:nvPicPr>
          <p:cNvPr id="3077" name="Picture 5">
            <a:extLst>
              <a:ext uri="{FF2B5EF4-FFF2-40B4-BE49-F238E27FC236}">
                <a16:creationId xmlns:a16="http://schemas.microsoft.com/office/drawing/2014/main" id="{DA17F08E-D65C-C5C2-EC88-ED81BF136A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776" r="23240"/>
          <a:stretch/>
        </p:blipFill>
        <p:spPr bwMode="auto">
          <a:xfrm>
            <a:off x="2922169" y="941648"/>
            <a:ext cx="2174574" cy="1808195"/>
          </a:xfrm>
          <a:prstGeom prst="rect">
            <a:avLst/>
          </a:prstGeom>
          <a:noFill/>
          <a:extLst>
            <a:ext uri="{909E8E84-426E-40DD-AFC4-6F175D3DCCD1}">
              <a14:hiddenFill xmlns:a14="http://schemas.microsoft.com/office/drawing/2010/main">
                <a:solidFill>
                  <a:srgbClr val="FFFFFF"/>
                </a:solidFill>
              </a14:hiddenFill>
            </a:ext>
          </a:extLst>
        </p:spPr>
      </p:pic>
      <p:sp>
        <p:nvSpPr>
          <p:cNvPr id="202" name="Google Shape;202;p23"/>
          <p:cNvSpPr txBox="1">
            <a:spLocks noGrp="1"/>
          </p:cNvSpPr>
          <p:nvPr>
            <p:ph type="title"/>
          </p:nvPr>
        </p:nvSpPr>
        <p:spPr>
          <a:xfrm>
            <a:off x="457200" y="361950"/>
            <a:ext cx="8229600" cy="609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Proposed Approach</a:t>
            </a:r>
            <a:endParaRPr dirty="0">
              <a:solidFill>
                <a:schemeClr val="accent1"/>
              </a:solidFill>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6E302079-35A8-1C75-1248-9107E20E96A8}"/>
              </a:ext>
            </a:extLst>
          </p:cNvPr>
          <p:cNvPicPr>
            <a:picLocks noChangeAspect="1"/>
          </p:cNvPicPr>
          <p:nvPr/>
        </p:nvPicPr>
        <p:blipFill>
          <a:blip r:embed="rId3"/>
          <a:stretch>
            <a:fillRect/>
          </a:stretch>
        </p:blipFill>
        <p:spPr>
          <a:xfrm>
            <a:off x="457200" y="4640568"/>
            <a:ext cx="289585" cy="281964"/>
          </a:xfrm>
          <a:prstGeom prst="rect">
            <a:avLst/>
          </a:prstGeom>
        </p:spPr>
      </p:pic>
      <p:pic>
        <p:nvPicPr>
          <p:cNvPr id="21" name="Picture 20">
            <a:extLst>
              <a:ext uri="{FF2B5EF4-FFF2-40B4-BE49-F238E27FC236}">
                <a16:creationId xmlns:a16="http://schemas.microsoft.com/office/drawing/2014/main" id="{62EAAFCB-367F-0EFD-8FC6-9784B1EE27CA}"/>
              </a:ext>
            </a:extLst>
          </p:cNvPr>
          <p:cNvPicPr>
            <a:picLocks noChangeAspect="1"/>
          </p:cNvPicPr>
          <p:nvPr/>
        </p:nvPicPr>
        <p:blipFill>
          <a:blip r:embed="rId3"/>
          <a:stretch>
            <a:fillRect/>
          </a:stretch>
        </p:blipFill>
        <p:spPr>
          <a:xfrm>
            <a:off x="2906992" y="4640568"/>
            <a:ext cx="289585" cy="281964"/>
          </a:xfrm>
          <a:prstGeom prst="rect">
            <a:avLst/>
          </a:prstGeom>
        </p:spPr>
      </p:pic>
      <p:sp>
        <p:nvSpPr>
          <p:cNvPr id="26" name="TextBox 25">
            <a:extLst>
              <a:ext uri="{FF2B5EF4-FFF2-40B4-BE49-F238E27FC236}">
                <a16:creationId xmlns:a16="http://schemas.microsoft.com/office/drawing/2014/main" id="{13C11836-C3D9-8BE1-E343-48C331204BAD}"/>
              </a:ext>
            </a:extLst>
          </p:cNvPr>
          <p:cNvSpPr txBox="1"/>
          <p:nvPr/>
        </p:nvSpPr>
        <p:spPr>
          <a:xfrm>
            <a:off x="3391010" y="1301608"/>
            <a:ext cx="638175" cy="738664"/>
          </a:xfrm>
          <a:prstGeom prst="rect">
            <a:avLst/>
          </a:prstGeom>
          <a:no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car A</a:t>
            </a:r>
            <a:endParaRPr lang="en-IN" b="0" dirty="0">
              <a:solidFill>
                <a:schemeClr val="bg1"/>
              </a:solidFill>
              <a:effectLst/>
              <a:latin typeface="Times New Roman" panose="02020603050405020304" pitchFamily="18" charset="0"/>
              <a:cs typeface="Times New Roman" panose="02020603050405020304" pitchFamily="18" charset="0"/>
            </a:endParaRPr>
          </a:p>
          <a:p>
            <a:br>
              <a:rPr lang="en-IN"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7F028656-5E35-BF3F-3888-826C1F755A18}"/>
              </a:ext>
            </a:extLst>
          </p:cNvPr>
          <p:cNvSpPr txBox="1"/>
          <p:nvPr/>
        </p:nvSpPr>
        <p:spPr>
          <a:xfrm>
            <a:off x="4225195" y="1526197"/>
            <a:ext cx="638175" cy="738664"/>
          </a:xfrm>
          <a:prstGeom prst="rect">
            <a:avLst/>
          </a:prstGeom>
          <a:no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car </a:t>
            </a:r>
            <a:r>
              <a:rPr lang="en-IN" b="1" dirty="0">
                <a:solidFill>
                  <a:schemeClr val="bg1"/>
                </a:solidFill>
                <a:latin typeface="Times New Roman" panose="02020603050405020304" pitchFamily="18" charset="0"/>
                <a:cs typeface="Times New Roman" panose="02020603050405020304" pitchFamily="18" charset="0"/>
              </a:rPr>
              <a:t>C</a:t>
            </a:r>
            <a:endParaRPr lang="en-IN" b="0" dirty="0">
              <a:solidFill>
                <a:schemeClr val="bg1"/>
              </a:solidFill>
              <a:effectLst/>
              <a:latin typeface="Times New Roman" panose="02020603050405020304" pitchFamily="18" charset="0"/>
              <a:cs typeface="Times New Roman" panose="02020603050405020304" pitchFamily="18" charset="0"/>
            </a:endParaRPr>
          </a:p>
          <a:p>
            <a:br>
              <a:rPr lang="en-IN"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2494C94E-F47B-C65F-0E0F-9A1562008C3B}"/>
              </a:ext>
            </a:extLst>
          </p:cNvPr>
          <p:cNvPicPr>
            <a:picLocks noChangeAspect="1"/>
          </p:cNvPicPr>
          <p:nvPr/>
        </p:nvPicPr>
        <p:blipFill>
          <a:blip r:embed="rId3"/>
          <a:stretch>
            <a:fillRect/>
          </a:stretch>
        </p:blipFill>
        <p:spPr>
          <a:xfrm>
            <a:off x="203894" y="4736821"/>
            <a:ext cx="289585" cy="281964"/>
          </a:xfrm>
          <a:prstGeom prst="rect">
            <a:avLst/>
          </a:prstGeom>
        </p:spPr>
      </p:pic>
      <p:pic>
        <p:nvPicPr>
          <p:cNvPr id="31" name="Picture 30">
            <a:extLst>
              <a:ext uri="{FF2B5EF4-FFF2-40B4-BE49-F238E27FC236}">
                <a16:creationId xmlns:a16="http://schemas.microsoft.com/office/drawing/2014/main" id="{CE653B23-15D9-FB0B-4992-ADA5CCAA2F04}"/>
              </a:ext>
            </a:extLst>
          </p:cNvPr>
          <p:cNvPicPr>
            <a:picLocks noChangeAspect="1"/>
          </p:cNvPicPr>
          <p:nvPr/>
        </p:nvPicPr>
        <p:blipFill>
          <a:blip r:embed="rId3"/>
          <a:stretch>
            <a:fillRect/>
          </a:stretch>
        </p:blipFill>
        <p:spPr>
          <a:xfrm>
            <a:off x="460573" y="4504212"/>
            <a:ext cx="289585" cy="281964"/>
          </a:xfrm>
          <a:prstGeom prst="rect">
            <a:avLst/>
          </a:prstGeom>
        </p:spPr>
      </p:pic>
      <p:grpSp>
        <p:nvGrpSpPr>
          <p:cNvPr id="39" name="Group 38">
            <a:extLst>
              <a:ext uri="{FF2B5EF4-FFF2-40B4-BE49-F238E27FC236}">
                <a16:creationId xmlns:a16="http://schemas.microsoft.com/office/drawing/2014/main" id="{87B99CB0-1B69-2502-B77A-8F3C4A530BD6}"/>
              </a:ext>
            </a:extLst>
          </p:cNvPr>
          <p:cNvGrpSpPr/>
          <p:nvPr/>
        </p:nvGrpSpPr>
        <p:grpSpPr>
          <a:xfrm>
            <a:off x="2874" y="2832233"/>
            <a:ext cx="5093869" cy="2045570"/>
            <a:chOff x="198748" y="2855795"/>
            <a:chExt cx="5093869" cy="2045570"/>
          </a:xfrm>
        </p:grpSpPr>
        <p:pic>
          <p:nvPicPr>
            <p:cNvPr id="40" name="Google Shape;207;p23">
              <a:extLst>
                <a:ext uri="{FF2B5EF4-FFF2-40B4-BE49-F238E27FC236}">
                  <a16:creationId xmlns:a16="http://schemas.microsoft.com/office/drawing/2014/main" id="{4E6E817B-2DDE-CDD4-84A7-07405D21E5C3}"/>
                </a:ext>
              </a:extLst>
            </p:cNvPr>
            <p:cNvPicPr preferRelativeResize="0"/>
            <p:nvPr/>
          </p:nvPicPr>
          <p:blipFill rotWithShape="1">
            <a:blip r:embed="rId5">
              <a:alphaModFix/>
            </a:blip>
            <a:srcRect t="55315"/>
            <a:stretch/>
          </p:blipFill>
          <p:spPr>
            <a:xfrm>
              <a:off x="198748" y="2855795"/>
              <a:ext cx="5093869" cy="2045570"/>
            </a:xfrm>
            <a:prstGeom prst="rect">
              <a:avLst/>
            </a:prstGeom>
            <a:noFill/>
            <a:ln>
              <a:noFill/>
            </a:ln>
          </p:spPr>
        </p:pic>
        <p:pic>
          <p:nvPicPr>
            <p:cNvPr id="41" name="Picture 40">
              <a:extLst>
                <a:ext uri="{FF2B5EF4-FFF2-40B4-BE49-F238E27FC236}">
                  <a16:creationId xmlns:a16="http://schemas.microsoft.com/office/drawing/2014/main" id="{F875CCBE-C8D3-6095-D749-15B34FC39903}"/>
                </a:ext>
              </a:extLst>
            </p:cNvPr>
            <p:cNvPicPr>
              <a:picLocks noChangeAspect="1"/>
            </p:cNvPicPr>
            <p:nvPr/>
          </p:nvPicPr>
          <p:blipFill>
            <a:blip r:embed="rId3"/>
            <a:stretch>
              <a:fillRect/>
            </a:stretch>
          </p:blipFill>
          <p:spPr>
            <a:xfrm>
              <a:off x="2906992" y="4528274"/>
              <a:ext cx="289585" cy="281964"/>
            </a:xfrm>
            <a:prstGeom prst="rect">
              <a:avLst/>
            </a:prstGeom>
          </p:spPr>
        </p:pic>
        <p:pic>
          <p:nvPicPr>
            <p:cNvPr id="42" name="Picture 41">
              <a:extLst>
                <a:ext uri="{FF2B5EF4-FFF2-40B4-BE49-F238E27FC236}">
                  <a16:creationId xmlns:a16="http://schemas.microsoft.com/office/drawing/2014/main" id="{53BF5B99-F31B-6AF5-925F-FB37DB551AB9}"/>
                </a:ext>
              </a:extLst>
            </p:cNvPr>
            <p:cNvPicPr>
              <a:picLocks noChangeAspect="1"/>
            </p:cNvPicPr>
            <p:nvPr/>
          </p:nvPicPr>
          <p:blipFill>
            <a:blip r:embed="rId3"/>
            <a:stretch>
              <a:fillRect/>
            </a:stretch>
          </p:blipFill>
          <p:spPr>
            <a:xfrm>
              <a:off x="460573" y="4528275"/>
              <a:ext cx="289585" cy="281964"/>
            </a:xfrm>
            <a:prstGeom prst="rect">
              <a:avLst/>
            </a:prstGeom>
          </p:spPr>
        </p:pic>
      </p:grpSp>
      <p:pic>
        <p:nvPicPr>
          <p:cNvPr id="2" name="Picture 1">
            <a:extLst>
              <a:ext uri="{FF2B5EF4-FFF2-40B4-BE49-F238E27FC236}">
                <a16:creationId xmlns:a16="http://schemas.microsoft.com/office/drawing/2014/main" id="{1866963D-7E03-5045-9A11-58E88FB434B6}"/>
              </a:ext>
            </a:extLst>
          </p:cNvPr>
          <p:cNvPicPr>
            <a:picLocks noChangeAspect="1"/>
          </p:cNvPicPr>
          <p:nvPr/>
        </p:nvPicPr>
        <p:blipFill>
          <a:blip r:embed="rId6"/>
          <a:stretch>
            <a:fillRect/>
          </a:stretch>
        </p:blipFill>
        <p:spPr>
          <a:xfrm>
            <a:off x="32467" y="897739"/>
            <a:ext cx="2920731" cy="1840635"/>
          </a:xfrm>
          <a:prstGeom prst="rect">
            <a:avLst/>
          </a:prstGeom>
        </p:spPr>
      </p:pic>
      <p:pic>
        <p:nvPicPr>
          <p:cNvPr id="3" name="Picture 2">
            <a:extLst>
              <a:ext uri="{FF2B5EF4-FFF2-40B4-BE49-F238E27FC236}">
                <a16:creationId xmlns:a16="http://schemas.microsoft.com/office/drawing/2014/main" id="{C1CD5A72-0114-1645-BD97-84A67929DF11}"/>
              </a:ext>
            </a:extLst>
          </p:cNvPr>
          <p:cNvPicPr>
            <a:picLocks noChangeAspect="1"/>
          </p:cNvPicPr>
          <p:nvPr/>
        </p:nvPicPr>
        <p:blipFill>
          <a:blip r:embed="rId7"/>
          <a:stretch>
            <a:fillRect/>
          </a:stretch>
        </p:blipFill>
        <p:spPr>
          <a:xfrm>
            <a:off x="5220594" y="2957144"/>
            <a:ext cx="3920532" cy="1824406"/>
          </a:xfrm>
          <a:prstGeom prst="rect">
            <a:avLst/>
          </a:prstGeom>
        </p:spPr>
      </p:pic>
      <p:sp>
        <p:nvSpPr>
          <p:cNvPr id="35" name="Google Shape;203;p23">
            <a:extLst>
              <a:ext uri="{FF2B5EF4-FFF2-40B4-BE49-F238E27FC236}">
                <a16:creationId xmlns:a16="http://schemas.microsoft.com/office/drawing/2014/main" id="{F6B056BC-5881-EE45-A695-1DF33F7286EE}"/>
              </a:ext>
            </a:extLst>
          </p:cNvPr>
          <p:cNvSpPr txBox="1">
            <a:spLocks/>
          </p:cNvSpPr>
          <p:nvPr/>
        </p:nvSpPr>
        <p:spPr>
          <a:xfrm>
            <a:off x="5235137" y="1005996"/>
            <a:ext cx="3734178" cy="154616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600"/>
              </a:spcBef>
              <a:spcAft>
                <a:spcPts val="0"/>
              </a:spcAft>
              <a:buClr>
                <a:srgbClr val="000000"/>
              </a:buClr>
              <a:buSzPts val="1400"/>
              <a:buFont typeface="Arial"/>
              <a:buNone/>
              <a:defRPr sz="1400" b="0" i="0" u="none" strike="noStrike" cap="none">
                <a:solidFill>
                  <a:schemeClr val="dk1"/>
                </a:solidFill>
                <a:latin typeface="Open Sans"/>
                <a:ea typeface="Open Sans"/>
                <a:cs typeface="Open Sans"/>
                <a:sym typeface="Open Sans"/>
              </a:defRPr>
            </a:lvl1pPr>
            <a:lvl2pPr marL="914400" marR="0" lvl="1" indent="-326390"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2pPr>
            <a:lvl3pPr marL="1371600" marR="0" lvl="2"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3pPr>
            <a:lvl4pPr marL="1828800" marR="0" lvl="3" indent="-326389" algn="l" rtl="0">
              <a:lnSpc>
                <a:spcPct val="100000"/>
              </a:lnSpc>
              <a:spcBef>
                <a:spcPts val="600"/>
              </a:spcBef>
              <a:spcAft>
                <a:spcPts val="0"/>
              </a:spcAft>
              <a:buClr>
                <a:schemeClr val="dk1"/>
              </a:buClr>
              <a:buSzPts val="1540"/>
              <a:buFont typeface="Arial"/>
              <a:buChar char="•"/>
              <a:defRPr sz="1400" b="0" i="0" u="none" strike="noStrike" cap="none">
                <a:solidFill>
                  <a:schemeClr val="dk1"/>
                </a:solidFill>
                <a:latin typeface="Open Sans"/>
                <a:ea typeface="Open Sans"/>
                <a:cs typeface="Open Sans"/>
                <a:sym typeface="Open Sans"/>
              </a:defRPr>
            </a:lvl4pPr>
            <a:lvl5pPr marL="2286000" marR="0" lvl="4" indent="-326389" algn="l" rtl="0">
              <a:lnSpc>
                <a:spcPct val="100000"/>
              </a:lnSpc>
              <a:spcBef>
                <a:spcPts val="600"/>
              </a:spcBef>
              <a:spcAft>
                <a:spcPts val="0"/>
              </a:spcAft>
              <a:buClr>
                <a:schemeClr val="dk1"/>
              </a:buClr>
              <a:buSzPts val="1540"/>
              <a:buFont typeface="Arial"/>
              <a:buChar char="–"/>
              <a:defRPr sz="1400" b="0" i="1" u="none" strike="noStrike" cap="none">
                <a:solidFill>
                  <a:schemeClr val="dk1"/>
                </a:solidFill>
                <a:latin typeface="Open Sans"/>
                <a:ea typeface="Open Sans"/>
                <a:cs typeface="Open Sans"/>
                <a:sym typeface="Open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indent="0"/>
            <a:r>
              <a:rPr lang="en-US" i="1" dirty="0">
                <a:solidFill>
                  <a:schemeClr val="accent1"/>
                </a:solidFill>
                <a:latin typeface="Times New Roman" panose="02020603050405020304" pitchFamily="18" charset="0"/>
                <a:cs typeface="Times New Roman" panose="02020603050405020304" pitchFamily="18" charset="0"/>
              </a:rPr>
              <a:t>Two-step convexification procedure:</a:t>
            </a:r>
          </a:p>
          <a:p>
            <a:pPr marL="285750" indent="-285750">
              <a:spcBef>
                <a:spcPts val="1000"/>
              </a:spcBef>
              <a:buFont typeface="Wingdings" pitchFamily="2" charset="2"/>
              <a:buChar char="§"/>
            </a:pPr>
            <a:r>
              <a:rPr lang="en-US" dirty="0">
                <a:latin typeface="Times New Roman" panose="02020603050405020304" pitchFamily="18" charset="0"/>
                <a:cs typeface="Times New Roman" panose="02020603050405020304" pitchFamily="18" charset="0"/>
              </a:rPr>
              <a:t>Depending on different </a:t>
            </a:r>
            <a:r>
              <a:rPr lang="en-US" i="1"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graphs, we get chunks </a:t>
            </a:r>
            <a:r>
              <a:rPr lang="en-US" dirty="0" err="1">
                <a:latin typeface="Times New Roman" panose="02020603050405020304" pitchFamily="18" charset="0"/>
                <a:cs typeface="Times New Roman" panose="02020603050405020304" pitchFamily="18" charset="0"/>
              </a:rPr>
              <a:t>w.r.t.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-dimension</a:t>
            </a:r>
          </a:p>
          <a:p>
            <a:pPr marL="285750" indent="-285750">
              <a:spcBef>
                <a:spcPts val="1000"/>
              </a:spcBef>
              <a:buFont typeface="Wingdings" pitchFamily="2" charset="2"/>
              <a:buChar char="§"/>
            </a:pPr>
            <a:r>
              <a:rPr lang="en-US" dirty="0">
                <a:latin typeface="Times New Roman" panose="02020603050405020304" pitchFamily="18" charset="0"/>
                <a:cs typeface="Times New Roman" panose="02020603050405020304" pitchFamily="18" charset="0"/>
              </a:rPr>
              <a:t>For each non-convex chuck, we can construct piece-wise convex </a:t>
            </a:r>
            <a:r>
              <a:rPr lang="en-US" b="1" dirty="0">
                <a:latin typeface="Times New Roman" panose="02020603050405020304" pitchFamily="18" charset="0"/>
                <a:cs typeface="Times New Roman" panose="02020603050405020304" pitchFamily="18" charset="0"/>
              </a:rPr>
              <a:t>trapezoidal prisms </a:t>
            </a:r>
          </a:p>
          <a:p>
            <a:pPr marL="285750" indent="-285750">
              <a:spcBef>
                <a:spcPts val="1000"/>
              </a:spcBef>
              <a:buFont typeface="Wingdings" pitchFamily="2" charset="2"/>
              <a:buChar char="§"/>
            </a:pPr>
            <a:endParaRPr lang="en-US" dirty="0">
              <a:latin typeface="Times New Roman" panose="02020603050405020304" pitchFamily="18" charset="0"/>
              <a:cs typeface="Times New Roman" panose="02020603050405020304" pitchFamily="18" charset="0"/>
            </a:endParaRPr>
          </a:p>
        </p:txBody>
      </p:sp>
      <p:cxnSp>
        <p:nvCxnSpPr>
          <p:cNvPr id="36" name="Google Shape;115;p18">
            <a:extLst>
              <a:ext uri="{FF2B5EF4-FFF2-40B4-BE49-F238E27FC236}">
                <a16:creationId xmlns:a16="http://schemas.microsoft.com/office/drawing/2014/main" id="{68CE7310-9177-4147-BDC0-615B813D49CA}"/>
              </a:ext>
            </a:extLst>
          </p:cNvPr>
          <p:cNvCxnSpPr>
            <a:cxnSpLocks/>
          </p:cNvCxnSpPr>
          <p:nvPr/>
        </p:nvCxnSpPr>
        <p:spPr>
          <a:xfrm flipV="1">
            <a:off x="5937430" y="3641272"/>
            <a:ext cx="0" cy="557048"/>
          </a:xfrm>
          <a:prstGeom prst="straightConnector1">
            <a:avLst/>
          </a:prstGeom>
          <a:noFill/>
          <a:ln w="57150" cap="flat" cmpd="sng">
            <a:solidFill>
              <a:srgbClr val="FF0000"/>
            </a:solidFill>
            <a:prstDash val="sysDot"/>
            <a:round/>
            <a:headEnd type="none" w="sm" len="sm"/>
            <a:tailEnd type="none" w="sm" len="sm"/>
          </a:ln>
        </p:spPr>
      </p:cxnSp>
      <p:cxnSp>
        <p:nvCxnSpPr>
          <p:cNvPr id="48" name="Google Shape;115;p18">
            <a:extLst>
              <a:ext uri="{FF2B5EF4-FFF2-40B4-BE49-F238E27FC236}">
                <a16:creationId xmlns:a16="http://schemas.microsoft.com/office/drawing/2014/main" id="{972B6F2D-355F-A74B-81C2-9B25AFBD860E}"/>
              </a:ext>
            </a:extLst>
          </p:cNvPr>
          <p:cNvCxnSpPr>
            <a:cxnSpLocks/>
          </p:cNvCxnSpPr>
          <p:nvPr/>
        </p:nvCxnSpPr>
        <p:spPr>
          <a:xfrm flipV="1">
            <a:off x="7172396" y="3699640"/>
            <a:ext cx="0" cy="557048"/>
          </a:xfrm>
          <a:prstGeom prst="straightConnector1">
            <a:avLst/>
          </a:prstGeom>
          <a:noFill/>
          <a:ln w="57150" cap="flat" cmpd="sng">
            <a:solidFill>
              <a:srgbClr val="FF0000"/>
            </a:solidFill>
            <a:prstDash val="sysDot"/>
            <a:round/>
            <a:headEnd type="none" w="sm" len="sm"/>
            <a:tailEnd type="none" w="sm" len="sm"/>
          </a:ln>
        </p:spPr>
      </p:cxnSp>
      <p:cxnSp>
        <p:nvCxnSpPr>
          <p:cNvPr id="49" name="Google Shape;115;p18">
            <a:extLst>
              <a:ext uri="{FF2B5EF4-FFF2-40B4-BE49-F238E27FC236}">
                <a16:creationId xmlns:a16="http://schemas.microsoft.com/office/drawing/2014/main" id="{6936B2FB-7847-B641-950A-B295AA0BC728}"/>
              </a:ext>
            </a:extLst>
          </p:cNvPr>
          <p:cNvCxnSpPr>
            <a:cxnSpLocks/>
          </p:cNvCxnSpPr>
          <p:nvPr/>
        </p:nvCxnSpPr>
        <p:spPr>
          <a:xfrm flipV="1">
            <a:off x="7676892" y="3641272"/>
            <a:ext cx="0" cy="294290"/>
          </a:xfrm>
          <a:prstGeom prst="straightConnector1">
            <a:avLst/>
          </a:prstGeom>
          <a:noFill/>
          <a:ln w="57150" cap="flat" cmpd="sng">
            <a:solidFill>
              <a:srgbClr val="FF0000"/>
            </a:solidFill>
            <a:prstDash val="sysDot"/>
            <a:round/>
            <a:headEnd type="none" w="sm" len="sm"/>
            <a:tailEnd type="none" w="sm" len="sm"/>
          </a:ln>
        </p:spPr>
      </p:cxnSp>
      <p:cxnSp>
        <p:nvCxnSpPr>
          <p:cNvPr id="50" name="Google Shape;115;p18">
            <a:extLst>
              <a:ext uri="{FF2B5EF4-FFF2-40B4-BE49-F238E27FC236}">
                <a16:creationId xmlns:a16="http://schemas.microsoft.com/office/drawing/2014/main" id="{E5D8BD19-90A4-EE49-B4D4-23C6EA2ED7EB}"/>
              </a:ext>
            </a:extLst>
          </p:cNvPr>
          <p:cNvCxnSpPr>
            <a:cxnSpLocks/>
          </p:cNvCxnSpPr>
          <p:nvPr/>
        </p:nvCxnSpPr>
        <p:spPr>
          <a:xfrm flipV="1">
            <a:off x="8097305" y="3563007"/>
            <a:ext cx="0" cy="189845"/>
          </a:xfrm>
          <a:prstGeom prst="straightConnector1">
            <a:avLst/>
          </a:prstGeom>
          <a:noFill/>
          <a:ln w="57150" cap="flat" cmpd="sng">
            <a:solidFill>
              <a:srgbClr val="FF0000"/>
            </a:solidFill>
            <a:prstDash val="sysDot"/>
            <a:round/>
            <a:headEnd type="none" w="sm" len="sm"/>
            <a:tailEnd type="none" w="sm" len="sm"/>
          </a:ln>
        </p:spPr>
      </p:cxnSp>
      <p:cxnSp>
        <p:nvCxnSpPr>
          <p:cNvPr id="51" name="Google Shape;115;p18">
            <a:extLst>
              <a:ext uri="{FF2B5EF4-FFF2-40B4-BE49-F238E27FC236}">
                <a16:creationId xmlns:a16="http://schemas.microsoft.com/office/drawing/2014/main" id="{C552E15E-589A-5248-80CD-CFCB163C0764}"/>
              </a:ext>
            </a:extLst>
          </p:cNvPr>
          <p:cNvCxnSpPr>
            <a:cxnSpLocks/>
          </p:cNvCxnSpPr>
          <p:nvPr/>
        </p:nvCxnSpPr>
        <p:spPr>
          <a:xfrm flipV="1">
            <a:off x="8686800" y="3086100"/>
            <a:ext cx="0" cy="452415"/>
          </a:xfrm>
          <a:prstGeom prst="straightConnector1">
            <a:avLst/>
          </a:prstGeom>
          <a:noFill/>
          <a:ln w="57150" cap="flat" cmpd="sng">
            <a:solidFill>
              <a:srgbClr val="FF0000"/>
            </a:solidFill>
            <a:prstDash val="sysDot"/>
            <a:round/>
            <a:headEnd type="none" w="sm" len="sm"/>
            <a:tailEnd type="none" w="sm" len="sm"/>
          </a:ln>
        </p:spPr>
      </p:cxnSp>
      <p:cxnSp>
        <p:nvCxnSpPr>
          <p:cNvPr id="4" name="Google Shape;115;p18">
            <a:extLst>
              <a:ext uri="{FF2B5EF4-FFF2-40B4-BE49-F238E27FC236}">
                <a16:creationId xmlns:a16="http://schemas.microsoft.com/office/drawing/2014/main" id="{148B4723-C2F9-77A4-0AB2-31DE5F3C193A}"/>
              </a:ext>
            </a:extLst>
          </p:cNvPr>
          <p:cNvCxnSpPr>
            <a:cxnSpLocks/>
          </p:cNvCxnSpPr>
          <p:nvPr/>
        </p:nvCxnSpPr>
        <p:spPr>
          <a:xfrm flipV="1">
            <a:off x="5453016" y="3752852"/>
            <a:ext cx="0" cy="402769"/>
          </a:xfrm>
          <a:prstGeom prst="straightConnector1">
            <a:avLst/>
          </a:prstGeom>
          <a:noFill/>
          <a:ln w="57150" cap="flat" cmpd="sng">
            <a:solidFill>
              <a:srgbClr val="FF0000"/>
            </a:solidFill>
            <a:prstDash val="sysDot"/>
            <a:round/>
            <a:headEnd type="none" w="sm" len="sm"/>
            <a:tailEnd type="none" w="sm" len="sm"/>
          </a:ln>
        </p:spPr>
      </p:cxnSp>
    </p:spTree>
    <p:extLst>
      <p:ext uri="{BB962C8B-B14F-4D97-AF65-F5344CB8AC3E}">
        <p14:creationId xmlns:p14="http://schemas.microsoft.com/office/powerpoint/2010/main" val="1351765606"/>
      </p:ext>
    </p:extLst>
  </p:cSld>
  <p:clrMapOvr>
    <a:masterClrMapping/>
  </p:clrMapOvr>
  <mc:AlternateContent xmlns:mc="http://schemas.openxmlformats.org/markup-compatibility/2006" xmlns:p14="http://schemas.microsoft.com/office/powerpoint/2010/main">
    <mc:Choice Requires="p14">
      <p:transition spd="slow" p14:dur="2000" advTm="30142"/>
    </mc:Choice>
    <mc:Fallback xmlns="">
      <p:transition spd="slow" advTm="3014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1"/>
          <p:cNvSpPr txBox="1">
            <a:spLocks noGrp="1"/>
          </p:cNvSpPr>
          <p:nvPr>
            <p:ph type="title"/>
          </p:nvPr>
        </p:nvSpPr>
        <p:spPr>
          <a:xfrm>
            <a:off x="457200" y="361950"/>
            <a:ext cx="8229600" cy="609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Trajectory generation and </a:t>
            </a:r>
            <a:r>
              <a:rPr lang="en-US" dirty="0" err="1">
                <a:solidFill>
                  <a:schemeClr val="accent1"/>
                </a:solidFill>
                <a:latin typeface="Times New Roman" panose="02020603050405020304" pitchFamily="18" charset="0"/>
                <a:cs typeface="Times New Roman" panose="02020603050405020304" pitchFamily="18" charset="0"/>
              </a:rPr>
              <a:t>Bézier</a:t>
            </a:r>
            <a:r>
              <a:rPr lang="en-US" dirty="0">
                <a:solidFill>
                  <a:schemeClr val="accent1"/>
                </a:solidFill>
                <a:latin typeface="Times New Roman" panose="02020603050405020304" pitchFamily="18" charset="0"/>
                <a:cs typeface="Times New Roman" panose="02020603050405020304" pitchFamily="18" charset="0"/>
              </a:rPr>
              <a:t> Polynomials</a:t>
            </a:r>
            <a:endParaRPr dirty="0">
              <a:solidFill>
                <a:schemeClr val="accent1"/>
              </a:solidFill>
              <a:latin typeface="Times New Roman" panose="02020603050405020304" pitchFamily="18" charset="0"/>
              <a:cs typeface="Times New Roman" panose="02020603050405020304" pitchFamily="18" charset="0"/>
            </a:endParaRPr>
          </a:p>
        </p:txBody>
      </p:sp>
      <p:sp>
        <p:nvSpPr>
          <p:cNvPr id="311" name="Google Shape;311;p31"/>
          <p:cNvSpPr txBox="1">
            <a:spLocks noGrp="1"/>
          </p:cNvSpPr>
          <p:nvPr>
            <p:ph type="body" idx="1"/>
          </p:nvPr>
        </p:nvSpPr>
        <p:spPr>
          <a:xfrm>
            <a:off x="0" y="2637249"/>
            <a:ext cx="8229600" cy="3894571"/>
          </a:xfrm>
          <a:prstGeom prst="rect">
            <a:avLst/>
          </a:prstGeom>
        </p:spPr>
        <p:txBody>
          <a:bodyPr spcFirstLastPara="1" wrap="square" lIns="91425" tIns="45700" rIns="91425" bIns="45700" anchor="t" anchorCtr="0">
            <a:normAutofit/>
          </a:bodyPr>
          <a:lstStyle/>
          <a:p>
            <a:pPr marL="0" lvl="0" indent="0" algn="l" rtl="0">
              <a:spcBef>
                <a:spcPts val="600"/>
              </a:spcBef>
              <a:spcAft>
                <a:spcPts val="0"/>
              </a:spcAft>
              <a:buNone/>
            </a:pPr>
            <a:r>
              <a:rPr lang="en-US" dirty="0">
                <a:latin typeface="Times New Roman" panose="02020603050405020304" pitchFamily="18" charset="0"/>
                <a:cs typeface="Times New Roman" panose="02020603050405020304" pitchFamily="18" charset="0"/>
              </a:rPr>
              <a:t>A piecewise </a:t>
            </a:r>
            <a:r>
              <a:rPr lang="en-US" dirty="0" err="1">
                <a:latin typeface="Times New Roman" panose="02020603050405020304" pitchFamily="18" charset="0"/>
                <a:cs typeface="Times New Roman" panose="02020603050405020304" pitchFamily="18" charset="0"/>
              </a:rPr>
              <a:t>Bézier</a:t>
            </a:r>
            <a:r>
              <a:rPr lang="en-US" dirty="0">
                <a:latin typeface="Times New Roman" panose="02020603050405020304" pitchFamily="18" charset="0"/>
                <a:cs typeface="Times New Roman" panose="02020603050405020304" pitchFamily="18" charset="0"/>
              </a:rPr>
              <a:t> curve is used for trajectory generation.</a:t>
            </a:r>
            <a:endParaRPr dirty="0">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Clr>
                <a:schemeClr val="dk1"/>
              </a:buClr>
              <a:buSzPts val="1100"/>
              <a:buFont typeface="Wingdings" pitchFamily="2" charset="2"/>
              <a:buChar char="§"/>
            </a:pPr>
            <a:r>
              <a:rPr lang="en-US" dirty="0">
                <a:latin typeface="Times New Roman" panose="02020603050405020304" pitchFamily="18" charset="0"/>
                <a:cs typeface="Times New Roman" panose="02020603050405020304" pitchFamily="18" charset="0"/>
              </a:rPr>
              <a:t>Each corridor has one piece of </a:t>
            </a:r>
            <a:r>
              <a:rPr lang="en-US" dirty="0" err="1">
                <a:latin typeface="Times New Roman" panose="02020603050405020304" pitchFamily="18" charset="0"/>
                <a:cs typeface="Times New Roman" panose="02020603050405020304" pitchFamily="18" charset="0"/>
              </a:rPr>
              <a:t>Bézier</a:t>
            </a:r>
            <a:r>
              <a:rPr lang="en-US" dirty="0">
                <a:latin typeface="Times New Roman" panose="02020603050405020304" pitchFamily="18" charset="0"/>
                <a:cs typeface="Times New Roman" panose="02020603050405020304" pitchFamily="18" charset="0"/>
              </a:rPr>
              <a:t> curve</a:t>
            </a:r>
          </a:p>
          <a:p>
            <a:pPr marL="285750" lvl="0" indent="-285750" algn="l" rtl="0">
              <a:spcBef>
                <a:spcPts val="600"/>
              </a:spcBef>
              <a:spcAft>
                <a:spcPts val="0"/>
              </a:spcAft>
              <a:buClr>
                <a:schemeClr val="dk1"/>
              </a:buClr>
              <a:buSzPts val="1100"/>
              <a:buFont typeface="Wingdings" pitchFamily="2" charset="2"/>
              <a:buChar char="§"/>
            </a:pPr>
            <a:r>
              <a:rPr lang="en-US" dirty="0">
                <a:latin typeface="Times New Roman" panose="02020603050405020304" pitchFamily="18" charset="0"/>
                <a:cs typeface="Times New Roman" panose="02020603050405020304" pitchFamily="18" charset="0"/>
              </a:rPr>
              <a:t>Adding more degrees of freedom</a:t>
            </a:r>
          </a:p>
        </p:txBody>
      </p:sp>
      <p:grpSp>
        <p:nvGrpSpPr>
          <p:cNvPr id="4" name="Group 3">
            <a:extLst>
              <a:ext uri="{FF2B5EF4-FFF2-40B4-BE49-F238E27FC236}">
                <a16:creationId xmlns:a16="http://schemas.microsoft.com/office/drawing/2014/main" id="{FFC6D500-5516-F501-4F4B-EFACC2C613E7}"/>
              </a:ext>
            </a:extLst>
          </p:cNvPr>
          <p:cNvGrpSpPr/>
          <p:nvPr/>
        </p:nvGrpSpPr>
        <p:grpSpPr>
          <a:xfrm>
            <a:off x="2779365" y="3686784"/>
            <a:ext cx="6445613" cy="1406228"/>
            <a:chOff x="1110450" y="2606500"/>
            <a:chExt cx="7357425" cy="1536800"/>
          </a:xfrm>
        </p:grpSpPr>
        <p:pic>
          <p:nvPicPr>
            <p:cNvPr id="313" name="Google Shape;313;p31"/>
            <p:cNvPicPr preferRelativeResize="0"/>
            <p:nvPr/>
          </p:nvPicPr>
          <p:blipFill>
            <a:blip r:embed="rId3">
              <a:alphaModFix/>
            </a:blip>
            <a:stretch>
              <a:fillRect/>
            </a:stretch>
          </p:blipFill>
          <p:spPr>
            <a:xfrm>
              <a:off x="1110450" y="2606500"/>
              <a:ext cx="5521801" cy="1536800"/>
            </a:xfrm>
            <a:prstGeom prst="rect">
              <a:avLst/>
            </a:prstGeom>
            <a:noFill/>
            <a:ln w="9525" cap="flat" cmpd="sng">
              <a:solidFill>
                <a:schemeClr val="dk1"/>
              </a:solidFill>
              <a:prstDash val="solid"/>
              <a:round/>
              <a:headEnd type="none" w="sm" len="sm"/>
              <a:tailEnd type="none" w="sm" len="sm"/>
            </a:ln>
          </p:spPr>
        </p:pic>
        <p:sp>
          <p:nvSpPr>
            <p:cNvPr id="314" name="Google Shape;314;p31"/>
            <p:cNvSpPr txBox="1"/>
            <p:nvPr/>
          </p:nvSpPr>
          <p:spPr>
            <a:xfrm>
              <a:off x="7203975" y="3006950"/>
              <a:ext cx="1011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dirty="0">
                  <a:latin typeface="Times New Roman" panose="02020603050405020304" pitchFamily="18" charset="0"/>
                  <a:ea typeface="Open Sans"/>
                  <a:cs typeface="Times New Roman" panose="02020603050405020304" pitchFamily="18" charset="0"/>
                  <a:sym typeface="Open Sans"/>
                </a:rPr>
                <a:t>scaling factor for each segment</a:t>
              </a:r>
              <a:endParaRPr sz="800" dirty="0">
                <a:latin typeface="Times New Roman" panose="02020603050405020304" pitchFamily="18" charset="0"/>
                <a:ea typeface="Open Sans"/>
                <a:cs typeface="Times New Roman" panose="02020603050405020304" pitchFamily="18" charset="0"/>
                <a:sym typeface="Open Sans"/>
              </a:endParaRPr>
            </a:p>
          </p:txBody>
        </p:sp>
        <p:pic>
          <p:nvPicPr>
            <p:cNvPr id="315" name="Google Shape;315;p31"/>
            <p:cNvPicPr preferRelativeResize="0"/>
            <p:nvPr/>
          </p:nvPicPr>
          <p:blipFill>
            <a:blip r:embed="rId4">
              <a:alphaModFix/>
            </a:blip>
            <a:stretch>
              <a:fillRect/>
            </a:stretch>
          </p:blipFill>
          <p:spPr>
            <a:xfrm>
              <a:off x="6961675" y="3117725"/>
              <a:ext cx="242292" cy="209550"/>
            </a:xfrm>
            <a:prstGeom prst="rect">
              <a:avLst/>
            </a:prstGeom>
            <a:noFill/>
            <a:ln w="9525" cap="flat" cmpd="sng">
              <a:solidFill>
                <a:schemeClr val="dk1"/>
              </a:solidFill>
              <a:prstDash val="solid"/>
              <a:round/>
              <a:headEnd type="none" w="sm" len="sm"/>
              <a:tailEnd type="none" w="sm" len="sm"/>
            </a:ln>
          </p:spPr>
        </p:pic>
        <p:pic>
          <p:nvPicPr>
            <p:cNvPr id="316" name="Google Shape;316;p31"/>
            <p:cNvPicPr preferRelativeResize="0"/>
            <p:nvPr/>
          </p:nvPicPr>
          <p:blipFill rotWithShape="1">
            <a:blip r:embed="rId5">
              <a:alphaModFix/>
            </a:blip>
            <a:srcRect r="73606"/>
            <a:stretch/>
          </p:blipFill>
          <p:spPr>
            <a:xfrm>
              <a:off x="6992750" y="3424475"/>
              <a:ext cx="180145" cy="209550"/>
            </a:xfrm>
            <a:prstGeom prst="rect">
              <a:avLst/>
            </a:prstGeom>
            <a:noFill/>
            <a:ln w="9525" cap="flat" cmpd="sng">
              <a:solidFill>
                <a:schemeClr val="dk1"/>
              </a:solidFill>
              <a:prstDash val="solid"/>
              <a:round/>
              <a:headEnd type="none" w="sm" len="sm"/>
              <a:tailEnd type="none" w="sm" len="sm"/>
            </a:ln>
          </p:spPr>
        </p:pic>
        <p:sp>
          <p:nvSpPr>
            <p:cNvPr id="317" name="Google Shape;317;p31"/>
            <p:cNvSpPr txBox="1"/>
            <p:nvPr/>
          </p:nvSpPr>
          <p:spPr>
            <a:xfrm>
              <a:off x="7203974" y="3375350"/>
              <a:ext cx="1078274" cy="3363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dirty="0">
                  <a:latin typeface="Times New Roman" panose="02020603050405020304" pitchFamily="18" charset="0"/>
                  <a:ea typeface="Open Sans"/>
                  <a:cs typeface="Times New Roman" panose="02020603050405020304" pitchFamily="18" charset="0"/>
                  <a:sym typeface="Open Sans"/>
                </a:rPr>
                <a:t>dimension - {s, l}</a:t>
              </a:r>
              <a:endParaRPr sz="800" dirty="0">
                <a:latin typeface="Times New Roman" panose="02020603050405020304" pitchFamily="18" charset="0"/>
                <a:ea typeface="Open Sans"/>
                <a:cs typeface="Times New Roman" panose="02020603050405020304" pitchFamily="18" charset="0"/>
                <a:sym typeface="Open Sans"/>
              </a:endParaRPr>
            </a:p>
          </p:txBody>
        </p:sp>
        <p:sp>
          <p:nvSpPr>
            <p:cNvPr id="318" name="Google Shape;318;p31"/>
            <p:cNvSpPr txBox="1"/>
            <p:nvPr/>
          </p:nvSpPr>
          <p:spPr>
            <a:xfrm>
              <a:off x="7203975" y="3682100"/>
              <a:ext cx="1011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dirty="0">
                  <a:latin typeface="Times New Roman" panose="02020603050405020304" pitchFamily="18" charset="0"/>
                  <a:ea typeface="Open Sans"/>
                  <a:cs typeface="Times New Roman" panose="02020603050405020304" pitchFamily="18" charset="0"/>
                  <a:sym typeface="Open Sans"/>
                </a:rPr>
                <a:t>control points</a:t>
              </a:r>
              <a:endParaRPr sz="800" dirty="0">
                <a:latin typeface="Times New Roman" panose="02020603050405020304" pitchFamily="18" charset="0"/>
                <a:ea typeface="Open Sans"/>
                <a:cs typeface="Times New Roman" panose="02020603050405020304" pitchFamily="18" charset="0"/>
                <a:sym typeface="Open Sans"/>
              </a:endParaRPr>
            </a:p>
          </p:txBody>
        </p:sp>
        <p:pic>
          <p:nvPicPr>
            <p:cNvPr id="319" name="Google Shape;319;p31"/>
            <p:cNvPicPr preferRelativeResize="0"/>
            <p:nvPr/>
          </p:nvPicPr>
          <p:blipFill>
            <a:blip r:embed="rId6">
              <a:alphaModFix/>
            </a:blip>
            <a:stretch>
              <a:fillRect/>
            </a:stretch>
          </p:blipFill>
          <p:spPr>
            <a:xfrm>
              <a:off x="6993463" y="3731225"/>
              <a:ext cx="178734" cy="209550"/>
            </a:xfrm>
            <a:prstGeom prst="rect">
              <a:avLst/>
            </a:prstGeom>
            <a:noFill/>
            <a:ln w="9525" cap="flat" cmpd="sng">
              <a:solidFill>
                <a:schemeClr val="dk1"/>
              </a:solidFill>
              <a:prstDash val="solid"/>
              <a:round/>
              <a:headEnd type="none" w="sm" len="sm"/>
              <a:tailEnd type="none" w="sm" len="sm"/>
            </a:ln>
          </p:spPr>
        </p:pic>
        <p:pic>
          <p:nvPicPr>
            <p:cNvPr id="320" name="Google Shape;320;p31"/>
            <p:cNvPicPr preferRelativeResize="0"/>
            <p:nvPr/>
          </p:nvPicPr>
          <p:blipFill>
            <a:blip r:embed="rId7">
              <a:alphaModFix/>
            </a:blip>
            <a:stretch>
              <a:fillRect/>
            </a:stretch>
          </p:blipFill>
          <p:spPr>
            <a:xfrm>
              <a:off x="6982938" y="2810975"/>
              <a:ext cx="199803" cy="209550"/>
            </a:xfrm>
            <a:prstGeom prst="rect">
              <a:avLst/>
            </a:prstGeom>
            <a:noFill/>
            <a:ln w="9525" cap="flat" cmpd="sng">
              <a:solidFill>
                <a:schemeClr val="dk1"/>
              </a:solidFill>
              <a:prstDash val="solid"/>
              <a:round/>
              <a:headEnd type="none" w="sm" len="sm"/>
              <a:tailEnd type="none" w="sm" len="sm"/>
            </a:ln>
          </p:spPr>
        </p:pic>
        <p:sp>
          <p:nvSpPr>
            <p:cNvPr id="321" name="Google Shape;321;p31"/>
            <p:cNvSpPr txBox="1"/>
            <p:nvPr/>
          </p:nvSpPr>
          <p:spPr>
            <a:xfrm>
              <a:off x="7203975" y="2761850"/>
              <a:ext cx="1263900" cy="3363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dirty="0">
                  <a:latin typeface="Times New Roman" panose="02020603050405020304" pitchFamily="18" charset="0"/>
                  <a:ea typeface="Open Sans"/>
                  <a:cs typeface="Times New Roman" panose="02020603050405020304" pitchFamily="18" charset="0"/>
                  <a:sym typeface="Open Sans"/>
                </a:rPr>
                <a:t>Bernstein polynomial</a:t>
              </a:r>
              <a:endParaRPr sz="800" dirty="0">
                <a:latin typeface="Times New Roman" panose="02020603050405020304" pitchFamily="18" charset="0"/>
                <a:ea typeface="Open Sans"/>
                <a:cs typeface="Times New Roman" panose="02020603050405020304" pitchFamily="18" charset="0"/>
                <a:sym typeface="Open Sans"/>
              </a:endParaRPr>
            </a:p>
          </p:txBody>
        </p:sp>
      </p:grpSp>
      <p:pic>
        <p:nvPicPr>
          <p:cNvPr id="15" name="图片 24">
            <a:extLst>
              <a:ext uri="{FF2B5EF4-FFF2-40B4-BE49-F238E27FC236}">
                <a16:creationId xmlns:a16="http://schemas.microsoft.com/office/drawing/2014/main" id="{5A883646-7ED5-8849-8CBE-B873706BD624}"/>
              </a:ext>
            </a:extLst>
          </p:cNvPr>
          <p:cNvPicPr>
            <a:picLocks noChangeAspect="1"/>
          </p:cNvPicPr>
          <p:nvPr/>
        </p:nvPicPr>
        <p:blipFill>
          <a:blip r:embed="rId8"/>
          <a:stretch>
            <a:fillRect/>
          </a:stretch>
        </p:blipFill>
        <p:spPr>
          <a:xfrm>
            <a:off x="457200" y="1050791"/>
            <a:ext cx="2322166" cy="1446928"/>
          </a:xfrm>
          <a:prstGeom prst="rect">
            <a:avLst/>
          </a:prstGeom>
        </p:spPr>
      </p:pic>
      <p:sp>
        <p:nvSpPr>
          <p:cNvPr id="2" name="TextBox 1">
            <a:extLst>
              <a:ext uri="{FF2B5EF4-FFF2-40B4-BE49-F238E27FC236}">
                <a16:creationId xmlns:a16="http://schemas.microsoft.com/office/drawing/2014/main" id="{7DA545AB-3361-9943-88EF-3E72455EEC96}"/>
              </a:ext>
            </a:extLst>
          </p:cNvPr>
          <p:cNvSpPr txBox="1"/>
          <p:nvPr/>
        </p:nvSpPr>
        <p:spPr>
          <a:xfrm>
            <a:off x="3346316" y="1219624"/>
            <a:ext cx="5054970" cy="1169551"/>
          </a:xfrm>
          <a:prstGeom prst="rect">
            <a:avLst/>
          </a:prstGeom>
          <a:noFill/>
        </p:spPr>
        <p:txBody>
          <a:bodyPr wrap="square" rtlCol="0">
            <a:spAutoFit/>
          </a:bodyPr>
          <a:lstStyle/>
          <a:p>
            <a:r>
              <a:rPr lang="en-US" b="1" i="1" dirty="0">
                <a:solidFill>
                  <a:schemeClr val="tx1"/>
                </a:solidFill>
                <a:latin typeface="Times New Roman" panose="02020603050405020304" pitchFamily="18" charset="0"/>
                <a:cs typeface="Times New Roman" panose="02020603050405020304" pitchFamily="18" charset="0"/>
              </a:rPr>
              <a:t>Why </a:t>
            </a:r>
            <a:r>
              <a:rPr lang="en-US" b="1" i="1" dirty="0" err="1">
                <a:solidFill>
                  <a:schemeClr val="tx1"/>
                </a:solidFill>
                <a:latin typeface="Times New Roman" panose="02020603050405020304" pitchFamily="18" charset="0"/>
                <a:cs typeface="Times New Roman" panose="02020603050405020304" pitchFamily="18" charset="0"/>
              </a:rPr>
              <a:t>Bézier</a:t>
            </a:r>
            <a:r>
              <a:rPr lang="en-US" b="1" i="1" dirty="0">
                <a:solidFill>
                  <a:schemeClr val="tx1"/>
                </a:solidFill>
                <a:latin typeface="Times New Roman" panose="02020603050405020304" pitchFamily="18" charset="0"/>
                <a:cs typeface="Times New Roman" panose="02020603050405020304" pitchFamily="18" charset="0"/>
              </a:rPr>
              <a:t> Polynomials?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Convex hull property: </a:t>
            </a:r>
            <a:r>
              <a:rPr lang="en-US" dirty="0" err="1">
                <a:solidFill>
                  <a:schemeClr val="tx1"/>
                </a:solidFill>
                <a:latin typeface="Times New Roman" panose="02020603050405020304" pitchFamily="18" charset="0"/>
                <a:cs typeface="Times New Roman" panose="02020603050405020304" pitchFamily="18" charset="0"/>
              </a:rPr>
              <a:t>Bézier</a:t>
            </a:r>
            <a:r>
              <a:rPr lang="en-US" dirty="0">
                <a:solidFill>
                  <a:schemeClr val="tx1"/>
                </a:solidFill>
                <a:latin typeface="Times New Roman" panose="02020603050405020304" pitchFamily="18" charset="0"/>
                <a:cs typeface="Times New Roman" panose="02020603050405020304" pitchFamily="18" charset="0"/>
              </a:rPr>
              <a:t> trajectory is confined within a convex hull consisting of control points, which can be selected inside a safe corridor.  </a:t>
            </a:r>
          </a:p>
        </p:txBody>
      </p:sp>
    </p:spTree>
  </p:cSld>
  <p:clrMapOvr>
    <a:masterClrMapping/>
  </p:clrMapOvr>
  <mc:AlternateContent xmlns:mc="http://schemas.openxmlformats.org/markup-compatibility/2006" xmlns:p14="http://schemas.microsoft.com/office/powerpoint/2010/main">
    <mc:Choice Requires="p14">
      <p:transition spd="slow" p14:dur="2000" advTm="16182"/>
    </mc:Choice>
    <mc:Fallback xmlns="">
      <p:transition spd="slow" advTm="1618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7" name="Google Shape;427;p40"/>
          <p:cNvSpPr txBox="1">
            <a:spLocks noGrp="1"/>
          </p:cNvSpPr>
          <p:nvPr>
            <p:ph type="title"/>
          </p:nvPr>
        </p:nvSpPr>
        <p:spPr>
          <a:xfrm>
            <a:off x="386684" y="70277"/>
            <a:ext cx="8500800" cy="609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Result:</a:t>
            </a:r>
            <a:r>
              <a:rPr lang="en-US" dirty="0">
                <a:latin typeface="Times New Roman" panose="02020603050405020304" pitchFamily="18" charset="0"/>
                <a:cs typeface="Times New Roman" panose="02020603050405020304" pitchFamily="18" charset="0"/>
              </a:rPr>
              <a:t> Lane changing into traffic due to road construction</a:t>
            </a:r>
            <a:endParaRPr dirty="0">
              <a:latin typeface="Times New Roman" panose="02020603050405020304" pitchFamily="18" charset="0"/>
              <a:cs typeface="Times New Roman" panose="02020603050405020304" pitchFamily="18" charset="0"/>
            </a:endParaRPr>
          </a:p>
        </p:txBody>
      </p:sp>
      <p:pic>
        <p:nvPicPr>
          <p:cNvPr id="429" name="Google Shape;429;p40"/>
          <p:cNvPicPr preferRelativeResize="0"/>
          <p:nvPr/>
        </p:nvPicPr>
        <p:blipFill rotWithShape="1">
          <a:blip r:embed="rId5">
            <a:alphaModFix/>
          </a:blip>
          <a:srcRect r="56721" b="15881"/>
          <a:stretch/>
        </p:blipFill>
        <p:spPr>
          <a:xfrm>
            <a:off x="1177477" y="1375334"/>
            <a:ext cx="1354822" cy="2462000"/>
          </a:xfrm>
          <a:prstGeom prst="rect">
            <a:avLst/>
          </a:prstGeom>
          <a:noFill/>
          <a:ln w="9525" cap="flat" cmpd="sng">
            <a:solidFill>
              <a:schemeClr val="dk1"/>
            </a:solidFill>
            <a:prstDash val="solid"/>
            <a:round/>
            <a:headEnd type="none" w="sm" len="sm"/>
            <a:tailEnd type="none" w="sm" len="sm"/>
          </a:ln>
        </p:spPr>
      </p:pic>
      <p:pic>
        <p:nvPicPr>
          <p:cNvPr id="430" name="Google Shape;430;p40"/>
          <p:cNvPicPr preferRelativeResize="0"/>
          <p:nvPr/>
        </p:nvPicPr>
        <p:blipFill>
          <a:blip r:embed="rId6">
            <a:alphaModFix/>
          </a:blip>
          <a:stretch>
            <a:fillRect/>
          </a:stretch>
        </p:blipFill>
        <p:spPr>
          <a:xfrm rot="1">
            <a:off x="2001877" y="2800934"/>
            <a:ext cx="300199" cy="439500"/>
          </a:xfrm>
          <a:prstGeom prst="rect">
            <a:avLst/>
          </a:prstGeom>
          <a:noFill/>
          <a:ln>
            <a:noFill/>
          </a:ln>
        </p:spPr>
      </p:pic>
      <p:pic>
        <p:nvPicPr>
          <p:cNvPr id="431" name="Google Shape;431;p40"/>
          <p:cNvPicPr preferRelativeResize="0"/>
          <p:nvPr/>
        </p:nvPicPr>
        <p:blipFill>
          <a:blip r:embed="rId7">
            <a:alphaModFix/>
          </a:blip>
          <a:stretch>
            <a:fillRect/>
          </a:stretch>
        </p:blipFill>
        <p:spPr>
          <a:xfrm>
            <a:off x="1517681" y="2640431"/>
            <a:ext cx="426984" cy="570185"/>
          </a:xfrm>
          <a:prstGeom prst="rect">
            <a:avLst/>
          </a:prstGeom>
          <a:noFill/>
          <a:ln>
            <a:noFill/>
          </a:ln>
        </p:spPr>
      </p:pic>
      <p:sp>
        <p:nvSpPr>
          <p:cNvPr id="432" name="Google Shape;432;p40"/>
          <p:cNvSpPr/>
          <p:nvPr/>
        </p:nvSpPr>
        <p:spPr>
          <a:xfrm>
            <a:off x="1806477" y="1543159"/>
            <a:ext cx="338445" cy="1257774"/>
          </a:xfrm>
          <a:custGeom>
            <a:avLst/>
            <a:gdLst/>
            <a:ahLst/>
            <a:cxnLst/>
            <a:rect l="l" t="t" r="r" b="b"/>
            <a:pathLst>
              <a:path w="7431" h="26246" extrusionOk="0">
                <a:moveTo>
                  <a:pt x="7431" y="26246"/>
                </a:moveTo>
                <a:cubicBezTo>
                  <a:pt x="7431" y="22874"/>
                  <a:pt x="3858" y="20514"/>
                  <a:pt x="2351" y="17497"/>
                </a:cubicBezTo>
                <a:cubicBezTo>
                  <a:pt x="-278" y="12237"/>
                  <a:pt x="93" y="5881"/>
                  <a:pt x="93" y="0"/>
                </a:cubicBezTo>
              </a:path>
            </a:pathLst>
          </a:custGeom>
          <a:noFill/>
          <a:ln w="38100" cap="flat" cmpd="sng">
            <a:solidFill>
              <a:srgbClr val="00B050"/>
            </a:solidFill>
            <a:prstDash val="lgDash"/>
            <a:round/>
            <a:headEnd type="none" w="med" len="med"/>
            <a:tailEnd type="none" w="med" len="med"/>
          </a:ln>
        </p:spPr>
      </p:sp>
      <p:sp>
        <p:nvSpPr>
          <p:cNvPr id="433" name="Google Shape;433;p40"/>
          <p:cNvSpPr/>
          <p:nvPr/>
        </p:nvSpPr>
        <p:spPr>
          <a:xfrm>
            <a:off x="2023259" y="1666901"/>
            <a:ext cx="338400" cy="327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434" name="Google Shape;434;p40"/>
          <p:cNvCxnSpPr>
            <a:cxnSpLocks/>
            <a:stCxn id="433" idx="3"/>
          </p:cNvCxnSpPr>
          <p:nvPr/>
        </p:nvCxnSpPr>
        <p:spPr>
          <a:xfrm rot="10800000" flipH="1">
            <a:off x="2361659" y="1829351"/>
            <a:ext cx="570900" cy="1200"/>
          </a:xfrm>
          <a:prstGeom prst="straightConnector1">
            <a:avLst/>
          </a:prstGeom>
          <a:noFill/>
          <a:ln w="9525" cap="flat" cmpd="sng">
            <a:solidFill>
              <a:schemeClr val="dk1"/>
            </a:solidFill>
            <a:prstDash val="solid"/>
            <a:round/>
            <a:headEnd type="none" w="med" len="med"/>
            <a:tailEnd type="triangle" w="med" len="med"/>
          </a:ln>
        </p:spPr>
      </p:cxnSp>
      <p:sp>
        <p:nvSpPr>
          <p:cNvPr id="435" name="Google Shape;435;p40"/>
          <p:cNvSpPr txBox="1"/>
          <p:nvPr/>
        </p:nvSpPr>
        <p:spPr>
          <a:xfrm>
            <a:off x="2948549" y="1589240"/>
            <a:ext cx="1625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dirty="0">
                <a:latin typeface="Times New Roman" panose="02020603050405020304" pitchFamily="18" charset="0"/>
                <a:ea typeface="Open Sans"/>
                <a:cs typeface="Times New Roman" panose="02020603050405020304" pitchFamily="18" charset="0"/>
                <a:sym typeface="Open Sans"/>
              </a:rPr>
              <a:t>static obstacle (</a:t>
            </a:r>
            <a:r>
              <a:rPr lang="en-US" sz="900" dirty="0" err="1">
                <a:latin typeface="Times New Roman" panose="02020603050405020304" pitchFamily="18" charset="0"/>
                <a:ea typeface="Open Sans"/>
                <a:cs typeface="Times New Roman" panose="02020603050405020304" pitchFamily="18" charset="0"/>
                <a:sym typeface="Open Sans"/>
              </a:rPr>
              <a:t>eg</a:t>
            </a:r>
            <a:r>
              <a:rPr lang="en-US" sz="900" dirty="0">
                <a:latin typeface="Times New Roman" panose="02020603050405020304" pitchFamily="18" charset="0"/>
                <a:ea typeface="Open Sans"/>
                <a:cs typeface="Times New Roman" panose="02020603050405020304" pitchFamily="18" charset="0"/>
                <a:sym typeface="Open Sans"/>
              </a:rPr>
              <a:t>: construction site)</a:t>
            </a:r>
            <a:endParaRPr sz="900" dirty="0">
              <a:latin typeface="Times New Roman" panose="02020603050405020304" pitchFamily="18" charset="0"/>
              <a:ea typeface="Open Sans"/>
              <a:cs typeface="Times New Roman" panose="02020603050405020304" pitchFamily="18" charset="0"/>
              <a:sym typeface="Open Sans"/>
            </a:endParaRPr>
          </a:p>
        </p:txBody>
      </p:sp>
      <p:sp>
        <p:nvSpPr>
          <p:cNvPr id="445" name="Google Shape;445;p40"/>
          <p:cNvSpPr txBox="1"/>
          <p:nvPr/>
        </p:nvSpPr>
        <p:spPr>
          <a:xfrm>
            <a:off x="6794868" y="2626001"/>
            <a:ext cx="589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latin typeface="Times New Roman" panose="02020603050405020304" pitchFamily="18" charset="0"/>
                <a:ea typeface="Open Sans"/>
                <a:cs typeface="Times New Roman" panose="02020603050405020304" pitchFamily="18" charset="0"/>
                <a:sym typeface="Open Sans"/>
              </a:rPr>
              <a:t>car C</a:t>
            </a:r>
            <a:endParaRPr sz="1200" b="1" dirty="0">
              <a:latin typeface="Times New Roman" panose="02020603050405020304" pitchFamily="18" charset="0"/>
              <a:ea typeface="Open Sans"/>
              <a:cs typeface="Times New Roman" panose="02020603050405020304" pitchFamily="18" charset="0"/>
              <a:sym typeface="Open Sans"/>
            </a:endParaRPr>
          </a:p>
        </p:txBody>
      </p:sp>
      <p:sp>
        <p:nvSpPr>
          <p:cNvPr id="448" name="Google Shape;448;p40"/>
          <p:cNvSpPr txBox="1"/>
          <p:nvPr/>
        </p:nvSpPr>
        <p:spPr>
          <a:xfrm>
            <a:off x="5260402" y="2355430"/>
            <a:ext cx="589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latin typeface="Times New Roman" panose="02020603050405020304" pitchFamily="18" charset="0"/>
                <a:ea typeface="Open Sans"/>
                <a:cs typeface="Times New Roman" panose="02020603050405020304" pitchFamily="18" charset="0"/>
                <a:sym typeface="Open Sans"/>
              </a:rPr>
              <a:t>car A</a:t>
            </a:r>
            <a:endParaRPr sz="1200" b="1" dirty="0">
              <a:latin typeface="Times New Roman" panose="02020603050405020304" pitchFamily="18" charset="0"/>
              <a:ea typeface="Open Sans"/>
              <a:cs typeface="Times New Roman" panose="02020603050405020304" pitchFamily="18" charset="0"/>
              <a:sym typeface="Open Sans"/>
            </a:endParaRPr>
          </a:p>
        </p:txBody>
      </p:sp>
      <p:sp>
        <p:nvSpPr>
          <p:cNvPr id="449" name="Google Shape;449;p40"/>
          <p:cNvSpPr txBox="1"/>
          <p:nvPr/>
        </p:nvSpPr>
        <p:spPr>
          <a:xfrm>
            <a:off x="6354063" y="1249596"/>
            <a:ext cx="741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latin typeface="Times New Roman" panose="02020603050405020304" pitchFamily="18" charset="0"/>
                <a:ea typeface="Open Sans"/>
                <a:cs typeface="Times New Roman" panose="02020603050405020304" pitchFamily="18" charset="0"/>
                <a:sym typeface="Open Sans"/>
              </a:rPr>
              <a:t>static </a:t>
            </a:r>
            <a:r>
              <a:rPr lang="en-US" sz="1200" b="1" dirty="0" err="1">
                <a:latin typeface="Times New Roman" panose="02020603050405020304" pitchFamily="18" charset="0"/>
                <a:ea typeface="Open Sans"/>
                <a:cs typeface="Times New Roman" panose="02020603050405020304" pitchFamily="18" charset="0"/>
                <a:sym typeface="Open Sans"/>
              </a:rPr>
              <a:t>obs</a:t>
            </a:r>
            <a:endParaRPr sz="1200" b="1" dirty="0">
              <a:latin typeface="Times New Roman" panose="02020603050405020304" pitchFamily="18" charset="0"/>
              <a:ea typeface="Open Sans"/>
              <a:cs typeface="Times New Roman" panose="02020603050405020304" pitchFamily="18" charset="0"/>
              <a:sym typeface="Open Sans"/>
            </a:endParaRPr>
          </a:p>
        </p:txBody>
      </p:sp>
      <p:sp>
        <p:nvSpPr>
          <p:cNvPr id="450" name="Google Shape;450;p40"/>
          <p:cNvSpPr txBox="1">
            <a:spLocks noGrp="1"/>
          </p:cNvSpPr>
          <p:nvPr>
            <p:ph type="body" idx="1"/>
          </p:nvPr>
        </p:nvSpPr>
        <p:spPr>
          <a:xfrm>
            <a:off x="689133" y="460126"/>
            <a:ext cx="8365200" cy="4021424"/>
          </a:xfrm>
          <a:prstGeom prst="rect">
            <a:avLst/>
          </a:prstGeom>
        </p:spPr>
        <p:txBody>
          <a:bodyPr spcFirstLastPara="1" wrap="square" lIns="91425" tIns="45700" rIns="91425" bIns="45700" anchor="t" anchorCtr="0">
            <a:normAutofit/>
          </a:bodyPr>
          <a:lstStyle/>
          <a:p>
            <a:pPr marL="285750" lvl="0" indent="-285750" algn="l" rtl="0">
              <a:spcBef>
                <a:spcPts val="600"/>
              </a:spcBef>
              <a:spcAft>
                <a:spcPts val="0"/>
              </a:spcAft>
              <a:buFont typeface="Wingdings" pitchFamily="2" charset="2"/>
              <a:buChar char="§"/>
            </a:pPr>
            <a:r>
              <a:rPr lang="en-US" dirty="0">
                <a:latin typeface="Times New Roman" panose="02020603050405020304" pitchFamily="18" charset="0"/>
                <a:cs typeface="Times New Roman" panose="02020603050405020304" pitchFamily="18" charset="0"/>
              </a:rPr>
              <a:t>Car A changes lane; car C continues straight driving</a:t>
            </a:r>
          </a:p>
          <a:p>
            <a:pPr marL="285750" lvl="0" indent="-285750" algn="l" rtl="0">
              <a:spcBef>
                <a:spcPts val="600"/>
              </a:spcBef>
              <a:spcAft>
                <a:spcPts val="0"/>
              </a:spcAft>
              <a:buFont typeface="Wingdings" pitchFamily="2" charset="2"/>
              <a:buChar char="§"/>
            </a:pPr>
            <a:r>
              <a:rPr lang="en-US" u="sng" dirty="0">
                <a:latin typeface="Times New Roman" panose="02020603050405020304" pitchFamily="18" charset="0"/>
                <a:cs typeface="Times New Roman" panose="02020603050405020304" pitchFamily="18" charset="0"/>
              </a:rPr>
              <a:t>Ego vehicle</a:t>
            </a:r>
            <a:r>
              <a:rPr lang="en-US" dirty="0">
                <a:latin typeface="Times New Roman" panose="02020603050405020304" pitchFamily="18" charset="0"/>
                <a:cs typeface="Times New Roman" panose="02020603050405020304" pitchFamily="18" charset="0"/>
              </a:rPr>
              <a:t> changes lane but </a:t>
            </a:r>
            <a:r>
              <a:rPr lang="en-US" i="1" dirty="0">
                <a:latin typeface="Times New Roman" panose="02020603050405020304" pitchFamily="18" charset="0"/>
                <a:cs typeface="Times New Roman" panose="02020603050405020304" pitchFamily="18" charset="0"/>
              </a:rPr>
              <a:t>yields</a:t>
            </a:r>
            <a:r>
              <a:rPr lang="en-US" dirty="0">
                <a:latin typeface="Times New Roman" panose="02020603050405020304" pitchFamily="18" charset="0"/>
                <a:cs typeface="Times New Roman" panose="02020603050405020304" pitchFamily="18" charset="0"/>
              </a:rPr>
              <a:t> to car A</a:t>
            </a:r>
            <a:endParaRPr dirty="0">
              <a:latin typeface="Times New Roman" panose="02020603050405020304" pitchFamily="18" charset="0"/>
              <a:cs typeface="Times New Roman" panose="02020603050405020304" pitchFamily="18" charset="0"/>
            </a:endParaRPr>
          </a:p>
        </p:txBody>
      </p:sp>
      <p:pic>
        <p:nvPicPr>
          <p:cNvPr id="12" name="Google Shape;468;p41">
            <a:extLst>
              <a:ext uri="{FF2B5EF4-FFF2-40B4-BE49-F238E27FC236}">
                <a16:creationId xmlns:a16="http://schemas.microsoft.com/office/drawing/2014/main" id="{21F79796-C398-64B0-4308-267A00C275D4}"/>
              </a:ext>
            </a:extLst>
          </p:cNvPr>
          <p:cNvPicPr preferRelativeResize="0"/>
          <p:nvPr/>
        </p:nvPicPr>
        <p:blipFill>
          <a:blip r:embed="rId8">
            <a:alphaModFix/>
          </a:blip>
          <a:stretch>
            <a:fillRect/>
          </a:stretch>
        </p:blipFill>
        <p:spPr>
          <a:xfrm>
            <a:off x="5021750" y="1249596"/>
            <a:ext cx="3184500" cy="2675000"/>
          </a:xfrm>
          <a:prstGeom prst="rect">
            <a:avLst/>
          </a:prstGeom>
          <a:noFill/>
          <a:ln>
            <a:noFill/>
          </a:ln>
        </p:spPr>
      </p:pic>
      <p:pic>
        <p:nvPicPr>
          <p:cNvPr id="13" name="Google Shape;470;p41">
            <a:extLst>
              <a:ext uri="{FF2B5EF4-FFF2-40B4-BE49-F238E27FC236}">
                <a16:creationId xmlns:a16="http://schemas.microsoft.com/office/drawing/2014/main" id="{7D937B2E-17E3-41FA-E89B-9472DD606AEE}"/>
              </a:ext>
            </a:extLst>
          </p:cNvPr>
          <p:cNvPicPr preferRelativeResize="0"/>
          <p:nvPr/>
        </p:nvPicPr>
        <p:blipFill rotWithShape="1">
          <a:blip r:embed="rId9">
            <a:alphaModFix/>
          </a:blip>
          <a:srcRect l="4861" t="8054" b="10339"/>
          <a:stretch/>
        </p:blipFill>
        <p:spPr>
          <a:xfrm>
            <a:off x="4757069" y="1444963"/>
            <a:ext cx="1694650" cy="357550"/>
          </a:xfrm>
          <a:prstGeom prst="rect">
            <a:avLst/>
          </a:prstGeom>
          <a:noFill/>
          <a:ln>
            <a:solidFill>
              <a:schemeClr val="tx1"/>
            </a:solidFill>
          </a:ln>
        </p:spPr>
      </p:pic>
      <p:sp>
        <p:nvSpPr>
          <p:cNvPr id="19" name="TextBox 18">
            <a:extLst>
              <a:ext uri="{FF2B5EF4-FFF2-40B4-BE49-F238E27FC236}">
                <a16:creationId xmlns:a16="http://schemas.microsoft.com/office/drawing/2014/main" id="{EFFBF6CC-AE80-8097-4900-594C49DBBF14}"/>
              </a:ext>
            </a:extLst>
          </p:cNvPr>
          <p:cNvSpPr txBox="1"/>
          <p:nvPr/>
        </p:nvSpPr>
        <p:spPr>
          <a:xfrm>
            <a:off x="4950090" y="3291809"/>
            <a:ext cx="241447" cy="307777"/>
          </a:xfrm>
          <a:prstGeom prst="rect">
            <a:avLst/>
          </a:prstGeom>
          <a:solidFill>
            <a:schemeClr val="bg1"/>
          </a:solidFill>
        </p:spPr>
        <p:txBody>
          <a:bodyPr wrap="square" rtlCol="0">
            <a:spAutoFit/>
          </a:bodyPr>
          <a:lstStyle/>
          <a:p>
            <a:r>
              <a:rPr lang="en-IN" i="1" dirty="0">
                <a:latin typeface="Times New Roman" panose="02020603050405020304" pitchFamily="18" charset="0"/>
                <a:cs typeface="Times New Roman" panose="02020603050405020304" pitchFamily="18" charset="0"/>
              </a:rPr>
              <a:t>s</a:t>
            </a:r>
          </a:p>
        </p:txBody>
      </p:sp>
      <p:sp>
        <p:nvSpPr>
          <p:cNvPr id="20" name="TextBox 19">
            <a:extLst>
              <a:ext uri="{FF2B5EF4-FFF2-40B4-BE49-F238E27FC236}">
                <a16:creationId xmlns:a16="http://schemas.microsoft.com/office/drawing/2014/main" id="{8CD46CE6-19E5-F061-E124-3BD4877003E2}"/>
              </a:ext>
            </a:extLst>
          </p:cNvPr>
          <p:cNvSpPr txBox="1"/>
          <p:nvPr/>
        </p:nvSpPr>
        <p:spPr>
          <a:xfrm>
            <a:off x="6521687" y="3670287"/>
            <a:ext cx="143317" cy="307777"/>
          </a:xfrm>
          <a:prstGeom prst="rect">
            <a:avLst/>
          </a:prstGeom>
          <a:solidFill>
            <a:schemeClr val="bg1"/>
          </a:solidFill>
        </p:spPr>
        <p:txBody>
          <a:bodyPr wrap="square" rtlCol="0">
            <a:spAutoFit/>
          </a:bodyPr>
          <a:lstStyle/>
          <a:p>
            <a:r>
              <a:rPr lang="en-IN" i="1" dirty="0">
                <a:latin typeface="Times New Roman" panose="02020603050405020304" pitchFamily="18" charset="0"/>
                <a:cs typeface="Times New Roman" panose="02020603050405020304" pitchFamily="18" charset="0"/>
              </a:rPr>
              <a:t>l</a:t>
            </a:r>
          </a:p>
        </p:txBody>
      </p:sp>
      <p:sp>
        <p:nvSpPr>
          <p:cNvPr id="21" name="TextBox 20">
            <a:extLst>
              <a:ext uri="{FF2B5EF4-FFF2-40B4-BE49-F238E27FC236}">
                <a16:creationId xmlns:a16="http://schemas.microsoft.com/office/drawing/2014/main" id="{8E196833-820E-96D1-7946-C7B9847E8E67}"/>
              </a:ext>
            </a:extLst>
          </p:cNvPr>
          <p:cNvSpPr txBox="1"/>
          <p:nvPr/>
        </p:nvSpPr>
        <p:spPr>
          <a:xfrm>
            <a:off x="8037664" y="2571409"/>
            <a:ext cx="304186" cy="307777"/>
          </a:xfrm>
          <a:prstGeom prst="rect">
            <a:avLst/>
          </a:prstGeom>
          <a:solidFill>
            <a:schemeClr val="bg1"/>
          </a:solidFill>
        </p:spPr>
        <p:txBody>
          <a:bodyPr wrap="square" rtlCol="0">
            <a:spAutoFit/>
          </a:bodyPr>
          <a:lstStyle/>
          <a:p>
            <a:r>
              <a:rPr lang="en-IN" i="1" dirty="0">
                <a:latin typeface="Times New Roman" panose="02020603050405020304" pitchFamily="18" charset="0"/>
                <a:cs typeface="Times New Roman" panose="02020603050405020304" pitchFamily="18" charset="0"/>
              </a:rPr>
              <a:t>t</a:t>
            </a:r>
          </a:p>
        </p:txBody>
      </p:sp>
      <p:pic>
        <p:nvPicPr>
          <p:cNvPr id="28" name="commonroad simulation">
            <a:hlinkClick r:id="" action="ppaction://media"/>
            <a:extLst>
              <a:ext uri="{FF2B5EF4-FFF2-40B4-BE49-F238E27FC236}">
                <a16:creationId xmlns:a16="http://schemas.microsoft.com/office/drawing/2014/main" id="{09C3710F-93B0-D04F-9642-5042B1558214}"/>
              </a:ext>
            </a:extLst>
          </p:cNvPr>
          <p:cNvPicPr>
            <a:picLocks noChangeAspect="1"/>
          </p:cNvPicPr>
          <p:nvPr>
            <a:videoFile r:link="rId1"/>
            <p:extLst>
              <p:ext uri="{DAA4B4D4-6D71-4841-9C94-3DE7FCFB9230}">
                <p14:media xmlns:p14="http://schemas.microsoft.com/office/powerpoint/2010/main" r:embed="rId2">
                  <p14:trim end="7021.6757"/>
                </p14:media>
              </p:ext>
            </p:extLst>
          </p:nvPr>
        </p:nvPicPr>
        <p:blipFill rotWithShape="1">
          <a:blip r:embed="rId10"/>
          <a:srcRect t="37973" b="34602"/>
          <a:stretch/>
        </p:blipFill>
        <p:spPr>
          <a:xfrm>
            <a:off x="244894" y="3976458"/>
            <a:ext cx="8899106" cy="976222"/>
          </a:xfrm>
          <a:prstGeom prst="rect">
            <a:avLst/>
          </a:prstGeom>
        </p:spPr>
      </p:pic>
    </p:spTree>
    <p:extLst>
      <p:ext uri="{BB962C8B-B14F-4D97-AF65-F5344CB8AC3E}">
        <p14:creationId xmlns:p14="http://schemas.microsoft.com/office/powerpoint/2010/main" val="1573789808"/>
      </p:ext>
    </p:extLst>
  </p:cSld>
  <p:clrMapOvr>
    <a:masterClrMapping/>
  </p:clrMapOvr>
  <mc:AlternateContent xmlns:mc="http://schemas.openxmlformats.org/markup-compatibility/2006" xmlns:p14="http://schemas.microsoft.com/office/powerpoint/2010/main">
    <mc:Choice Requires="p14">
      <p:transition spd="slow" p14:dur="2000" advTm="18300"/>
    </mc:Choice>
    <mc:Fallback xmlns="">
      <p:transition spd="slow" advTm="183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096"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8"/>
                </p:tgtEl>
              </p:cMediaNode>
            </p:video>
            <p:seq concurrent="1" nextAc="seek">
              <p:cTn id="8" restart="whenNotActive" fill="hold" evtFilter="cancelBubble" nodeType="interactiveSeq">
                <p:stCondLst>
                  <p:cond evt="onClick" delay="0">
                    <p:tgtEl>
                      <p:spTgt spid="2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8"/>
                                        </p:tgtEl>
                                      </p:cBhvr>
                                    </p:cmd>
                                  </p:childTnLst>
                                </p:cTn>
                              </p:par>
                            </p:childTnLst>
                          </p:cTn>
                        </p:par>
                      </p:childTnLst>
                    </p:cTn>
                  </p:par>
                </p:childTnLst>
              </p:cTn>
              <p:nextCondLst>
                <p:cond evt="onClick" delay="0">
                  <p:tgtEl>
                    <p:spTgt spid="2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oogle Shape;479;p42">
            <a:extLst>
              <a:ext uri="{FF2B5EF4-FFF2-40B4-BE49-F238E27FC236}">
                <a16:creationId xmlns:a16="http://schemas.microsoft.com/office/drawing/2014/main" id="{70276DB8-189F-D3F7-BCDD-BDB67787D535}"/>
              </a:ext>
            </a:extLst>
          </p:cNvPr>
          <p:cNvPicPr preferRelativeResize="0"/>
          <p:nvPr/>
        </p:nvPicPr>
        <p:blipFill>
          <a:blip r:embed="rId3">
            <a:alphaModFix/>
          </a:blip>
          <a:stretch>
            <a:fillRect/>
          </a:stretch>
        </p:blipFill>
        <p:spPr>
          <a:xfrm>
            <a:off x="4954383" y="4245"/>
            <a:ext cx="3609406" cy="2085948"/>
          </a:xfrm>
          <a:prstGeom prst="rect">
            <a:avLst/>
          </a:prstGeom>
          <a:noFill/>
          <a:ln>
            <a:noFill/>
          </a:ln>
        </p:spPr>
      </p:pic>
      <p:pic>
        <p:nvPicPr>
          <p:cNvPr id="13" name="Picture 12" descr="A picture containing text, diagram, plot, line&#10;&#10;Description automatically generated">
            <a:extLst>
              <a:ext uri="{FF2B5EF4-FFF2-40B4-BE49-F238E27FC236}">
                <a16:creationId xmlns:a16="http://schemas.microsoft.com/office/drawing/2014/main" id="{B158239E-27A9-C41D-26D5-5845E0DC47B1}"/>
              </a:ext>
            </a:extLst>
          </p:cNvPr>
          <p:cNvPicPr>
            <a:picLocks noChangeAspect="1"/>
          </p:cNvPicPr>
          <p:nvPr/>
        </p:nvPicPr>
        <p:blipFill>
          <a:blip r:embed="rId4"/>
          <a:stretch>
            <a:fillRect/>
          </a:stretch>
        </p:blipFill>
        <p:spPr>
          <a:xfrm>
            <a:off x="4954383" y="2517796"/>
            <a:ext cx="3609406" cy="2426291"/>
          </a:xfrm>
          <a:prstGeom prst="rect">
            <a:avLst/>
          </a:prstGeom>
        </p:spPr>
      </p:pic>
      <p:pic>
        <p:nvPicPr>
          <p:cNvPr id="12" name="Picture 11" descr="A picture containing text, diagram, plot, line">
            <a:extLst>
              <a:ext uri="{FF2B5EF4-FFF2-40B4-BE49-F238E27FC236}">
                <a16:creationId xmlns:a16="http://schemas.microsoft.com/office/drawing/2014/main" id="{2B323929-820C-3C9E-D92A-C384B85A9AEB}"/>
              </a:ext>
            </a:extLst>
          </p:cNvPr>
          <p:cNvPicPr>
            <a:picLocks noChangeAspect="1"/>
          </p:cNvPicPr>
          <p:nvPr/>
        </p:nvPicPr>
        <p:blipFill>
          <a:blip r:embed="rId5"/>
          <a:stretch>
            <a:fillRect/>
          </a:stretch>
        </p:blipFill>
        <p:spPr>
          <a:xfrm>
            <a:off x="392264" y="2442573"/>
            <a:ext cx="3609407" cy="2520194"/>
          </a:xfrm>
          <a:prstGeom prst="rect">
            <a:avLst/>
          </a:prstGeom>
        </p:spPr>
      </p:pic>
      <p:pic>
        <p:nvPicPr>
          <p:cNvPr id="9" name="Google Shape;480;p42">
            <a:extLst>
              <a:ext uri="{FF2B5EF4-FFF2-40B4-BE49-F238E27FC236}">
                <a16:creationId xmlns:a16="http://schemas.microsoft.com/office/drawing/2014/main" id="{88057B66-DD6F-D4E0-011A-454E74379D07}"/>
              </a:ext>
            </a:extLst>
          </p:cNvPr>
          <p:cNvPicPr preferRelativeResize="0"/>
          <p:nvPr/>
        </p:nvPicPr>
        <p:blipFill>
          <a:blip r:embed="rId6">
            <a:alphaModFix/>
          </a:blip>
          <a:stretch>
            <a:fillRect/>
          </a:stretch>
        </p:blipFill>
        <p:spPr>
          <a:xfrm>
            <a:off x="392265" y="21611"/>
            <a:ext cx="3609406" cy="2085946"/>
          </a:xfrm>
          <a:prstGeom prst="rect">
            <a:avLst/>
          </a:prstGeom>
          <a:noFill/>
          <a:ln>
            <a:noFill/>
          </a:ln>
        </p:spPr>
      </p:pic>
      <p:sp>
        <p:nvSpPr>
          <p:cNvPr id="4" name="Title 3">
            <a:extLst>
              <a:ext uri="{FF2B5EF4-FFF2-40B4-BE49-F238E27FC236}">
                <a16:creationId xmlns:a16="http://schemas.microsoft.com/office/drawing/2014/main" id="{096E6A9C-B91A-A858-7968-325244F40F1C}"/>
              </a:ext>
            </a:extLst>
          </p:cNvPr>
          <p:cNvSpPr>
            <a:spLocks noGrp="1"/>
          </p:cNvSpPr>
          <p:nvPr>
            <p:ph type="title"/>
          </p:nvPr>
        </p:nvSpPr>
        <p:spPr>
          <a:xfrm>
            <a:off x="992976" y="2015862"/>
            <a:ext cx="3997042" cy="765606"/>
          </a:xfrm>
        </p:spPr>
        <p:txBody>
          <a:bodyPr>
            <a:normAutofit/>
          </a:bodyPr>
          <a:lstStyle/>
          <a:p>
            <a:r>
              <a:rPr lang="en-IN" sz="1800" dirty="0">
                <a:solidFill>
                  <a:schemeClr val="accent1"/>
                </a:solidFill>
                <a:latin typeface="Times New Roman" panose="02020603050405020304" pitchFamily="18" charset="0"/>
                <a:cs typeface="Times New Roman" panose="02020603050405020304" pitchFamily="18" charset="0"/>
              </a:rPr>
              <a:t>Longitudinal acceleration </a:t>
            </a:r>
          </a:p>
        </p:txBody>
      </p:sp>
      <p:sp>
        <p:nvSpPr>
          <p:cNvPr id="7" name="Title 3">
            <a:extLst>
              <a:ext uri="{FF2B5EF4-FFF2-40B4-BE49-F238E27FC236}">
                <a16:creationId xmlns:a16="http://schemas.microsoft.com/office/drawing/2014/main" id="{94825603-0DE3-2B9B-8E96-9C1E66DA94DA}"/>
              </a:ext>
            </a:extLst>
          </p:cNvPr>
          <p:cNvSpPr txBox="1">
            <a:spLocks/>
          </p:cNvSpPr>
          <p:nvPr/>
        </p:nvSpPr>
        <p:spPr>
          <a:xfrm>
            <a:off x="5691025" y="2111213"/>
            <a:ext cx="2872764" cy="7656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dirty="0">
                <a:solidFill>
                  <a:schemeClr val="accent1"/>
                </a:solidFill>
                <a:latin typeface="Times New Roman" panose="02020603050405020304" pitchFamily="18" charset="0"/>
                <a:cs typeface="Times New Roman" panose="02020603050405020304" pitchFamily="18" charset="0"/>
              </a:rPr>
              <a:t>Longitudinal velocity</a:t>
            </a:r>
          </a:p>
        </p:txBody>
      </p:sp>
      <p:sp>
        <p:nvSpPr>
          <p:cNvPr id="10" name="Title 3">
            <a:extLst>
              <a:ext uri="{FF2B5EF4-FFF2-40B4-BE49-F238E27FC236}">
                <a16:creationId xmlns:a16="http://schemas.microsoft.com/office/drawing/2014/main" id="{F4658CD1-A4EE-4F07-4F8A-2767E8181FAB}"/>
              </a:ext>
            </a:extLst>
          </p:cNvPr>
          <p:cNvSpPr txBox="1">
            <a:spLocks/>
          </p:cNvSpPr>
          <p:nvPr/>
        </p:nvSpPr>
        <p:spPr>
          <a:xfrm>
            <a:off x="1363389" y="4777177"/>
            <a:ext cx="3132456" cy="3828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dirty="0">
                <a:solidFill>
                  <a:schemeClr val="accent1"/>
                </a:solidFill>
                <a:latin typeface="Times New Roman" panose="02020603050405020304" pitchFamily="18" charset="0"/>
                <a:cs typeface="Times New Roman" panose="02020603050405020304" pitchFamily="18" charset="0"/>
              </a:rPr>
              <a:t>Lateral acceleration </a:t>
            </a:r>
          </a:p>
        </p:txBody>
      </p:sp>
      <p:sp>
        <p:nvSpPr>
          <p:cNvPr id="11" name="Title 3">
            <a:extLst>
              <a:ext uri="{FF2B5EF4-FFF2-40B4-BE49-F238E27FC236}">
                <a16:creationId xmlns:a16="http://schemas.microsoft.com/office/drawing/2014/main" id="{B6BF2CA9-406A-EA1B-11C6-A2648DC896CD}"/>
              </a:ext>
            </a:extLst>
          </p:cNvPr>
          <p:cNvSpPr txBox="1">
            <a:spLocks/>
          </p:cNvSpPr>
          <p:nvPr/>
        </p:nvSpPr>
        <p:spPr>
          <a:xfrm>
            <a:off x="6023291" y="4790788"/>
            <a:ext cx="2728445" cy="343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dirty="0">
                <a:solidFill>
                  <a:schemeClr val="accent1"/>
                </a:solidFill>
                <a:latin typeface="Times New Roman" panose="02020603050405020304" pitchFamily="18" charset="0"/>
                <a:cs typeface="Times New Roman" panose="02020603050405020304" pitchFamily="18" charset="0"/>
              </a:rPr>
              <a:t>Lateral velocity</a:t>
            </a:r>
          </a:p>
        </p:txBody>
      </p:sp>
    </p:spTree>
    <p:extLst>
      <p:ext uri="{BB962C8B-B14F-4D97-AF65-F5344CB8AC3E}">
        <p14:creationId xmlns:p14="http://schemas.microsoft.com/office/powerpoint/2010/main" val="2747235492"/>
      </p:ext>
    </p:extLst>
  </p:cSld>
  <p:clrMapOvr>
    <a:masterClrMapping/>
  </p:clrMapOvr>
  <mc:AlternateContent xmlns:mc="http://schemas.openxmlformats.org/markup-compatibility/2006" xmlns:p14="http://schemas.microsoft.com/office/powerpoint/2010/main">
    <mc:Choice Requires="p14">
      <p:transition spd="slow" p14:dur="2000" advTm="18213"/>
    </mc:Choice>
    <mc:Fallback xmlns="">
      <p:transition spd="slow" advTm="1821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55"/>
          <p:cNvSpPr txBox="1">
            <a:spLocks noGrp="1"/>
          </p:cNvSpPr>
          <p:nvPr>
            <p:ph type="title"/>
          </p:nvPr>
        </p:nvSpPr>
        <p:spPr>
          <a:xfrm>
            <a:off x="457200" y="361950"/>
            <a:ext cx="8229600" cy="609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solidFill>
                  <a:schemeClr val="accent1"/>
                </a:solidFill>
                <a:latin typeface="Times New Roman" panose="02020603050405020304" pitchFamily="18" charset="0"/>
                <a:cs typeface="Times New Roman" panose="02020603050405020304" pitchFamily="18" charset="0"/>
              </a:rPr>
              <a:t>Contributions</a:t>
            </a:r>
            <a:endParaRPr dirty="0">
              <a:solidFill>
                <a:schemeClr val="accent1"/>
              </a:solidFill>
              <a:latin typeface="Times New Roman" panose="02020603050405020304" pitchFamily="18" charset="0"/>
              <a:cs typeface="Times New Roman" panose="02020603050405020304" pitchFamily="18" charset="0"/>
            </a:endParaRPr>
          </a:p>
        </p:txBody>
      </p:sp>
      <p:sp>
        <p:nvSpPr>
          <p:cNvPr id="622" name="Google Shape;622;p55"/>
          <p:cNvSpPr txBox="1">
            <a:spLocks noGrp="1"/>
          </p:cNvSpPr>
          <p:nvPr>
            <p:ph type="body" idx="1"/>
          </p:nvPr>
        </p:nvSpPr>
        <p:spPr>
          <a:xfrm>
            <a:off x="282934" y="1282124"/>
            <a:ext cx="8229600" cy="1975945"/>
          </a:xfrm>
          <a:prstGeom prst="rect">
            <a:avLst/>
          </a:prstGeom>
        </p:spPr>
        <p:txBody>
          <a:bodyPr spcFirstLastPara="1" wrap="square" lIns="91425" tIns="45700" rIns="91425" bIns="45700" anchor="t" anchorCtr="0">
            <a:normAutofit/>
          </a:bodyPr>
          <a:lstStyle/>
          <a:p>
            <a:pPr indent="-317500">
              <a:buFont typeface="Arial"/>
              <a:buAutoNum type="arabicPeriod"/>
            </a:pPr>
            <a:r>
              <a:rPr lang="en-US" dirty="0" err="1">
                <a:latin typeface="Times New Roman" panose="02020603050405020304" pitchFamily="18" charset="0"/>
                <a:cs typeface="Times New Roman" panose="02020603050405020304" pitchFamily="18" charset="0"/>
              </a:rPr>
              <a:t>Spatio</a:t>
            </a:r>
            <a:r>
              <a:rPr lang="en-US" dirty="0">
                <a:latin typeface="Times New Roman" panose="02020603050405020304" pitchFamily="18" charset="0"/>
                <a:cs typeface="Times New Roman" panose="02020603050405020304" pitchFamily="18" charset="0"/>
              </a:rPr>
              <a:t>-temporal optimization</a:t>
            </a:r>
          </a:p>
          <a:p>
            <a:pPr indent="-317500">
              <a:buFont typeface="Arial"/>
              <a:buAutoNum type="arabicPeriod"/>
            </a:pPr>
            <a:r>
              <a:rPr lang="en-US" dirty="0">
                <a:latin typeface="Times New Roman" panose="02020603050405020304" pitchFamily="18" charset="0"/>
                <a:cs typeface="Times New Roman" panose="02020603050405020304" pitchFamily="18" charset="0"/>
              </a:rPr>
              <a:t>Solution space enlarged using trapezoidal prism-shaped 3D corridors</a:t>
            </a:r>
          </a:p>
          <a:p>
            <a:pPr indent="-317500">
              <a:buFont typeface="Arial"/>
              <a:buAutoNum type="arabicPeriod"/>
            </a:pPr>
            <a:r>
              <a:rPr lang="en-US" dirty="0">
                <a:latin typeface="Times New Roman" panose="02020603050405020304" pitchFamily="18" charset="0"/>
                <a:cs typeface="Times New Roman" panose="02020603050405020304" pitchFamily="18" charset="0"/>
              </a:rPr>
              <a:t>Real-time computation</a:t>
            </a:r>
          </a:p>
          <a:p>
            <a:pPr indent="-317500">
              <a:buFont typeface="Arial"/>
              <a:buAutoNum type="arabicPeriod"/>
            </a:pPr>
            <a:r>
              <a:rPr lang="en-US" dirty="0">
                <a:latin typeface="Times New Roman" panose="02020603050405020304" pitchFamily="18" charset="0"/>
                <a:cs typeface="Times New Roman" panose="02020603050405020304" pitchFamily="18" charset="0"/>
              </a:rPr>
              <a:t>Provable safety guarantee by providing sufficient conditions of  control points in the corridors (check with the proof in our paper)</a:t>
            </a:r>
          </a:p>
          <a:p>
            <a:pPr indent="-317500">
              <a:buFont typeface="Arial"/>
              <a:buAutoNum type="arabicPeriod"/>
            </a:pPr>
            <a:endParaRPr lang="en-US" dirty="0">
              <a:latin typeface="Times New Roman" panose="02020603050405020304" pitchFamily="18" charset="0"/>
              <a:cs typeface="Times New Roman" panose="02020603050405020304" pitchFamily="18" charset="0"/>
            </a:endParaRPr>
          </a:p>
          <a:p>
            <a:pPr marL="139700" indent="0"/>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2597"/>
    </mc:Choice>
    <mc:Fallback xmlns="">
      <p:transition spd="slow" advTm="12597"/>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6050</TotalTime>
  <Words>943</Words>
  <Application>Microsoft Office PowerPoint</Application>
  <PresentationFormat>On-screen Show (16:9)</PresentationFormat>
  <Paragraphs>107</Paragraphs>
  <Slides>9</Slides>
  <Notes>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Wingdings</vt:lpstr>
      <vt:lpstr>Times New Roman</vt:lpstr>
      <vt:lpstr>Times</vt:lpstr>
      <vt:lpstr>Open Sans</vt:lpstr>
      <vt:lpstr>Simple Light</vt:lpstr>
      <vt:lpstr>PowerPoint Presentation</vt:lpstr>
      <vt:lpstr>Planning in Frenet Frame – SLT Graph</vt:lpstr>
      <vt:lpstr>Corridor generation in 3D</vt:lpstr>
      <vt:lpstr>Proposed Approach</vt:lpstr>
      <vt:lpstr>Proposed Approach</vt:lpstr>
      <vt:lpstr>Trajectory generation and Bézier Polynomials</vt:lpstr>
      <vt:lpstr>Result: Lane changing into traffic due to road construction</vt:lpstr>
      <vt:lpstr>Longitudinal acceleration </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Srujan Deolasee</dc:creator>
  <cp:lastModifiedBy>Srujan Deolasee</cp:lastModifiedBy>
  <cp:revision>45</cp:revision>
  <dcterms:modified xsi:type="dcterms:W3CDTF">2023-06-01T08:28:27Z</dcterms:modified>
</cp:coreProperties>
</file>