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2" r:id="rId2"/>
    <p:sldId id="261" r:id="rId3"/>
    <p:sldId id="269" r:id="rId4"/>
    <p:sldId id="270" r:id="rId5"/>
    <p:sldId id="265" r:id="rId6"/>
    <p:sldId id="267" r:id="rId7"/>
    <p:sldId id="273" r:id="rId8"/>
    <p:sldId id="272"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FF0000"/>
                </a:solidFill>
              </a:rPr>
              <a:t>Performance</a:t>
            </a:r>
            <a:r>
              <a:rPr lang="en-US" baseline="0" dirty="0">
                <a:solidFill>
                  <a:srgbClr val="FF0000"/>
                </a:solidFill>
              </a:rPr>
              <a:t> measures of both the models</a:t>
            </a:r>
            <a:endParaRPr lang="en-US" dirty="0">
              <a:solidFill>
                <a:srgbClr val="FF000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Logistic regression model</c:v>
                </c:pt>
              </c:strCache>
            </c:strRef>
          </c:tx>
          <c:spPr>
            <a:solidFill>
              <a:schemeClr val="accent1"/>
            </a:solidFill>
            <a:ln>
              <a:noFill/>
            </a:ln>
            <a:effectLst/>
          </c:spPr>
          <c:invertIfNegative val="0"/>
          <c:cat>
            <c:strRef>
              <c:f>Sheet1!$A$2:$A$4</c:f>
              <c:strCache>
                <c:ptCount val="3"/>
                <c:pt idx="0">
                  <c:v>Accuracy</c:v>
                </c:pt>
                <c:pt idx="1">
                  <c:v>Sensitivity</c:v>
                </c:pt>
                <c:pt idx="2">
                  <c:v>Specificity</c:v>
                </c:pt>
              </c:strCache>
            </c:strRef>
          </c:cat>
          <c:val>
            <c:numRef>
              <c:f>Sheet1!$B$2:$B$4</c:f>
              <c:numCache>
                <c:formatCode>General</c:formatCode>
                <c:ptCount val="3"/>
                <c:pt idx="0">
                  <c:v>88.331800000000001</c:v>
                </c:pt>
                <c:pt idx="1">
                  <c:v>45.23</c:v>
                </c:pt>
                <c:pt idx="2">
                  <c:v>90.04</c:v>
                </c:pt>
              </c:numCache>
            </c:numRef>
          </c:val>
          <c:extLst>
            <c:ext xmlns:c16="http://schemas.microsoft.com/office/drawing/2014/chart" uri="{C3380CC4-5D6E-409C-BE32-E72D297353CC}">
              <c16:uniqueId val="{00000000-4DC5-6C49-9F85-47E660A8CF40}"/>
            </c:ext>
          </c:extLst>
        </c:ser>
        <c:ser>
          <c:idx val="1"/>
          <c:order val="1"/>
          <c:tx>
            <c:strRef>
              <c:f>Sheet1!$C$1</c:f>
              <c:strCache>
                <c:ptCount val="1"/>
                <c:pt idx="0">
                  <c:v>Decision tree</c:v>
                </c:pt>
              </c:strCache>
            </c:strRef>
          </c:tx>
          <c:spPr>
            <a:solidFill>
              <a:schemeClr val="accent2"/>
            </a:solidFill>
            <a:ln>
              <a:noFill/>
            </a:ln>
            <a:effectLst/>
          </c:spPr>
          <c:invertIfNegative val="0"/>
          <c:cat>
            <c:strRef>
              <c:f>Sheet1!$A$2:$A$4</c:f>
              <c:strCache>
                <c:ptCount val="3"/>
                <c:pt idx="0">
                  <c:v>Accuracy</c:v>
                </c:pt>
                <c:pt idx="1">
                  <c:v>Sensitivity</c:v>
                </c:pt>
                <c:pt idx="2">
                  <c:v>Specificity</c:v>
                </c:pt>
              </c:strCache>
            </c:strRef>
          </c:cat>
          <c:val>
            <c:numRef>
              <c:f>Sheet1!$C$2:$C$4</c:f>
              <c:numCache>
                <c:formatCode>General</c:formatCode>
                <c:ptCount val="3"/>
                <c:pt idx="0">
                  <c:v>91.16</c:v>
                </c:pt>
                <c:pt idx="1">
                  <c:v>51.2</c:v>
                </c:pt>
                <c:pt idx="2">
                  <c:v>92.7</c:v>
                </c:pt>
              </c:numCache>
            </c:numRef>
          </c:val>
          <c:extLst>
            <c:ext xmlns:c16="http://schemas.microsoft.com/office/drawing/2014/chart" uri="{C3380CC4-5D6E-409C-BE32-E72D297353CC}">
              <c16:uniqueId val="{00000001-4DC5-6C49-9F85-47E660A8CF40}"/>
            </c:ext>
          </c:extLst>
        </c:ser>
        <c:dLbls>
          <c:showLegendKey val="0"/>
          <c:showVal val="0"/>
          <c:showCatName val="0"/>
          <c:showSerName val="0"/>
          <c:showPercent val="0"/>
          <c:showBubbleSize val="0"/>
        </c:dLbls>
        <c:gapWidth val="219"/>
        <c:overlap val="-27"/>
        <c:axId val="1131520287"/>
        <c:axId val="1131522015"/>
      </c:barChart>
      <c:catAx>
        <c:axId val="1131520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1522015"/>
        <c:crosses val="autoZero"/>
        <c:auto val="1"/>
        <c:lblAlgn val="ctr"/>
        <c:lblOffset val="100"/>
        <c:noMultiLvlLbl val="0"/>
      </c:catAx>
      <c:valAx>
        <c:axId val="113152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1520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74094-0722-4F4A-A2E8-AF7FFC17DAF4}" type="datetimeFigureOut">
              <a:rPr lang="en-US" smtClean="0"/>
              <a:t>11/22/23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0E4DD-B2F5-4D0D-83D9-BB16B8B0C14E}" type="slidenum">
              <a:rPr lang="en-US" smtClean="0"/>
              <a:t>‹#›</a:t>
            </a:fld>
            <a:endParaRPr lang="en-US"/>
          </a:p>
        </p:txBody>
      </p:sp>
    </p:spTree>
    <p:extLst>
      <p:ext uri="{BB962C8B-B14F-4D97-AF65-F5344CB8AC3E}">
        <p14:creationId xmlns:p14="http://schemas.microsoft.com/office/powerpoint/2010/main" val="171289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0775" cy="3489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36E690-2776-4A6E-ABF4-04F0739EB86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01526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0775" cy="3489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36E690-2776-4A6E-ABF4-04F0739EB86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59550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0775" cy="3489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36E690-2776-4A6E-ABF4-04F0739EB86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7280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0775" cy="3489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36E690-2776-4A6E-ABF4-04F0739EB86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6683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0043D62-1FB4-4D37-9884-714FE4B920DE}"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405709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67467" y="0"/>
            <a:ext cx="10024533" cy="838200"/>
          </a:xfrm>
        </p:spPr>
        <p:txBody>
          <a:bodyPr/>
          <a:lstStyle>
            <a:lvl1pPr>
              <a:defRPr>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041402"/>
            <a:ext cx="10972800" cy="5084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043D62-1FB4-4D37-9884-714FE4B920DE}"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3496424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6002"/>
            <a:ext cx="2743200" cy="51101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1016002"/>
            <a:ext cx="8026400" cy="511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43D62-1FB4-4D37-9884-714FE4B920DE}"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4034424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054102"/>
            <a:ext cx="53848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054102"/>
            <a:ext cx="53848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043D62-1FB4-4D37-9884-714FE4B920DE}"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
        <p:nvSpPr>
          <p:cNvPr id="8" name="Title 1"/>
          <p:cNvSpPr>
            <a:spLocks noGrp="1"/>
          </p:cNvSpPr>
          <p:nvPr>
            <p:ph type="title"/>
          </p:nvPr>
        </p:nvSpPr>
        <p:spPr>
          <a:xfrm>
            <a:off x="2195275" y="0"/>
            <a:ext cx="9728277" cy="838200"/>
          </a:xfrm>
        </p:spPr>
        <p:txBody>
          <a:bodyPr>
            <a:normAutofit/>
          </a:bodyPr>
          <a:lstStyle>
            <a:lvl1pPr algn="r">
              <a:defRPr sz="3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770446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2" y="10525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1692276"/>
            <a:ext cx="5386917" cy="4433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0525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692276"/>
            <a:ext cx="5389033" cy="4433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43D62-1FB4-4D37-9884-714FE4B920DE}" type="datetimeFigureOut">
              <a:rPr lang="en-US" smtClean="0"/>
              <a:t>11/22/23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14F46-0F13-4332-AAC8-1CE565736467}" type="slidenum">
              <a:rPr lang="en-US" smtClean="0"/>
              <a:t>‹#›</a:t>
            </a:fld>
            <a:endParaRPr lang="en-US"/>
          </a:p>
        </p:txBody>
      </p:sp>
      <p:sp>
        <p:nvSpPr>
          <p:cNvPr id="10" name="Title 1"/>
          <p:cNvSpPr>
            <a:spLocks noGrp="1"/>
          </p:cNvSpPr>
          <p:nvPr>
            <p:ph type="title"/>
          </p:nvPr>
        </p:nvSpPr>
        <p:spPr>
          <a:xfrm>
            <a:off x="2195275" y="0"/>
            <a:ext cx="9728277" cy="838200"/>
          </a:xfrm>
        </p:spPr>
        <p:txBody>
          <a:bodyPr>
            <a:normAutofit/>
          </a:bodyPr>
          <a:lstStyle>
            <a:lvl1pPr algn="r">
              <a:defRPr sz="3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611692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043D62-1FB4-4D37-9884-714FE4B920DE}" type="datetimeFigureOut">
              <a:rPr lang="en-US" smtClean="0"/>
              <a:t>11/22/23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14F46-0F13-4332-AAC8-1CE565736467}" type="slidenum">
              <a:rPr lang="en-US" smtClean="0"/>
              <a:t>‹#›</a:t>
            </a:fld>
            <a:endParaRPr lang="en-US"/>
          </a:p>
        </p:txBody>
      </p:sp>
      <p:sp>
        <p:nvSpPr>
          <p:cNvPr id="6" name="Title 1"/>
          <p:cNvSpPr>
            <a:spLocks noGrp="1"/>
          </p:cNvSpPr>
          <p:nvPr>
            <p:ph type="title"/>
          </p:nvPr>
        </p:nvSpPr>
        <p:spPr>
          <a:xfrm>
            <a:off x="2195275" y="0"/>
            <a:ext cx="9728277" cy="838200"/>
          </a:xfrm>
        </p:spPr>
        <p:txBody>
          <a:bodyPr>
            <a:normAutofit/>
          </a:bodyPr>
          <a:lstStyle>
            <a:lvl1pPr algn="r">
              <a:defRPr sz="3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808393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09600" y="1041402"/>
            <a:ext cx="10972800" cy="5084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043D62-1FB4-4D37-9884-714FE4B920DE}"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
        <p:nvSpPr>
          <p:cNvPr id="7" name="Title 1"/>
          <p:cNvSpPr>
            <a:spLocks noGrp="1"/>
          </p:cNvSpPr>
          <p:nvPr>
            <p:ph type="title"/>
          </p:nvPr>
        </p:nvSpPr>
        <p:spPr>
          <a:xfrm>
            <a:off x="2195275" y="0"/>
            <a:ext cx="9728277" cy="838200"/>
          </a:xfrm>
        </p:spPr>
        <p:txBody>
          <a:bodyPr>
            <a:normAutofit/>
          </a:bodyPr>
          <a:lstStyle>
            <a:lvl1pPr algn="r">
              <a:defRPr sz="3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20886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0534" y="-30162"/>
            <a:ext cx="10041467" cy="868362"/>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016002"/>
            <a:ext cx="10972800" cy="511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043D62-1FB4-4D37-9884-714FE4B920DE}"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6965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043D62-1FB4-4D37-9884-714FE4B920DE}"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29618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84401" y="-4762"/>
            <a:ext cx="10007600" cy="842962"/>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054102"/>
            <a:ext cx="53848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054102"/>
            <a:ext cx="53848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043D62-1FB4-4D37-9884-714FE4B920DE}"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175830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50533" y="1"/>
            <a:ext cx="10058400" cy="863600"/>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2" y="10525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1692276"/>
            <a:ext cx="5386917" cy="4433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0525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692276"/>
            <a:ext cx="5389033" cy="4433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43D62-1FB4-4D37-9884-714FE4B920DE}" type="datetimeFigureOut">
              <a:rPr lang="en-US" smtClean="0"/>
              <a:t>11/22/23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306604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50534" y="-30162"/>
            <a:ext cx="10041467" cy="86836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043D62-1FB4-4D37-9884-714FE4B920DE}" type="datetimeFigureOut">
              <a:rPr lang="en-US" smtClean="0"/>
              <a:t>11/22/23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159007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43D62-1FB4-4D37-9884-714FE4B920DE}" type="datetimeFigureOut">
              <a:rPr lang="en-US" smtClean="0"/>
              <a:t>11/22/23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214F46-0F13-4332-AAC8-1CE565736467}" type="slidenum">
              <a:rPr lang="en-US" smtClean="0"/>
              <a:t>‹#›</a:t>
            </a:fld>
            <a:endParaRPr lang="en-US"/>
          </a:p>
        </p:txBody>
      </p:sp>
      <p:sp>
        <p:nvSpPr>
          <p:cNvPr id="5" name="Title 1"/>
          <p:cNvSpPr>
            <a:spLocks noGrp="1"/>
          </p:cNvSpPr>
          <p:nvPr>
            <p:ph type="title"/>
          </p:nvPr>
        </p:nvSpPr>
        <p:spPr>
          <a:xfrm>
            <a:off x="2167467" y="0"/>
            <a:ext cx="10024533" cy="838200"/>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5788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028700"/>
            <a:ext cx="4011084" cy="8128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766734" y="1028702"/>
            <a:ext cx="6815668" cy="5097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841502"/>
            <a:ext cx="4011084" cy="42846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43D62-1FB4-4D37-9884-714FE4B920DE}"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16152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054101"/>
            <a:ext cx="7315200" cy="36734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43D62-1FB4-4D37-9884-714FE4B920DE}"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358273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64AE1-3474-49B1-B98A-819B448C94B7}" type="datetimeFigureOut">
              <a:rPr lang="en-US" smtClean="0">
                <a:solidFill>
                  <a:srgbClr val="00B050"/>
                </a:solidFill>
              </a:rPr>
              <a:pPr/>
              <a:t>11/22/23</a:t>
            </a:fld>
            <a:endParaRPr lang="en-US" dirty="0">
              <a:solidFill>
                <a:srgbClr val="00B050"/>
              </a:solidFill>
            </a:endParaRPr>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rgbClr val="00B050"/>
              </a:solidFill>
            </a:endParaRP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59568-DF87-441E-8439-C8A9EEF4BFB3}" type="slidenum">
              <a:rPr lang="en-US" smtClean="0">
                <a:solidFill>
                  <a:srgbClr val="00B050"/>
                </a:solidFill>
              </a:rPr>
              <a:pPr/>
              <a:t>‹#›</a:t>
            </a:fld>
            <a:endParaRPr lang="en-US" dirty="0">
              <a:solidFill>
                <a:srgbClr val="00B050"/>
              </a:solidFill>
            </a:endParaRPr>
          </a:p>
        </p:txBody>
      </p:sp>
      <p:pic>
        <p:nvPicPr>
          <p:cNvPr id="9" name="Picture 8" descr="Block3.jp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44321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53" y="1453629"/>
            <a:ext cx="3312367" cy="841373"/>
          </a:xfrm>
        </p:spPr>
        <p:txBody>
          <a:bodyPr/>
          <a:lstStyle/>
          <a:p>
            <a:pPr algn="ctr"/>
            <a:r>
              <a:rPr lang="en-US" sz="3000" dirty="0">
                <a:latin typeface="Calibri" pitchFamily="34" charset="0"/>
              </a:rPr>
              <a:t>Agenda</a:t>
            </a:r>
          </a:p>
        </p:txBody>
      </p:sp>
      <p:sp>
        <p:nvSpPr>
          <p:cNvPr id="5" name="Subtitle 4">
            <a:extLst>
              <a:ext uri="{FF2B5EF4-FFF2-40B4-BE49-F238E27FC236}">
                <a16:creationId xmlns:a16="http://schemas.microsoft.com/office/drawing/2014/main" id="{2020D0DA-92BD-4F82-9C06-A49800EAFE6D}"/>
              </a:ext>
            </a:extLst>
          </p:cNvPr>
          <p:cNvSpPr>
            <a:spLocks noGrp="1"/>
          </p:cNvSpPr>
          <p:nvPr>
            <p:ph type="subTitle" idx="1"/>
          </p:nvPr>
        </p:nvSpPr>
        <p:spPr>
          <a:xfrm>
            <a:off x="587830" y="2479668"/>
            <a:ext cx="9682065" cy="3380792"/>
          </a:xfrm>
        </p:spPr>
        <p:txBody>
          <a:bodyPr>
            <a:normAutofit fontScale="92500" lnSpcReduction="20000"/>
          </a:bodyPr>
          <a:lstStyle/>
          <a:p>
            <a:pPr marL="514350" indent="-514350" algn="l">
              <a:buFont typeface="+mj-lt"/>
              <a:buAutoNum type="arabicPeriod"/>
            </a:pPr>
            <a:r>
              <a:rPr lang="en-US" dirty="0"/>
              <a:t>Introduction</a:t>
            </a:r>
          </a:p>
          <a:p>
            <a:pPr marL="514350" indent="-514350" algn="l">
              <a:buFont typeface="+mj-lt"/>
              <a:buAutoNum type="arabicPeriod"/>
            </a:pPr>
            <a:r>
              <a:rPr lang="en-US" dirty="0"/>
              <a:t>Data Collection &amp; Preprocessing</a:t>
            </a:r>
          </a:p>
          <a:p>
            <a:pPr marL="514350" indent="-514350" algn="l">
              <a:buFont typeface="+mj-lt"/>
              <a:buAutoNum type="arabicPeriod"/>
            </a:pPr>
            <a:r>
              <a:rPr lang="en-US" dirty="0"/>
              <a:t>Algorithms used</a:t>
            </a:r>
          </a:p>
          <a:p>
            <a:pPr marL="514350" indent="-514350" algn="l">
              <a:buFont typeface="+mj-lt"/>
              <a:buAutoNum type="arabicPeriod"/>
            </a:pPr>
            <a:r>
              <a:rPr lang="en-US" dirty="0"/>
              <a:t>Logistic regression model interpretation and results</a:t>
            </a:r>
          </a:p>
          <a:p>
            <a:pPr marL="514350" indent="-514350" algn="l">
              <a:buFont typeface="+mj-lt"/>
              <a:buAutoNum type="arabicPeriod"/>
            </a:pPr>
            <a:r>
              <a:rPr lang="en-US" dirty="0"/>
              <a:t>Decision tree model interpretation and results</a:t>
            </a:r>
          </a:p>
          <a:p>
            <a:pPr marL="514350" indent="-514350" algn="l">
              <a:buFont typeface="+mj-lt"/>
              <a:buAutoNum type="arabicPeriod"/>
            </a:pPr>
            <a:r>
              <a:rPr lang="en-US" dirty="0"/>
              <a:t>Compare findings</a:t>
            </a:r>
          </a:p>
          <a:p>
            <a:pPr marL="514350" indent="-514350" algn="l">
              <a:buFont typeface="+mj-lt"/>
              <a:buAutoNum type="arabicPeriod"/>
            </a:pPr>
            <a:r>
              <a:rPr lang="en-US" dirty="0"/>
              <a:t>Business Insights and Recommendation</a:t>
            </a:r>
          </a:p>
          <a:p>
            <a:pPr marL="514350" indent="-514350" algn="l">
              <a:buFont typeface="+mj-lt"/>
              <a:buAutoNum type="arabicPeriod"/>
            </a:pPr>
            <a:endParaRPr lang="en-US" dirty="0"/>
          </a:p>
        </p:txBody>
      </p:sp>
    </p:spTree>
    <p:extLst>
      <p:ext uri="{BB962C8B-B14F-4D97-AF65-F5344CB8AC3E}">
        <p14:creationId xmlns:p14="http://schemas.microsoft.com/office/powerpoint/2010/main" val="142028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2800" dirty="0">
                <a:latin typeface="Calibri" pitchFamily="34" charset="0"/>
              </a:rPr>
              <a:t>Heart stroke prediction</a:t>
            </a:r>
            <a:br>
              <a:rPr lang="en-US" sz="2800" dirty="0">
                <a:latin typeface="Calibri" pitchFamily="34" charset="0"/>
              </a:rPr>
            </a:br>
            <a:r>
              <a:rPr lang="en-US" sz="1600" dirty="0"/>
              <a:t>Classification of heart stroke using Logistic Regression and Classification Tree and the factors influencing it</a:t>
            </a:r>
            <a:endParaRPr lang="en-US" sz="1600" dirty="0">
              <a:latin typeface="Calibri" pitchFamily="34" charset="0"/>
            </a:endParaRPr>
          </a:p>
        </p:txBody>
      </p:sp>
      <p:sp>
        <p:nvSpPr>
          <p:cNvPr id="5" name="Subtitle 4">
            <a:extLst>
              <a:ext uri="{FF2B5EF4-FFF2-40B4-BE49-F238E27FC236}">
                <a16:creationId xmlns:a16="http://schemas.microsoft.com/office/drawing/2014/main" id="{2020D0DA-92BD-4F82-9C06-A49800EAFE6D}"/>
              </a:ext>
            </a:extLst>
          </p:cNvPr>
          <p:cNvSpPr>
            <a:spLocks noGrp="1"/>
          </p:cNvSpPr>
          <p:nvPr>
            <p:ph type="subTitle" idx="1"/>
          </p:nvPr>
        </p:nvSpPr>
        <p:spPr>
          <a:solidFill>
            <a:schemeClr val="bg1"/>
          </a:solidFill>
          <a:ln>
            <a:solidFill>
              <a:schemeClr val="accent1">
                <a:alpha val="88000"/>
              </a:schemeClr>
            </a:solidFill>
          </a:ln>
        </p:spPr>
        <p:txBody>
          <a:bodyPr>
            <a:normAutofit/>
          </a:bodyPr>
          <a:lstStyle/>
          <a:p>
            <a:r>
              <a:rPr lang="en-US" sz="2800" dirty="0"/>
              <a:t>Team members :</a:t>
            </a:r>
          </a:p>
          <a:p>
            <a:pPr marL="514350" indent="-514350">
              <a:buFont typeface="+mj-lt"/>
              <a:buAutoNum type="arabicPeriod"/>
            </a:pPr>
            <a:r>
              <a:rPr lang="en-US" sz="2000" dirty="0"/>
              <a:t>Srujan </a:t>
            </a:r>
            <a:r>
              <a:rPr lang="en-US" sz="2000" dirty="0" err="1"/>
              <a:t>Gundapaneni</a:t>
            </a:r>
            <a:endParaRPr lang="en-US" sz="2000" dirty="0"/>
          </a:p>
          <a:p>
            <a:pPr marL="514350" indent="-514350">
              <a:buFont typeface="+mj-lt"/>
              <a:buAutoNum type="arabicPeriod"/>
            </a:pPr>
            <a:r>
              <a:rPr lang="en-US" sz="2000" dirty="0"/>
              <a:t>Sai </a:t>
            </a:r>
            <a:r>
              <a:rPr lang="en-US" sz="2000" dirty="0" err="1"/>
              <a:t>Phani</a:t>
            </a:r>
            <a:r>
              <a:rPr lang="en-US" sz="2000" dirty="0"/>
              <a:t> </a:t>
            </a:r>
            <a:r>
              <a:rPr lang="en-US" sz="2000" dirty="0" err="1"/>
              <a:t>Charan</a:t>
            </a:r>
            <a:r>
              <a:rPr lang="en-US" sz="2000" dirty="0"/>
              <a:t> </a:t>
            </a:r>
            <a:r>
              <a:rPr lang="en-US" sz="2000" dirty="0" err="1"/>
              <a:t>Jammula</a:t>
            </a:r>
            <a:endParaRPr lang="en-US" sz="2000" dirty="0"/>
          </a:p>
          <a:p>
            <a:pPr marL="514350" indent="-514350">
              <a:buFont typeface="+mj-lt"/>
              <a:buAutoNum type="arabicPeriod"/>
            </a:pPr>
            <a:r>
              <a:rPr lang="en-US" sz="2000" dirty="0"/>
              <a:t>Shreya Reddy </a:t>
            </a:r>
            <a:r>
              <a:rPr lang="en-US" sz="2000" dirty="0" err="1"/>
              <a:t>Maranganti</a:t>
            </a:r>
            <a:endParaRPr lang="en-US" sz="2000" dirty="0"/>
          </a:p>
          <a:p>
            <a:endParaRPr lang="en-US" sz="2000" dirty="0"/>
          </a:p>
        </p:txBody>
      </p:sp>
    </p:spTree>
    <p:extLst>
      <p:ext uri="{BB962C8B-B14F-4D97-AF65-F5344CB8AC3E}">
        <p14:creationId xmlns:p14="http://schemas.microsoft.com/office/powerpoint/2010/main" val="157384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41D5256-64B3-C0FE-E336-C71ABA71CF06}"/>
              </a:ext>
            </a:extLst>
          </p:cNvPr>
          <p:cNvSpPr>
            <a:spLocks noGrp="1" noChangeArrowheads="1"/>
          </p:cNvSpPr>
          <p:nvPr>
            <p:ph type="body" idx="1"/>
          </p:nvPr>
        </p:nvSpPr>
        <p:spPr bwMode="auto">
          <a:xfrm>
            <a:off x="567664" y="1110359"/>
            <a:ext cx="5386917" cy="138277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R="0" fontAlgn="base">
              <a:lnSpc>
                <a:spcPct val="90000"/>
              </a:lnSpc>
              <a:spcAft>
                <a:spcPct val="0"/>
              </a:spcAft>
              <a:buClrTx/>
              <a:buSzTx/>
              <a:tabLst/>
            </a:pPr>
            <a:r>
              <a:rPr kumimoji="0" lang="en-US" altLang="en-US" sz="1600" b="0" i="0" u="none" strike="noStrike" kern="1200" normalizeH="0" baseline="0" dirty="0">
                <a:ln w="0"/>
                <a:solidFill>
                  <a:schemeClr val="accent6"/>
                </a:solidFill>
                <a:effectLst>
                  <a:outerShdw blurRad="38100" dist="25400" dir="5400000" algn="ctr" rotWithShape="0">
                    <a:srgbClr val="6E747A">
                      <a:alpha val="43000"/>
                    </a:srgbClr>
                  </a:outerShdw>
                </a:effectLst>
                <a:latin typeface="+mn-lt"/>
                <a:ea typeface="+mn-ea"/>
                <a:cs typeface="+mn-cs"/>
              </a:rPr>
              <a:t> </a:t>
            </a:r>
            <a:r>
              <a:rPr kumimoji="0" lang="en-US" altLang="en-US" sz="1600" b="0" i="0" u="none" strike="noStrike" kern="1200" normalizeH="0" baseline="0" dirty="0">
                <a:ln w="0"/>
                <a:solidFill>
                  <a:schemeClr val="accent5"/>
                </a:solidFill>
                <a:effectLst>
                  <a:outerShdw blurRad="38100" dist="25400" dir="5400000" algn="ctr" rotWithShape="0">
                    <a:srgbClr val="6E747A">
                      <a:alpha val="43000"/>
                    </a:srgbClr>
                  </a:outerShdw>
                </a:effectLst>
                <a:latin typeface="+mn-lt"/>
                <a:ea typeface="+mn-ea"/>
                <a:cs typeface="+mn-cs"/>
              </a:rPr>
              <a:t>"New data analysis found that deaths from heart attacks rose significantly during the Covid pandemic time” </a:t>
            </a:r>
          </a:p>
          <a:p>
            <a:pPr marR="0" fontAlgn="base">
              <a:lnSpc>
                <a:spcPct val="90000"/>
              </a:lnSpc>
              <a:spcAft>
                <a:spcPct val="0"/>
              </a:spcAft>
              <a:buClrTx/>
              <a:buSzTx/>
              <a:tabLst/>
            </a:pPr>
            <a:r>
              <a:rPr lang="en-US" altLang="en-US" sz="1600" b="0" dirty="0">
                <a:ln w="0"/>
                <a:solidFill>
                  <a:schemeClr val="accent5"/>
                </a:solidFill>
                <a:effectLst>
                  <a:outerShdw blurRad="38100" dist="25400" dir="5400000" algn="ctr" rotWithShape="0">
                    <a:srgbClr val="6E747A">
                      <a:alpha val="43000"/>
                    </a:srgbClr>
                  </a:outerShdw>
                </a:effectLst>
              </a:rPr>
              <a:t>“</a:t>
            </a:r>
            <a:r>
              <a:rPr kumimoji="0" lang="en-US" altLang="en-US" sz="1600" b="0" i="0" u="none" strike="noStrike" kern="1200" normalizeH="0" baseline="0" dirty="0">
                <a:ln w="0"/>
                <a:solidFill>
                  <a:schemeClr val="accent5"/>
                </a:solidFill>
                <a:effectLst>
                  <a:outerShdw blurRad="38100" dist="25400" dir="5400000" algn="ctr" rotWithShape="0">
                    <a:srgbClr val="6E747A">
                      <a:alpha val="43000"/>
                    </a:srgbClr>
                  </a:outerShdw>
                </a:effectLst>
                <a:latin typeface="+mn-lt"/>
                <a:ea typeface="+mn-ea"/>
                <a:cs typeface="+mn-cs"/>
              </a:rPr>
              <a:t>Preventive measures must be taken to prevent deaths caused by heart stroke”</a:t>
            </a:r>
          </a:p>
        </p:txBody>
      </p:sp>
      <p:sp>
        <p:nvSpPr>
          <p:cNvPr id="6" name="TextBox 5">
            <a:extLst>
              <a:ext uri="{FF2B5EF4-FFF2-40B4-BE49-F238E27FC236}">
                <a16:creationId xmlns:a16="http://schemas.microsoft.com/office/drawing/2014/main" id="{CCB076A3-2732-6454-BF62-3A93B40402F8}"/>
              </a:ext>
            </a:extLst>
          </p:cNvPr>
          <p:cNvSpPr txBox="1"/>
          <p:nvPr/>
        </p:nvSpPr>
        <p:spPr>
          <a:xfrm>
            <a:off x="567665" y="2765296"/>
            <a:ext cx="5386917" cy="4433888"/>
          </a:xfrm>
          <a:prstGeom prst="rect">
            <a:avLst/>
          </a:prstGeom>
        </p:spPr>
        <p:txBody>
          <a:bodyPr vert="horz" lIns="91440" tIns="45720" rIns="91440" bIns="45720" rtlCol="0">
            <a:normAutofit/>
          </a:bodyPr>
          <a:lstStyle/>
          <a:p>
            <a:pPr defTabSz="457200">
              <a:spcBef>
                <a:spcPct val="20000"/>
              </a:spcBef>
              <a:buFont typeface="Arial"/>
              <a:buChar char="•"/>
            </a:pPr>
            <a:r>
              <a:rPr lang="en-US" sz="2400" dirty="0">
                <a:ln w="0"/>
                <a:effectLst>
                  <a:outerShdw blurRad="38100" dist="19050" dir="2700000" algn="tl" rotWithShape="0">
                    <a:schemeClr val="dk1">
                      <a:alpha val="40000"/>
                    </a:schemeClr>
                  </a:outerShdw>
                </a:effectLst>
              </a:rPr>
              <a:t>Objective 1: Develop a classification model for the detection of heart stroke.</a:t>
            </a:r>
          </a:p>
          <a:p>
            <a:pPr defTabSz="457200">
              <a:spcBef>
                <a:spcPct val="20000"/>
              </a:spcBef>
              <a:buFont typeface="Arial"/>
              <a:buChar char="•"/>
            </a:pPr>
            <a:r>
              <a:rPr lang="en-US" sz="2400" dirty="0">
                <a:ln w="0"/>
                <a:effectLst>
                  <a:outerShdw blurRad="38100" dist="19050" dir="2700000" algn="tl" rotWithShape="0">
                    <a:schemeClr val="dk1">
                      <a:alpha val="40000"/>
                    </a:schemeClr>
                  </a:outerShdw>
                </a:effectLst>
              </a:rPr>
              <a:t>Objective 2: Provide insights on the factors influencing the risk of stroke</a:t>
            </a:r>
          </a:p>
          <a:p>
            <a:pPr defTabSz="457200">
              <a:spcBef>
                <a:spcPct val="20000"/>
              </a:spcBef>
              <a:buFont typeface="Arial"/>
              <a:buChar char="•"/>
            </a:pPr>
            <a:r>
              <a:rPr lang="en-US" sz="2400" dirty="0">
                <a:ln w="0"/>
                <a:effectLst>
                  <a:outerShdw blurRad="38100" dist="19050" dir="2700000" algn="tl" rotWithShape="0">
                    <a:schemeClr val="dk1">
                      <a:alpha val="40000"/>
                    </a:schemeClr>
                  </a:outerShdw>
                </a:effectLst>
              </a:rPr>
              <a:t>Objective 3: Improve the strategic decisions of the hospital management team to improve patient’s care, resource allocation and overall healthcare efficiency.</a:t>
            </a:r>
          </a:p>
        </p:txBody>
      </p:sp>
      <p:sp>
        <p:nvSpPr>
          <p:cNvPr id="19" name="Title 5">
            <a:extLst>
              <a:ext uri="{FF2B5EF4-FFF2-40B4-BE49-F238E27FC236}">
                <a16:creationId xmlns:a16="http://schemas.microsoft.com/office/drawing/2014/main" id="{8B2CAC0D-DF78-8211-0AD6-22DB14C81270}"/>
              </a:ext>
            </a:extLst>
          </p:cNvPr>
          <p:cNvSpPr>
            <a:spLocks noGrp="1"/>
          </p:cNvSpPr>
          <p:nvPr>
            <p:ph type="title"/>
          </p:nvPr>
        </p:nvSpPr>
        <p:spPr>
          <a:xfrm>
            <a:off x="2195275" y="0"/>
            <a:ext cx="9728277" cy="838200"/>
          </a:xfrm>
        </p:spPr>
        <p:txBody>
          <a:bodyPr/>
          <a:lstStyle/>
          <a:p>
            <a:pPr algn="ctr"/>
            <a:r>
              <a:rPr lang="en-US" dirty="0"/>
              <a:t>Introduction</a:t>
            </a:r>
          </a:p>
        </p:txBody>
      </p:sp>
      <p:sp>
        <p:nvSpPr>
          <p:cNvPr id="2" name="Title 1">
            <a:extLst>
              <a:ext uri="{FF2B5EF4-FFF2-40B4-BE49-F238E27FC236}">
                <a16:creationId xmlns:a16="http://schemas.microsoft.com/office/drawing/2014/main" id="{A04B3967-34B2-4980-8282-21F159EE6449}"/>
              </a:ext>
            </a:extLst>
          </p:cNvPr>
          <p:cNvSpPr>
            <a:spLocks noGrp="1"/>
          </p:cNvSpPr>
          <p:nvPr>
            <p:ph type="body" sz="quarter" idx="3"/>
          </p:nvPr>
        </p:nvSpPr>
        <p:spPr>
          <a:xfrm>
            <a:off x="7135496" y="1052512"/>
            <a:ext cx="4079900" cy="1597090"/>
          </a:xfrm>
        </p:spPr>
        <p:txBody>
          <a:bodyPr>
            <a:noAutofit/>
          </a:bodyPr>
          <a:lstStyle/>
          <a:p>
            <a:pPr marL="457200" indent="-457200">
              <a:buFont typeface="Arial" panose="020B0604020202020204" pitchFamily="34" charset="0"/>
              <a:buChar char="•"/>
            </a:pPr>
            <a:br>
              <a:rPr lang="en-US" sz="2000" dirty="0">
                <a:solidFill>
                  <a:srgbClr val="FF0000"/>
                </a:solidFill>
              </a:rPr>
            </a:br>
            <a:br>
              <a:rPr lang="en-US" sz="1800" dirty="0">
                <a:solidFill>
                  <a:srgbClr val="FF0000"/>
                </a:solidFill>
              </a:rPr>
            </a:br>
            <a:r>
              <a:rPr lang="en-US" sz="1800" dirty="0">
                <a:solidFill>
                  <a:srgbClr val="FF0000"/>
                </a:solidFill>
              </a:rPr>
              <a:t>Brief Overview of the Problem </a:t>
            </a:r>
            <a:br>
              <a:rPr lang="en-US" sz="1800" dirty="0">
                <a:solidFill>
                  <a:srgbClr val="FF0000"/>
                </a:solidFill>
              </a:rPr>
            </a:br>
            <a:r>
              <a:rPr lang="en-US" sz="1800" dirty="0">
                <a:solidFill>
                  <a:srgbClr val="FF0000"/>
                </a:solidFill>
              </a:rPr>
              <a:t>Objectives</a:t>
            </a:r>
            <a:br>
              <a:rPr lang="en-US" sz="1800" dirty="0">
                <a:solidFill>
                  <a:srgbClr val="FF0000"/>
                </a:solidFill>
              </a:rPr>
            </a:br>
            <a:r>
              <a:rPr lang="en-US" sz="1800" dirty="0">
                <a:solidFill>
                  <a:srgbClr val="FF0000"/>
                </a:solidFill>
              </a:rPr>
              <a:t>Importance of the Project</a:t>
            </a:r>
            <a:br>
              <a:rPr lang="en-US" sz="2000" dirty="0">
                <a:solidFill>
                  <a:srgbClr val="FF0000"/>
                </a:solidFill>
              </a:rPr>
            </a:br>
            <a:endParaRPr lang="en-US" dirty="0">
              <a:solidFill>
                <a:srgbClr val="FF0000"/>
              </a:solidFill>
              <a:latin typeface="Calibri" pitchFamily="34" charset="0"/>
            </a:endParaRPr>
          </a:p>
        </p:txBody>
      </p:sp>
      <p:pic>
        <p:nvPicPr>
          <p:cNvPr id="5" name="Picture 4" descr="A person holding his heart&#10;&#10;Description automatically generated">
            <a:extLst>
              <a:ext uri="{FF2B5EF4-FFF2-40B4-BE49-F238E27FC236}">
                <a16:creationId xmlns:a16="http://schemas.microsoft.com/office/drawing/2014/main" id="{D116271C-E922-545F-54FC-F3DD1BA6E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928" y="2615973"/>
            <a:ext cx="4693527" cy="3441920"/>
          </a:xfrm>
          <a:prstGeom prst="rect">
            <a:avLst/>
          </a:prstGeom>
        </p:spPr>
      </p:pic>
    </p:spTree>
    <p:extLst>
      <p:ext uri="{BB962C8B-B14F-4D97-AF65-F5344CB8AC3E}">
        <p14:creationId xmlns:p14="http://schemas.microsoft.com/office/powerpoint/2010/main" val="10410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5F9CA64D-EACC-907E-DC00-3A16B0FA13AA}"/>
              </a:ext>
            </a:extLst>
          </p:cNvPr>
          <p:cNvSpPr>
            <a:spLocks noGrp="1"/>
          </p:cNvSpPr>
          <p:nvPr>
            <p:ph type="body" idx="1"/>
          </p:nvPr>
        </p:nvSpPr>
        <p:spPr>
          <a:xfrm>
            <a:off x="500011" y="1133894"/>
            <a:ext cx="5386917" cy="1168173"/>
          </a:xfrm>
        </p:spPr>
        <p:txBody>
          <a:bodyPr>
            <a:normAutofit/>
          </a:bodyPr>
          <a:lstStyle/>
          <a:p>
            <a:r>
              <a:rPr lang="en-US" dirty="0"/>
              <a:t>Data exploration and summary measures</a:t>
            </a:r>
          </a:p>
          <a:p>
            <a:endParaRPr lang="en-US" dirty="0"/>
          </a:p>
        </p:txBody>
      </p:sp>
      <p:sp>
        <p:nvSpPr>
          <p:cNvPr id="15" name="Title 5">
            <a:extLst>
              <a:ext uri="{FF2B5EF4-FFF2-40B4-BE49-F238E27FC236}">
                <a16:creationId xmlns:a16="http://schemas.microsoft.com/office/drawing/2014/main" id="{1F73A92C-C93F-3D9A-B6F2-6949FED82D81}"/>
              </a:ext>
            </a:extLst>
          </p:cNvPr>
          <p:cNvSpPr>
            <a:spLocks noGrp="1"/>
          </p:cNvSpPr>
          <p:nvPr>
            <p:ph type="title"/>
          </p:nvPr>
        </p:nvSpPr>
        <p:spPr>
          <a:xfrm>
            <a:off x="2195275" y="0"/>
            <a:ext cx="9728277" cy="838200"/>
          </a:xfrm>
        </p:spPr>
        <p:txBody>
          <a:bodyPr/>
          <a:lstStyle/>
          <a:p>
            <a:pPr algn="ctr"/>
            <a:r>
              <a:rPr lang="en-US" dirty="0"/>
              <a:t>Data collection and preprocessing</a:t>
            </a:r>
          </a:p>
        </p:txBody>
      </p:sp>
      <p:sp>
        <p:nvSpPr>
          <p:cNvPr id="7" name="TextBox 6">
            <a:extLst>
              <a:ext uri="{FF2B5EF4-FFF2-40B4-BE49-F238E27FC236}">
                <a16:creationId xmlns:a16="http://schemas.microsoft.com/office/drawing/2014/main" id="{369C4C8C-4ED9-C225-1996-04FD7C8741A6}"/>
              </a:ext>
            </a:extLst>
          </p:cNvPr>
          <p:cNvSpPr txBox="1"/>
          <p:nvPr/>
        </p:nvSpPr>
        <p:spPr>
          <a:xfrm>
            <a:off x="194100" y="2302067"/>
            <a:ext cx="621792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Missing values are checked in the dataset .</a:t>
            </a:r>
          </a:p>
          <a:p>
            <a:pPr marL="285750" indent="-285750">
              <a:buFont typeface="Arial" panose="020B0604020202020204" pitchFamily="34" charset="0"/>
              <a:buChar char="•"/>
            </a:pPr>
            <a:r>
              <a:rPr lang="en-US" dirty="0"/>
              <a:t> NA values are replaced with the mean in the </a:t>
            </a:r>
            <a:r>
              <a:rPr lang="en-US" dirty="0" err="1"/>
              <a:t>bmi</a:t>
            </a:r>
            <a:r>
              <a:rPr lang="en-US" dirty="0"/>
              <a:t> column due to more number of NA values. </a:t>
            </a:r>
          </a:p>
          <a:p>
            <a:pPr marL="285750" indent="-285750">
              <a:buFont typeface="Arial" panose="020B0604020202020204" pitchFamily="34" charset="0"/>
              <a:buChar char="•"/>
            </a:pPr>
            <a:r>
              <a:rPr lang="en-US" dirty="0"/>
              <a:t>The challenging part is that the values are in the form of N/A . They are first converted to NA and then they are replaced.</a:t>
            </a:r>
          </a:p>
          <a:p>
            <a:pPr marL="285750" indent="-285750">
              <a:buFont typeface="Arial" panose="020B0604020202020204" pitchFamily="34" charset="0"/>
              <a:buChar char="•"/>
            </a:pPr>
            <a:r>
              <a:rPr lang="en-US" dirty="0"/>
              <a:t>Outliers are also checked using boxplot  from three rows having numerical values.</a:t>
            </a:r>
          </a:p>
          <a:p>
            <a:pPr marL="285750" indent="-285750">
              <a:buFont typeface="Arial" panose="020B0604020202020204" pitchFamily="34" charset="0"/>
              <a:buChar char="•"/>
            </a:pPr>
            <a:r>
              <a:rPr lang="en-US" dirty="0"/>
              <a:t>Outliers are treated by eliminating the rows having outliers.</a:t>
            </a:r>
          </a:p>
          <a:p>
            <a:pPr marL="285750" indent="-285750">
              <a:buFont typeface="Arial" panose="020B0604020202020204" pitchFamily="34" charset="0"/>
              <a:buChar char="•"/>
            </a:pPr>
            <a:r>
              <a:rPr lang="en-US" dirty="0"/>
              <a:t>Binary variables are converted to “Yes” or “No” for better understanding in the graphs.</a:t>
            </a:r>
          </a:p>
          <a:p>
            <a:endParaRPr lang="en-US" dirty="0"/>
          </a:p>
        </p:txBody>
      </p:sp>
      <p:pic>
        <p:nvPicPr>
          <p:cNvPr id="8" name="Content Placeholder 7" descr="A graph of blue and red lines&#10;&#10;Description automatically generated">
            <a:extLst>
              <a:ext uri="{FF2B5EF4-FFF2-40B4-BE49-F238E27FC236}">
                <a16:creationId xmlns:a16="http://schemas.microsoft.com/office/drawing/2014/main" id="{03F6D3AA-DB22-40D4-D315-6D1CB945789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907338" y="1570547"/>
            <a:ext cx="4628169" cy="2872391"/>
          </a:xfrm>
          <a:prstGeom prst="rect">
            <a:avLst/>
          </a:prstGeom>
        </p:spPr>
      </p:pic>
      <p:pic>
        <p:nvPicPr>
          <p:cNvPr id="9" name="Picture 8" descr="A blue rectangular shapes with red edges&#10;&#10;Description automatically generated">
            <a:extLst>
              <a:ext uri="{FF2B5EF4-FFF2-40B4-BE49-F238E27FC236}">
                <a16:creationId xmlns:a16="http://schemas.microsoft.com/office/drawing/2014/main" id="{8D21DC84-5996-4027-D0F6-94FAF3BA5F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6538" y="4845901"/>
            <a:ext cx="2825750" cy="1756410"/>
          </a:xfrm>
          <a:prstGeom prst="rect">
            <a:avLst/>
          </a:prstGeom>
        </p:spPr>
      </p:pic>
      <p:pic>
        <p:nvPicPr>
          <p:cNvPr id="10" name="Picture 9" descr="A graph of a graph of a graph&#10;&#10;Description automatically generated with medium confidence">
            <a:extLst>
              <a:ext uri="{FF2B5EF4-FFF2-40B4-BE49-F238E27FC236}">
                <a16:creationId xmlns:a16="http://schemas.microsoft.com/office/drawing/2014/main" id="{7944196E-EE14-D8A9-7CA5-894C89F5D6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274" y="4888763"/>
            <a:ext cx="2691765" cy="1670685"/>
          </a:xfrm>
          <a:prstGeom prst="rect">
            <a:avLst/>
          </a:prstGeom>
        </p:spPr>
      </p:pic>
    </p:spTree>
    <p:extLst>
      <p:ext uri="{BB962C8B-B14F-4D97-AF65-F5344CB8AC3E}">
        <p14:creationId xmlns:p14="http://schemas.microsoft.com/office/powerpoint/2010/main" val="1939843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5948" y="1005696"/>
            <a:ext cx="9971314" cy="1286460"/>
          </a:xfrm>
        </p:spPr>
        <p:txBody>
          <a:bodyPr>
            <a:normAutofit/>
          </a:bodyPr>
          <a:lstStyle/>
          <a:p>
            <a:pPr algn="ctr"/>
            <a:r>
              <a:rPr lang="en-US" sz="3000" dirty="0">
                <a:solidFill>
                  <a:srgbClr val="FF0000"/>
                </a:solidFill>
                <a:latin typeface="Calibri" pitchFamily="34" charset="0"/>
              </a:rPr>
              <a:t>Few more graphical interpretations</a:t>
            </a:r>
          </a:p>
        </p:txBody>
      </p:sp>
      <p:pic>
        <p:nvPicPr>
          <p:cNvPr id="3" name="Picture 2" descr="A graph of a heart disease&#10;&#10;Description automatically generated">
            <a:extLst>
              <a:ext uri="{FF2B5EF4-FFF2-40B4-BE49-F238E27FC236}">
                <a16:creationId xmlns:a16="http://schemas.microsoft.com/office/drawing/2014/main" id="{B897406E-CE61-1428-42A6-1D6E4A24ED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9826" y="2292156"/>
            <a:ext cx="3268272" cy="2027798"/>
          </a:xfrm>
          <a:prstGeom prst="rect">
            <a:avLst/>
          </a:prstGeom>
        </p:spPr>
      </p:pic>
      <p:pic>
        <p:nvPicPr>
          <p:cNvPr id="4" name="Picture 3" descr="A couple of purple squares&#10;&#10;Description automatically generated">
            <a:extLst>
              <a:ext uri="{FF2B5EF4-FFF2-40B4-BE49-F238E27FC236}">
                <a16:creationId xmlns:a16="http://schemas.microsoft.com/office/drawing/2014/main" id="{3D2D4F6A-0AE3-6FB7-5EB0-26AA2DE71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4804" y="2292156"/>
            <a:ext cx="3268273" cy="2027798"/>
          </a:xfrm>
          <a:prstGeom prst="rect">
            <a:avLst/>
          </a:prstGeom>
        </p:spPr>
      </p:pic>
      <p:pic>
        <p:nvPicPr>
          <p:cNvPr id="5" name="Picture 4" descr="A graph of different colored squares&#10;&#10;Description automatically generated with medium confidence">
            <a:extLst>
              <a:ext uri="{FF2B5EF4-FFF2-40B4-BE49-F238E27FC236}">
                <a16:creationId xmlns:a16="http://schemas.microsoft.com/office/drawing/2014/main" id="{D0108BAD-C585-4443-42AD-8D55B0191C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39826" y="4363957"/>
            <a:ext cx="3268272" cy="2028036"/>
          </a:xfrm>
          <a:prstGeom prst="rect">
            <a:avLst/>
          </a:prstGeom>
        </p:spPr>
      </p:pic>
      <p:pic>
        <p:nvPicPr>
          <p:cNvPr id="6" name="Picture 5" descr="A graph of smoking status&#10;&#10;Description automatically generated">
            <a:extLst>
              <a:ext uri="{FF2B5EF4-FFF2-40B4-BE49-F238E27FC236}">
                <a16:creationId xmlns:a16="http://schemas.microsoft.com/office/drawing/2014/main" id="{C6F4CDB5-5E50-6B2D-C2AC-FCAE5B4F7B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70383" y="4646624"/>
            <a:ext cx="3092694" cy="1919579"/>
          </a:xfrm>
          <a:prstGeom prst="rect">
            <a:avLst/>
          </a:prstGeom>
        </p:spPr>
      </p:pic>
    </p:spTree>
    <p:extLst>
      <p:ext uri="{BB962C8B-B14F-4D97-AF65-F5344CB8AC3E}">
        <p14:creationId xmlns:p14="http://schemas.microsoft.com/office/powerpoint/2010/main" val="199805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FFA3-0661-A2CC-1CC8-A6040FEA8111}"/>
              </a:ext>
            </a:extLst>
          </p:cNvPr>
          <p:cNvSpPr>
            <a:spLocks noGrp="1"/>
          </p:cNvSpPr>
          <p:nvPr>
            <p:ph type="title"/>
          </p:nvPr>
        </p:nvSpPr>
        <p:spPr>
          <a:xfrm>
            <a:off x="1266092" y="-30162"/>
            <a:ext cx="9312813" cy="868362"/>
          </a:xfrm>
        </p:spPr>
        <p:txBody>
          <a:bodyPr/>
          <a:lstStyle/>
          <a:p>
            <a:r>
              <a:rPr lang="en-US" dirty="0"/>
              <a:t>Logistic regression model</a:t>
            </a:r>
          </a:p>
        </p:txBody>
      </p:sp>
      <p:sp>
        <p:nvSpPr>
          <p:cNvPr id="8" name="TextBox 7">
            <a:extLst>
              <a:ext uri="{FF2B5EF4-FFF2-40B4-BE49-F238E27FC236}">
                <a16:creationId xmlns:a16="http://schemas.microsoft.com/office/drawing/2014/main" id="{29809137-CAEC-2CA5-2550-C800BA4F16FE}"/>
              </a:ext>
            </a:extLst>
          </p:cNvPr>
          <p:cNvSpPr txBox="1"/>
          <p:nvPr/>
        </p:nvSpPr>
        <p:spPr>
          <a:xfrm>
            <a:off x="7171267" y="3520183"/>
            <a:ext cx="4577934" cy="1477328"/>
          </a:xfrm>
          <a:prstGeom prst="rect">
            <a:avLst/>
          </a:prstGeom>
          <a:noFill/>
        </p:spPr>
        <p:txBody>
          <a:bodyPr wrap="square" rtlCol="0">
            <a:spAutoFit/>
          </a:bodyPr>
          <a:lstStyle/>
          <a:p>
            <a:r>
              <a:rPr lang="en-US" sz="1800" dirty="0">
                <a:solidFill>
                  <a:srgbClr val="FF0000"/>
                </a:solidFill>
              </a:rPr>
              <a:t>Performance measures:</a:t>
            </a:r>
          </a:p>
          <a:p>
            <a:pPr marL="342900" indent="-342900">
              <a:buFont typeface="+mj-lt"/>
              <a:buAutoNum type="arabicPeriod"/>
            </a:pPr>
            <a:r>
              <a:rPr lang="en-US" sz="1800" dirty="0">
                <a:solidFill>
                  <a:srgbClr val="FF0000"/>
                </a:solidFill>
              </a:rPr>
              <a:t>Accuracy: 88.331814</a:t>
            </a:r>
          </a:p>
          <a:p>
            <a:pPr marL="342900" indent="-342900">
              <a:buFont typeface="+mj-lt"/>
              <a:buAutoNum type="arabicPeriod"/>
            </a:pPr>
            <a:r>
              <a:rPr lang="en-US" sz="1800" dirty="0">
                <a:solidFill>
                  <a:srgbClr val="FF0000"/>
                </a:solidFill>
              </a:rPr>
              <a:t>Sensitivity:45.238095</a:t>
            </a:r>
          </a:p>
          <a:p>
            <a:pPr marL="342900" indent="-342900">
              <a:buFont typeface="+mj-lt"/>
              <a:buAutoNum type="arabicPeriod"/>
            </a:pPr>
            <a:r>
              <a:rPr lang="en-US" dirty="0">
                <a:solidFill>
                  <a:srgbClr val="FF0000"/>
                </a:solidFill>
              </a:rPr>
              <a:t>Specificity: 90.047393</a:t>
            </a:r>
          </a:p>
          <a:p>
            <a:pPr marL="342900" indent="-342900">
              <a:buFont typeface="+mj-lt"/>
              <a:buAutoNum type="arabicPeriod"/>
            </a:pPr>
            <a:r>
              <a:rPr lang="en-US" dirty="0">
                <a:solidFill>
                  <a:srgbClr val="FF0000"/>
                </a:solidFill>
              </a:rPr>
              <a:t>AIC value: 858.16.</a:t>
            </a:r>
          </a:p>
        </p:txBody>
      </p:sp>
      <p:sp>
        <p:nvSpPr>
          <p:cNvPr id="5" name="TextBox 4">
            <a:extLst>
              <a:ext uri="{FF2B5EF4-FFF2-40B4-BE49-F238E27FC236}">
                <a16:creationId xmlns:a16="http://schemas.microsoft.com/office/drawing/2014/main" id="{9D094054-FFE1-DAE2-A348-02BBACD72F06}"/>
              </a:ext>
            </a:extLst>
          </p:cNvPr>
          <p:cNvSpPr txBox="1"/>
          <p:nvPr/>
        </p:nvSpPr>
        <p:spPr>
          <a:xfrm>
            <a:off x="168166" y="4827949"/>
            <a:ext cx="5843752" cy="1200329"/>
          </a:xfrm>
          <a:prstGeom prst="rect">
            <a:avLst/>
          </a:prstGeom>
          <a:noFill/>
        </p:spPr>
        <p:txBody>
          <a:bodyPr wrap="square" rtlCol="0">
            <a:spAutoFit/>
          </a:bodyPr>
          <a:lstStyle/>
          <a:p>
            <a:r>
              <a:rPr lang="en-US" dirty="0">
                <a:solidFill>
                  <a:srgbClr val="FF0000"/>
                </a:solidFill>
              </a:rPr>
              <a:t>This is the best model out of the five models we had created using logistic regression. This is the best fitting model in comparison to other models because of higher accuracy, sensitivity, specificity and lower  AIC value.</a:t>
            </a:r>
          </a:p>
        </p:txBody>
      </p:sp>
      <p:sp>
        <p:nvSpPr>
          <p:cNvPr id="10" name="TextBox 9">
            <a:extLst>
              <a:ext uri="{FF2B5EF4-FFF2-40B4-BE49-F238E27FC236}">
                <a16:creationId xmlns:a16="http://schemas.microsoft.com/office/drawing/2014/main" id="{82F1E1DF-214D-71AA-6AEA-1FDC583DFE18}"/>
              </a:ext>
            </a:extLst>
          </p:cNvPr>
          <p:cNvSpPr txBox="1"/>
          <p:nvPr/>
        </p:nvSpPr>
        <p:spPr>
          <a:xfrm>
            <a:off x="7073461" y="1797269"/>
            <a:ext cx="3951890" cy="1200329"/>
          </a:xfrm>
          <a:prstGeom prst="rect">
            <a:avLst/>
          </a:prstGeom>
          <a:noFill/>
        </p:spPr>
        <p:txBody>
          <a:bodyPr wrap="square" rtlCol="0">
            <a:spAutoFit/>
          </a:bodyPr>
          <a:lstStyle/>
          <a:p>
            <a:r>
              <a:rPr lang="en-US" dirty="0"/>
              <a:t>Out of all the factors , age is the most influencing factor for heart stroke, followed by hypertension, smoking status ,glucose level and marital status.</a:t>
            </a:r>
          </a:p>
        </p:txBody>
      </p:sp>
      <p:pic>
        <p:nvPicPr>
          <p:cNvPr id="14" name="Content Placeholder 13" descr="A screenshot of a computer&#10;&#10;Description automatically generated">
            <a:extLst>
              <a:ext uri="{FF2B5EF4-FFF2-40B4-BE49-F238E27FC236}">
                <a16:creationId xmlns:a16="http://schemas.microsoft.com/office/drawing/2014/main" id="{897EBE00-8049-7869-F85D-97B14962F0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239" y="1537986"/>
            <a:ext cx="4983782" cy="2729214"/>
          </a:xfrm>
        </p:spPr>
      </p:pic>
    </p:spTree>
    <p:extLst>
      <p:ext uri="{BB962C8B-B14F-4D97-AF65-F5344CB8AC3E}">
        <p14:creationId xmlns:p14="http://schemas.microsoft.com/office/powerpoint/2010/main" val="533178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1B40-8B9D-8007-47EC-E3B1EDF59C36}"/>
              </a:ext>
            </a:extLst>
          </p:cNvPr>
          <p:cNvSpPr>
            <a:spLocks noGrp="1"/>
          </p:cNvSpPr>
          <p:nvPr>
            <p:ph type="title"/>
          </p:nvPr>
        </p:nvSpPr>
        <p:spPr>
          <a:xfrm>
            <a:off x="436099" y="-30162"/>
            <a:ext cx="11071274" cy="868362"/>
          </a:xfrm>
        </p:spPr>
        <p:txBody>
          <a:bodyPr/>
          <a:lstStyle/>
          <a:p>
            <a:r>
              <a:rPr lang="en-US" dirty="0"/>
              <a:t>Classification tree</a:t>
            </a:r>
          </a:p>
        </p:txBody>
      </p:sp>
      <p:sp>
        <p:nvSpPr>
          <p:cNvPr id="5" name="TextBox 4">
            <a:extLst>
              <a:ext uri="{FF2B5EF4-FFF2-40B4-BE49-F238E27FC236}">
                <a16:creationId xmlns:a16="http://schemas.microsoft.com/office/drawing/2014/main" id="{BFFBCA5E-239B-4B49-ABC1-3D274C1839DD}"/>
              </a:ext>
            </a:extLst>
          </p:cNvPr>
          <p:cNvSpPr txBox="1"/>
          <p:nvPr/>
        </p:nvSpPr>
        <p:spPr>
          <a:xfrm>
            <a:off x="7030903" y="1100945"/>
            <a:ext cx="4099551"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The model fits the data well because of higher accuracy of nearly 90 %. </a:t>
            </a:r>
          </a:p>
          <a:p>
            <a:pPr marL="285750" indent="-285750">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r>
              <a:rPr lang="en-US" dirty="0">
                <a:solidFill>
                  <a:srgbClr val="FF0000"/>
                </a:solidFill>
              </a:rPr>
              <a:t>Here also ,age seems to be the most important factor followed by </a:t>
            </a:r>
            <a:r>
              <a:rPr lang="en-US" dirty="0" err="1">
                <a:solidFill>
                  <a:srgbClr val="FF0000"/>
                </a:solidFill>
              </a:rPr>
              <a:t>bmi</a:t>
            </a:r>
            <a:r>
              <a:rPr lang="en-US" dirty="0">
                <a:solidFill>
                  <a:srgbClr val="FF0000"/>
                </a:solidFill>
              </a:rPr>
              <a:t>, avg glucose level and smoking status.</a:t>
            </a:r>
          </a:p>
          <a:p>
            <a:pPr marL="285750" indent="-285750">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r>
              <a:rPr lang="en-US" dirty="0">
                <a:solidFill>
                  <a:srgbClr val="FF0000"/>
                </a:solidFill>
              </a:rPr>
              <a:t>Here are the graphs of cumulative lift chart, decile chart and ROC chart.</a:t>
            </a:r>
          </a:p>
          <a:p>
            <a:endParaRPr lang="en-US" dirty="0"/>
          </a:p>
        </p:txBody>
      </p:sp>
      <p:pic>
        <p:nvPicPr>
          <p:cNvPr id="10" name="Content Placeholder 9" descr="A diagram of a network&#10;&#10;Description automatically generated">
            <a:extLst>
              <a:ext uri="{FF2B5EF4-FFF2-40B4-BE49-F238E27FC236}">
                <a16:creationId xmlns:a16="http://schemas.microsoft.com/office/drawing/2014/main" id="{04092096-02C5-91A1-C30E-CC9EC0E26D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565" y="1283911"/>
            <a:ext cx="5110146" cy="3103500"/>
          </a:xfrm>
        </p:spPr>
      </p:pic>
      <p:pic>
        <p:nvPicPr>
          <p:cNvPr id="12" name="Picture 11" descr="A line graph with text&#10;&#10;Description automatically generated">
            <a:extLst>
              <a:ext uri="{FF2B5EF4-FFF2-40B4-BE49-F238E27FC236}">
                <a16:creationId xmlns:a16="http://schemas.microsoft.com/office/drawing/2014/main" id="{CEA5182E-FB75-9E2A-25AD-1A5EA90BA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0482" y="4547364"/>
            <a:ext cx="3317533" cy="2053448"/>
          </a:xfrm>
          <a:prstGeom prst="rect">
            <a:avLst/>
          </a:prstGeom>
        </p:spPr>
      </p:pic>
      <p:pic>
        <p:nvPicPr>
          <p:cNvPr id="14" name="Picture 13" descr="A graph with a line&#10;&#10;Description automatically generated">
            <a:extLst>
              <a:ext uri="{FF2B5EF4-FFF2-40B4-BE49-F238E27FC236}">
                <a16:creationId xmlns:a16="http://schemas.microsoft.com/office/drawing/2014/main" id="{34E64D6D-5FB7-2D74-DF5B-BABDE7FD5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2212" y="4445006"/>
            <a:ext cx="3648270" cy="2258164"/>
          </a:xfrm>
          <a:prstGeom prst="rect">
            <a:avLst/>
          </a:prstGeom>
        </p:spPr>
      </p:pic>
      <p:pic>
        <p:nvPicPr>
          <p:cNvPr id="16" name="Picture 15" descr="A graph of a graph showing the percentage of a number of people&#10;&#10;Description automatically generated with medium confidence">
            <a:extLst>
              <a:ext uri="{FF2B5EF4-FFF2-40B4-BE49-F238E27FC236}">
                <a16:creationId xmlns:a16="http://schemas.microsoft.com/office/drawing/2014/main" id="{CF6E36CA-49B0-1F3B-7A84-1311EB7BA5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752" y="4676131"/>
            <a:ext cx="3039241" cy="1795915"/>
          </a:xfrm>
          <a:prstGeom prst="rect">
            <a:avLst/>
          </a:prstGeom>
        </p:spPr>
      </p:pic>
    </p:spTree>
    <p:extLst>
      <p:ext uri="{BB962C8B-B14F-4D97-AF65-F5344CB8AC3E}">
        <p14:creationId xmlns:p14="http://schemas.microsoft.com/office/powerpoint/2010/main" val="1037559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5C8517-3B1C-C9A6-9386-20BC262C5650}"/>
              </a:ext>
            </a:extLst>
          </p:cNvPr>
          <p:cNvSpPr txBox="1"/>
          <p:nvPr/>
        </p:nvSpPr>
        <p:spPr>
          <a:xfrm>
            <a:off x="2630657" y="0"/>
            <a:ext cx="7848209" cy="769441"/>
          </a:xfrm>
          <a:prstGeom prst="rect">
            <a:avLst/>
          </a:prstGeom>
          <a:noFill/>
        </p:spPr>
        <p:txBody>
          <a:bodyPr wrap="square" rtlCol="0">
            <a:spAutoFit/>
          </a:bodyPr>
          <a:lstStyle/>
          <a:p>
            <a:r>
              <a:rPr lang="en-US" sz="4400" dirty="0">
                <a:solidFill>
                  <a:schemeClr val="bg1"/>
                </a:solidFill>
              </a:rPr>
              <a:t>Comparison of the two models</a:t>
            </a:r>
          </a:p>
        </p:txBody>
      </p:sp>
      <p:graphicFrame>
        <p:nvGraphicFramePr>
          <p:cNvPr id="9" name="Chart 8">
            <a:extLst>
              <a:ext uri="{FF2B5EF4-FFF2-40B4-BE49-F238E27FC236}">
                <a16:creationId xmlns:a16="http://schemas.microsoft.com/office/drawing/2014/main" id="{BE68AFFE-4EF8-FF38-04AD-9EE2B45D59FD}"/>
              </a:ext>
            </a:extLst>
          </p:cNvPr>
          <p:cNvGraphicFramePr/>
          <p:nvPr>
            <p:extLst>
              <p:ext uri="{D42A27DB-BD31-4B8C-83A1-F6EECF244321}">
                <p14:modId xmlns:p14="http://schemas.microsoft.com/office/powerpoint/2010/main" val="1952176392"/>
              </p:ext>
            </p:extLst>
          </p:nvPr>
        </p:nvGraphicFramePr>
        <p:xfrm>
          <a:off x="4165600" y="1294227"/>
          <a:ext cx="8026400" cy="491444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40966B04-E6CF-EC53-1763-F58ED3E46EDD}"/>
              </a:ext>
            </a:extLst>
          </p:cNvPr>
          <p:cNvSpPr txBox="1"/>
          <p:nvPr/>
        </p:nvSpPr>
        <p:spPr>
          <a:xfrm>
            <a:off x="436098" y="2405574"/>
            <a:ext cx="372950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Out of both the models, classification tree evidently seems to be the better option due to higher accuracy, sensitivity and specificity.</a:t>
            </a:r>
          </a:p>
          <a:p>
            <a:pPr marL="285750" indent="-285750">
              <a:buFont typeface="Arial" panose="020B0604020202020204" pitchFamily="34" charset="0"/>
              <a:buChar char="•"/>
            </a:pPr>
            <a:r>
              <a:rPr lang="en-US" dirty="0"/>
              <a:t>Also, sensitivity is less because of our dataset being imbalanced.</a:t>
            </a:r>
          </a:p>
          <a:p>
            <a:pPr marL="285750" indent="-285750">
              <a:buFont typeface="Arial" panose="020B0604020202020204" pitchFamily="34" charset="0"/>
              <a:buChar char="•"/>
            </a:pPr>
            <a:r>
              <a:rPr lang="en-US" dirty="0"/>
              <a:t>Many 1’s  came into the training dataset making the validation set with fewer 1 values.</a:t>
            </a:r>
          </a:p>
          <a:p>
            <a:endParaRPr lang="en-US" dirty="0"/>
          </a:p>
        </p:txBody>
      </p:sp>
    </p:spTree>
    <p:extLst>
      <p:ext uri="{BB962C8B-B14F-4D97-AF65-F5344CB8AC3E}">
        <p14:creationId xmlns:p14="http://schemas.microsoft.com/office/powerpoint/2010/main" val="308028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74157" y="1090242"/>
            <a:ext cx="5425733" cy="4816572"/>
          </a:xfrm>
        </p:spPr>
        <p:txBody>
          <a:bodyPr anchor="ctr">
            <a:normAutofit/>
          </a:bodyPr>
          <a:lstStyle/>
          <a:p>
            <a:pPr algn="l">
              <a:lnSpc>
                <a:spcPct val="90000"/>
              </a:lnSpc>
            </a:pPr>
            <a:br>
              <a:rPr lang="en-IN" sz="900" dirty="0">
                <a:effectLst/>
              </a:rPr>
            </a:br>
            <a:br>
              <a:rPr lang="en-US" sz="1800" dirty="0">
                <a:effectLst/>
                <a:latin typeface="Times New Roman" panose="02020603050405020304" pitchFamily="18" charset="0"/>
                <a:ea typeface="Times New Roman" panose="02020603050405020304" pitchFamily="18" charset="0"/>
              </a:rPr>
            </a:br>
            <a:endParaRPr lang="en-US" sz="2400" dirty="0">
              <a:solidFill>
                <a:srgbClr val="FF0000"/>
              </a:solidFill>
            </a:endParaRPr>
          </a:p>
        </p:txBody>
      </p:sp>
      <p:sp>
        <p:nvSpPr>
          <p:cNvPr id="6" name="TextBox 5">
            <a:extLst>
              <a:ext uri="{FF2B5EF4-FFF2-40B4-BE49-F238E27FC236}">
                <a16:creationId xmlns:a16="http://schemas.microsoft.com/office/drawing/2014/main" id="{B8713813-AE34-946E-A5B8-1D4BFF1C2D2B}"/>
              </a:ext>
            </a:extLst>
          </p:cNvPr>
          <p:cNvSpPr txBox="1"/>
          <p:nvPr/>
        </p:nvSpPr>
        <p:spPr>
          <a:xfrm flipH="1">
            <a:off x="2518117" y="158753"/>
            <a:ext cx="9496576" cy="769441"/>
          </a:xfrm>
          <a:prstGeom prst="rect">
            <a:avLst/>
          </a:prstGeom>
          <a:noFill/>
        </p:spPr>
        <p:txBody>
          <a:bodyPr wrap="square" rtlCol="0">
            <a:spAutoFit/>
          </a:bodyPr>
          <a:lstStyle/>
          <a:p>
            <a:r>
              <a:rPr lang="en-US" sz="4400" dirty="0">
                <a:solidFill>
                  <a:schemeClr val="bg1"/>
                </a:solidFill>
              </a:rPr>
              <a:t>Business insights and recommendations</a:t>
            </a:r>
          </a:p>
        </p:txBody>
      </p:sp>
      <p:sp>
        <p:nvSpPr>
          <p:cNvPr id="7" name="TextBox 6">
            <a:extLst>
              <a:ext uri="{FF2B5EF4-FFF2-40B4-BE49-F238E27FC236}">
                <a16:creationId xmlns:a16="http://schemas.microsoft.com/office/drawing/2014/main" id="{6C1A9988-0AB3-2316-63C5-7E5FF7F33851}"/>
              </a:ext>
            </a:extLst>
          </p:cNvPr>
          <p:cNvSpPr txBox="1"/>
          <p:nvPr/>
        </p:nvSpPr>
        <p:spPr>
          <a:xfrm>
            <a:off x="510640" y="1681655"/>
            <a:ext cx="6573331" cy="4662815"/>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models can determine which patients are at risk for a heart attack so that prompt medical attention can be provided.</a:t>
            </a:r>
            <a:br>
              <a:rPr lang="en-US" sz="1800" dirty="0">
                <a:effectLst/>
                <a:latin typeface="Times New Roman" panose="02020603050405020304" pitchFamily="18"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The</a:t>
            </a:r>
            <a:r>
              <a:rPr lang="en-US" sz="1800" dirty="0">
                <a:effectLst/>
                <a:latin typeface="Times New Roman" panose="02020603050405020304" pitchFamily="18" charset="0"/>
                <a:ea typeface="Times New Roman" panose="02020603050405020304" pitchFamily="18" charset="0"/>
              </a:rPr>
              <a:t> hospital's management team may make strategic decisions to improve patient care, resource allocation, and overall healthcare efficiency by following recommendations based on heart stroke prediction models. </a:t>
            </a:r>
            <a:br>
              <a:rPr lang="en-US" sz="1800" dirty="0">
                <a:effectLst/>
                <a:latin typeface="Times New Roman" panose="02020603050405020304" pitchFamily="18"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To identify patients at risk of heart stroke, the hospital management team can use these models to develop and implement early warning systems</a:t>
            </a:r>
            <a:r>
              <a:rPr lang="en-IN" sz="900" dirty="0">
                <a:effectLst/>
              </a:rPr>
              <a:t> .</a:t>
            </a:r>
          </a:p>
          <a:p>
            <a:pPr marL="285750" indent="-285750">
              <a:buFont typeface="Arial" panose="020B0604020202020204" pitchFamily="34" charset="0"/>
              <a:buChar char="•"/>
            </a:pPr>
            <a:endParaRPr lang="en-IN" sz="900" dirty="0"/>
          </a:p>
          <a:p>
            <a:pPr marL="285750" indent="-285750">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mplementing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 heart stroke prediction project demonstrates the hospital's commitment to technological innovation in healthcare. This can enhance the hospital's reputation and position it as a leader in adopting advanced analytics for patient care.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10" name="Picture 9" descr="A group of people sitting around a table&#10;&#10;Description automatically generated">
            <a:extLst>
              <a:ext uri="{FF2B5EF4-FFF2-40B4-BE49-F238E27FC236}">
                <a16:creationId xmlns:a16="http://schemas.microsoft.com/office/drawing/2014/main" id="{C165CCFD-141F-3A00-4430-321B1E19D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405" y="1802641"/>
            <a:ext cx="4061687" cy="2380475"/>
          </a:xfrm>
          <a:prstGeom prst="rect">
            <a:avLst/>
          </a:prstGeom>
        </p:spPr>
      </p:pic>
    </p:spTree>
    <p:extLst>
      <p:ext uri="{BB962C8B-B14F-4D97-AF65-F5344CB8AC3E}">
        <p14:creationId xmlns:p14="http://schemas.microsoft.com/office/powerpoint/2010/main" val="1544425629"/>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9079</TotalTime>
  <Words>600</Words>
  <Application>Microsoft Macintosh PowerPoint</Application>
  <PresentationFormat>Widescreen</PresentationFormat>
  <Paragraphs>59</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Theme1</vt:lpstr>
      <vt:lpstr>Agenda</vt:lpstr>
      <vt:lpstr>Heart stroke prediction Classification of heart stroke using Logistic Regression and Classification Tree and the factors influencing it</vt:lpstr>
      <vt:lpstr>Introduction</vt:lpstr>
      <vt:lpstr>Data collection and preprocessing</vt:lpstr>
      <vt:lpstr>Few more graphical interpretations</vt:lpstr>
      <vt:lpstr>Logistic regression model</vt:lpstr>
      <vt:lpstr>Classification tree</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Subtitle: “Prediction or Classification of ……"</dc:title>
  <dc:creator>Merchant, Zainab Qaid</dc:creator>
  <cp:lastModifiedBy>Gundapaneni, Srujan</cp:lastModifiedBy>
  <cp:revision>7</cp:revision>
  <dcterms:created xsi:type="dcterms:W3CDTF">2023-10-18T21:34:07Z</dcterms:created>
  <dcterms:modified xsi:type="dcterms:W3CDTF">2023-11-24T01:12:34Z</dcterms:modified>
</cp:coreProperties>
</file>