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2"/>
  </p:notesMasterIdLst>
  <p:handoutMasterIdLst>
    <p:handoutMasterId r:id="rId13"/>
  </p:handoutMasterIdLst>
  <p:sldIdLst>
    <p:sldId id="999" r:id="rId3"/>
    <p:sldId id="1000" r:id="rId4"/>
    <p:sldId id="987" r:id="rId5"/>
    <p:sldId id="988" r:id="rId6"/>
    <p:sldId id="1002" r:id="rId7"/>
    <p:sldId id="1001" r:id="rId8"/>
    <p:sldId id="992" r:id="rId9"/>
    <p:sldId id="994" r:id="rId10"/>
    <p:sldId id="997" r:id="rId11"/>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8387" autoAdjust="0"/>
  </p:normalViewPr>
  <p:slideViewPr>
    <p:cSldViewPr>
      <p:cViewPr varScale="1">
        <p:scale>
          <a:sx n="78" d="100"/>
          <a:sy n="78" d="100"/>
        </p:scale>
        <p:origin x="126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1/25/2023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1/25/2023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January 25,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January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January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January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January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January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January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January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January 25,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January 25,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January 25,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January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January 25,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January 25,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a:t>
            </a:fld>
            <a:endParaRPr lang="en-US"/>
          </a:p>
        </p:txBody>
      </p:sp>
      <p:sp>
        <p:nvSpPr>
          <p:cNvPr id="9" name="Rectangle 6"/>
          <p:cNvSpPr>
            <a:spLocks noChangeArrowheads="1"/>
          </p:cNvSpPr>
          <p:nvPr/>
        </p:nvSpPr>
        <p:spPr bwMode="auto">
          <a:xfrm>
            <a:off x="228600" y="-30480"/>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Exceed Presentation</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3276600" y="1600200"/>
            <a:ext cx="1909497" cy="492443"/>
          </a:xfrm>
          <a:prstGeom prst="rect">
            <a:avLst/>
          </a:prstGeom>
        </p:spPr>
        <p:txBody>
          <a:bodyPr wrap="none">
            <a:spAutoFit/>
          </a:bodyPr>
          <a:lstStyle/>
          <a:p>
            <a:pPr algn="ctr">
              <a:spcBef>
                <a:spcPts val="0"/>
              </a:spcBef>
              <a:spcAft>
                <a:spcPts val="0"/>
              </a:spcAft>
              <a:defRPr/>
            </a:pPr>
            <a:r>
              <a:rPr lang="en-US" sz="2600" b="1" dirty="0">
                <a:solidFill>
                  <a:srgbClr val="FF0000"/>
                </a:solidFill>
                <a:latin typeface="Calibri" pitchFamily="34" charset="0"/>
                <a:ea typeface="Tahoma" pitchFamily="34" charset="0"/>
                <a:cs typeface="Calibri" pitchFamily="34" charset="0"/>
              </a:rPr>
              <a:t>Title of Idea </a:t>
            </a:r>
          </a:p>
        </p:txBody>
      </p:sp>
      <p:graphicFrame>
        <p:nvGraphicFramePr>
          <p:cNvPr id="10" name="Table 9"/>
          <p:cNvGraphicFramePr>
            <a:graphicFrameLocks noGrp="1"/>
          </p:cNvGraphicFramePr>
          <p:nvPr>
            <p:extLst>
              <p:ext uri="{D42A27DB-BD31-4B8C-83A1-F6EECF244321}">
                <p14:modId xmlns:p14="http://schemas.microsoft.com/office/powerpoint/2010/main" val="894391629"/>
              </p:ext>
            </p:extLst>
          </p:nvPr>
        </p:nvGraphicFramePr>
        <p:xfrm>
          <a:off x="284479" y="2895600"/>
          <a:ext cx="8348980" cy="1637624"/>
        </p:xfrm>
        <a:graphic>
          <a:graphicData uri="http://schemas.openxmlformats.org/drawingml/2006/table">
            <a:tbl>
              <a:tblPr firstRow="1" bandRow="1">
                <a:tableStyleId>{5DA37D80-6434-44D0-A028-1B22A696006F}</a:tableStyleId>
              </a:tblPr>
              <a:tblGrid>
                <a:gridCol w="80518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73012">
                <a:tc>
                  <a:txBody>
                    <a:bodyPr/>
                    <a:lstStyle/>
                    <a:p>
                      <a:pPr algn="ctr"/>
                      <a:r>
                        <a:rPr lang="en-IN" dirty="0">
                          <a:solidFill>
                            <a:srgbClr val="FF0000"/>
                          </a:solidFill>
                        </a:rPr>
                        <a:t>S.NO</a:t>
                      </a:r>
                    </a:p>
                  </a:txBody>
                  <a:tcPr/>
                </a:tc>
                <a:tc>
                  <a:txBody>
                    <a:bodyPr/>
                    <a:lstStyle/>
                    <a:p>
                      <a:pPr algn="ctr"/>
                      <a:r>
                        <a:rPr lang="en-IN" dirty="0">
                          <a:solidFill>
                            <a:srgbClr val="FF0000"/>
                          </a:solidFill>
                        </a:rPr>
                        <a:t>Name of the student</a:t>
                      </a:r>
                    </a:p>
                  </a:txBody>
                  <a:tcPr/>
                </a:tc>
                <a:tc>
                  <a:txBody>
                    <a:bodyPr/>
                    <a:lstStyle/>
                    <a:p>
                      <a:pPr algn="ctr"/>
                      <a:r>
                        <a:rPr lang="en-IN" dirty="0">
                          <a:solidFill>
                            <a:srgbClr val="FF0000"/>
                          </a:solidFill>
                        </a:rPr>
                        <a:t>Roll</a:t>
                      </a:r>
                      <a:r>
                        <a:rPr lang="en-IN" baseline="0" dirty="0">
                          <a:solidFill>
                            <a:srgbClr val="FF0000"/>
                          </a:solidFill>
                        </a:rPr>
                        <a:t> No. </a:t>
                      </a:r>
                      <a:endParaRPr lang="en-IN" dirty="0">
                        <a:solidFill>
                          <a:srgbClr val="FF0000"/>
                        </a:solidFill>
                      </a:endParaRPr>
                    </a:p>
                  </a:txBody>
                  <a:tcPr/>
                </a:tc>
                <a:tc>
                  <a:txBody>
                    <a:bodyPr/>
                    <a:lstStyle/>
                    <a:p>
                      <a:pPr algn="ctr"/>
                      <a:r>
                        <a:rPr lang="en-IN" dirty="0">
                          <a:solidFill>
                            <a:srgbClr val="FF0000"/>
                          </a:solidFill>
                        </a:rPr>
                        <a:t>Branch</a:t>
                      </a:r>
                    </a:p>
                  </a:txBody>
                  <a:tcPr/>
                </a:tc>
                <a:extLst>
                  <a:ext uri="{0D108BD9-81ED-4DB2-BD59-A6C34878D82A}">
                    <a16:rowId xmlns:a16="http://schemas.microsoft.com/office/drawing/2014/main" val="10000"/>
                  </a:ext>
                </a:extLst>
              </a:tr>
              <a:tr h="532306">
                <a:tc>
                  <a:txBody>
                    <a:bodyPr/>
                    <a:lstStyle/>
                    <a:p>
                      <a:pPr algn="ctr"/>
                      <a:r>
                        <a:rPr lang="en-US" dirty="0">
                          <a:solidFill>
                            <a:schemeClr val="bg2"/>
                          </a:solidFill>
                        </a:rPr>
                        <a:t>1</a:t>
                      </a:r>
                      <a:endParaRPr lang="en-IN" dirty="0">
                        <a:solidFill>
                          <a:schemeClr val="bg2"/>
                        </a:solidFill>
                      </a:endParaRPr>
                    </a:p>
                  </a:txBody>
                  <a:tcPr/>
                </a:tc>
                <a:tc>
                  <a:txBody>
                    <a:bodyPr/>
                    <a:lstStyle/>
                    <a:p>
                      <a:r>
                        <a:rPr lang="en-US" dirty="0">
                          <a:solidFill>
                            <a:schemeClr val="bg2"/>
                          </a:solidFill>
                        </a:rPr>
                        <a:t>G SRUJANKUMAR</a:t>
                      </a:r>
                      <a:endParaRPr lang="en-IN" dirty="0">
                        <a:solidFill>
                          <a:schemeClr val="bg2"/>
                        </a:solidFill>
                      </a:endParaRPr>
                    </a:p>
                  </a:txBody>
                  <a:tcPr/>
                </a:tc>
                <a:tc>
                  <a:txBody>
                    <a:bodyPr/>
                    <a:lstStyle/>
                    <a:p>
                      <a:r>
                        <a:rPr lang="en-US" dirty="0">
                          <a:solidFill>
                            <a:schemeClr val="bg2"/>
                          </a:solidFill>
                        </a:rPr>
                        <a:t>20951A3353</a:t>
                      </a:r>
                      <a:endParaRPr lang="en-IN" dirty="0">
                        <a:solidFill>
                          <a:schemeClr val="bg2"/>
                        </a:solidFill>
                      </a:endParaRPr>
                    </a:p>
                  </a:txBody>
                  <a:tcPr/>
                </a:tc>
                <a:tc>
                  <a:txBody>
                    <a:bodyPr/>
                    <a:lstStyle/>
                    <a:p>
                      <a:r>
                        <a:rPr lang="en-US" dirty="0">
                          <a:solidFill>
                            <a:schemeClr val="bg2"/>
                          </a:solidFill>
                        </a:rPr>
                        <a:t>CSIT</a:t>
                      </a:r>
                      <a:endParaRPr lang="en-IN" dirty="0">
                        <a:solidFill>
                          <a:schemeClr val="bg2"/>
                        </a:solidFill>
                      </a:endParaRPr>
                    </a:p>
                  </a:txBody>
                  <a:tcPr/>
                </a:tc>
                <a:extLst>
                  <a:ext uri="{0D108BD9-81ED-4DB2-BD59-A6C34878D82A}">
                    <a16:rowId xmlns:a16="http://schemas.microsoft.com/office/drawing/2014/main" val="10001"/>
                  </a:ext>
                </a:extLst>
              </a:tr>
              <a:tr h="532306">
                <a:tc>
                  <a:txBody>
                    <a:bodyPr/>
                    <a:lstStyle/>
                    <a:p>
                      <a:pPr algn="ctr"/>
                      <a:r>
                        <a:rPr lang="en-US" dirty="0">
                          <a:solidFill>
                            <a:schemeClr val="bg2"/>
                          </a:solidFill>
                        </a:rPr>
                        <a:t>2</a:t>
                      </a:r>
                      <a:r>
                        <a:rPr lang="en-US" dirty="0"/>
                        <a:t>2</a:t>
                      </a:r>
                      <a:endParaRPr lang="en-IN" dirty="0"/>
                    </a:p>
                  </a:txBody>
                  <a:tcPr/>
                </a:tc>
                <a:tc>
                  <a:txBody>
                    <a:bodyPr/>
                    <a:lstStyle/>
                    <a:p>
                      <a:r>
                        <a:rPr lang="en-US" dirty="0">
                          <a:solidFill>
                            <a:schemeClr val="bg2"/>
                          </a:solidFill>
                        </a:rPr>
                        <a:t>P SUMANTH</a:t>
                      </a:r>
                      <a:endParaRPr lang="en-IN" dirty="0">
                        <a:solidFill>
                          <a:schemeClr val="bg2"/>
                        </a:solidFill>
                      </a:endParaRPr>
                    </a:p>
                  </a:txBody>
                  <a:tcPr/>
                </a:tc>
                <a:tc>
                  <a:txBody>
                    <a:bodyPr/>
                    <a:lstStyle/>
                    <a:p>
                      <a:r>
                        <a:rPr lang="en-US" dirty="0">
                          <a:solidFill>
                            <a:schemeClr val="bg2"/>
                          </a:solidFill>
                        </a:rPr>
                        <a:t>20951A3354</a:t>
                      </a:r>
                      <a:endParaRPr lang="en-IN" dirty="0">
                        <a:solidFill>
                          <a:schemeClr val="bg2"/>
                        </a:solidFill>
                      </a:endParaRPr>
                    </a:p>
                  </a:txBody>
                  <a:tcPr/>
                </a:tc>
                <a:tc>
                  <a:txBody>
                    <a:bodyPr/>
                    <a:lstStyle/>
                    <a:p>
                      <a:r>
                        <a:rPr lang="en-US" dirty="0">
                          <a:solidFill>
                            <a:schemeClr val="bg2"/>
                          </a:solidFill>
                        </a:rPr>
                        <a:t>CSIT</a:t>
                      </a:r>
                      <a:endParaRPr lang="en-IN" dirty="0">
                        <a:solidFill>
                          <a:schemeClr val="bg2"/>
                        </a:solidFill>
                      </a:endParaRPr>
                    </a:p>
                  </a:txBody>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1B6C580A-1462-4655-9122-2DAE7EE587BC}"/>
              </a:ext>
            </a:extLst>
          </p:cNvPr>
          <p:cNvSpPr txBox="1"/>
          <p:nvPr/>
        </p:nvSpPr>
        <p:spPr>
          <a:xfrm>
            <a:off x="2209800" y="2045941"/>
            <a:ext cx="5334000" cy="400110"/>
          </a:xfrm>
          <a:prstGeom prst="rect">
            <a:avLst/>
          </a:prstGeom>
          <a:noFill/>
        </p:spPr>
        <p:txBody>
          <a:bodyPr wrap="square" rtlCol="0">
            <a:spAutoFit/>
          </a:bodyPr>
          <a:lstStyle/>
          <a:p>
            <a:pPr algn="just"/>
            <a:r>
              <a:rPr lang="en-US" sz="2000" b="1" dirty="0">
                <a:solidFill>
                  <a:schemeClr val="bg2"/>
                </a:solidFill>
                <a:latin typeface="Times New Roman" panose="02020603050405020304" pitchFamily="18" charset="0"/>
                <a:cs typeface="Times New Roman" panose="02020603050405020304" pitchFamily="18" charset="0"/>
              </a:rPr>
              <a:t>Automatic</a:t>
            </a:r>
            <a:r>
              <a:rPr lang="en-IN" sz="2000" b="1" dirty="0">
                <a:solidFill>
                  <a:schemeClr val="bg2"/>
                </a:solidFill>
                <a:latin typeface="Times New Roman" panose="02020603050405020304" pitchFamily="18" charset="0"/>
                <a:cs typeface="Times New Roman" panose="02020603050405020304" pitchFamily="18" charset="0"/>
              </a:rPr>
              <a:t> Plant Moisture Monitoring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PROBLEM STATEMENT</a:t>
            </a:r>
          </a:p>
          <a:p>
            <a:endParaRPr lang="en-US" sz="2800" b="1" dirty="0">
              <a:solidFill>
                <a:srgbClr val="FF0000"/>
              </a:solidFill>
              <a:latin typeface="Calibri" pitchFamily="34" charset="0"/>
              <a:cs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p:cNvSpPr txBox="1"/>
          <p:nvPr/>
        </p:nvSpPr>
        <p:spPr>
          <a:xfrm>
            <a:off x="0" y="1210139"/>
            <a:ext cx="9144000" cy="3591817"/>
          </a:xfrm>
          <a:prstGeom prst="rect">
            <a:avLst/>
          </a:prstGeom>
          <a:noFill/>
        </p:spPr>
        <p:txBody>
          <a:bodyPr wrap="square" rtlCol="0">
            <a:spAutoFit/>
          </a:bodyPr>
          <a:lstStyle/>
          <a:p>
            <a:pPr marL="346075" indent="-346075" algn="just">
              <a:lnSpc>
                <a:spcPct val="150000"/>
              </a:lnSpc>
              <a:buFont typeface="Arial" pitchFamily="34" charset="0"/>
              <a:buChar char="•"/>
            </a:pPr>
            <a:r>
              <a:rPr lang="en-US" b="1" dirty="0">
                <a:solidFill>
                  <a:schemeClr val="bg1"/>
                </a:solidFill>
                <a:latin typeface="Times New Roman" panose="02020603050405020304" pitchFamily="18" charset="0"/>
                <a:cs typeface="Times New Roman" panose="02020603050405020304" pitchFamily="18" charset="0"/>
              </a:rPr>
              <a:t>Who are your customers? Whose problem you are solving ?</a:t>
            </a:r>
          </a:p>
          <a:p>
            <a:pPr algn="just">
              <a:lnSpc>
                <a:spcPct val="150000"/>
              </a:lnSpc>
              <a:tabLst>
                <a:tab pos="265113" algn="l"/>
                <a:tab pos="717550" algn="l"/>
              </a:tabLst>
            </a:pPr>
            <a:r>
              <a:rPr lang="en-US" sz="2000" dirty="0">
                <a:solidFill>
                  <a:schemeClr val="bg1"/>
                </a:solidFill>
                <a:latin typeface="Times New Roman" panose="02020603050405020304" pitchFamily="18" charset="0"/>
                <a:cs typeface="Times New Roman" panose="02020603050405020304" pitchFamily="18" charset="0"/>
              </a:rPr>
              <a:t>Our main customers are the farmers and plant care takers. We solve the moisture problem of plant with our model.</a:t>
            </a:r>
          </a:p>
          <a:p>
            <a:pPr marL="346075" indent="-346075" algn="just">
              <a:lnSpc>
                <a:spcPct val="150000"/>
              </a:lnSpc>
              <a:buFont typeface="Arial" pitchFamily="34" charset="0"/>
              <a:buChar char="•"/>
            </a:pPr>
            <a:r>
              <a:rPr lang="en-US" b="1" dirty="0">
                <a:solidFill>
                  <a:schemeClr val="bg1"/>
                </a:solidFill>
                <a:latin typeface="Times New Roman" panose="02020603050405020304" pitchFamily="18" charset="0"/>
                <a:cs typeface="Times New Roman" panose="02020603050405020304" pitchFamily="18" charset="0"/>
              </a:rPr>
              <a:t>What is the job that the customer is trying to get done?</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main job of customer is monitor the plant and should have electricity backup. And should monitor the plant how the growth of the plant day by day.</a:t>
            </a:r>
          </a:p>
          <a:p>
            <a:pPr marL="28575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Is the Problem Big Enough?</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Yes our model keeps plant healthy and it is very useful to farmers and plant caretakers.</a:t>
            </a:r>
          </a:p>
        </p:txBody>
      </p:sp>
    </p:spTree>
    <p:extLst>
      <p:ext uri="{BB962C8B-B14F-4D97-AF65-F5344CB8AC3E}">
        <p14:creationId xmlns:p14="http://schemas.microsoft.com/office/powerpoint/2010/main" val="17272167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PROPOSED SOLUTION</a:t>
            </a:r>
          </a:p>
          <a:p>
            <a:endParaRPr lang="en-US" sz="2800" b="1" dirty="0">
              <a:solidFill>
                <a:srgbClr val="FF0000"/>
              </a:solidFill>
              <a:latin typeface="Calibri" pitchFamily="34" charset="0"/>
              <a:cs typeface="Calibri" pitchFamily="34" charset="0"/>
            </a:endParaRPr>
          </a:p>
        </p:txBody>
      </p:sp>
      <p:sp>
        <p:nvSpPr>
          <p:cNvPr id="4" name="Rectangle 3"/>
          <p:cNvSpPr/>
          <p:nvPr/>
        </p:nvSpPr>
        <p:spPr>
          <a:xfrm>
            <a:off x="1" y="914400"/>
            <a:ext cx="8982890" cy="4099648"/>
          </a:xfrm>
          <a:prstGeom prst="rect">
            <a:avLst/>
          </a:prstGeom>
        </p:spPr>
        <p:txBody>
          <a:bodyPr wrap="square">
            <a:spAutoFit/>
          </a:bodyPr>
          <a:lstStyle/>
          <a:p>
            <a:pPr marL="346075" indent="-346075" algn="just">
              <a:lnSpc>
                <a:spcPct val="150000"/>
              </a:lnSpc>
              <a:buFont typeface="Arial" pitchFamily="34" charset="0"/>
              <a:buChar char="•"/>
            </a:pPr>
            <a:r>
              <a:rPr lang="en-US" b="1" dirty="0">
                <a:solidFill>
                  <a:schemeClr val="bg1"/>
                </a:solidFill>
                <a:latin typeface="Times New Roman" panose="02020603050405020304" pitchFamily="18" charset="0"/>
                <a:cs typeface="Times New Roman" panose="02020603050405020304" pitchFamily="18" charset="0"/>
              </a:rPr>
              <a:t>What is the solution ?</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This system timely monitors the moisture level of the soil. If at the time of monitoring it comes to know that the moisture level of the soil is lower than recommended then it will automatically starts water pump.</a:t>
            </a:r>
            <a:r>
              <a:rPr lang="en-US" sz="2000" dirty="0">
                <a:latin typeface="Times New Roman" panose="02020603050405020304" pitchFamily="18" charset="0"/>
                <a:cs typeface="Times New Roman" panose="02020603050405020304" pitchFamily="18" charset="0"/>
              </a:rPr>
              <a:t> water pump.</a:t>
            </a:r>
          </a:p>
          <a:p>
            <a:pPr marL="346075" indent="-346075" algn="just">
              <a:lnSpc>
                <a:spcPct val="150000"/>
              </a:lnSpc>
              <a:buFont typeface="Arial" pitchFamily="34" charset="0"/>
              <a:buChar char="•"/>
            </a:pPr>
            <a:r>
              <a:rPr lang="en-US" b="1" dirty="0">
                <a:solidFill>
                  <a:schemeClr val="bg1"/>
                </a:solidFill>
                <a:latin typeface="Times New Roman" panose="02020603050405020304" pitchFamily="18" charset="0"/>
                <a:cs typeface="Times New Roman" panose="02020603050405020304" pitchFamily="18" charset="0"/>
              </a:rPr>
              <a:t>How it can be used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In this system we use   A moisture level sensor is used to detect the moisture level of the soil. And we use Arduino and relay module and we have program it to on/off the water pump automatically through relay module.</a:t>
            </a:r>
          </a:p>
          <a:p>
            <a:pPr>
              <a:lnSpc>
                <a:spcPct val="150000"/>
              </a:lnSpc>
            </a:pPr>
            <a:endParaRPr lang="en-US" sz="2000"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sp>
        <p:nvSpPr>
          <p:cNvPr id="3" name="Rectangle 2"/>
          <p:cNvSpPr/>
          <p:nvPr/>
        </p:nvSpPr>
        <p:spPr>
          <a:xfrm>
            <a:off x="198120" y="888376"/>
            <a:ext cx="8305800" cy="3622530"/>
          </a:xfrm>
          <a:prstGeom prst="rect">
            <a:avLst/>
          </a:prstGeom>
        </p:spPr>
        <p:txBody>
          <a:bodyPr wrap="square">
            <a:spAutoFit/>
          </a:bodyPr>
          <a:lstStyle/>
          <a:p>
            <a:pPr marL="346075" indent="-346075">
              <a:lnSpc>
                <a:spcPct val="150000"/>
              </a:lnSpc>
              <a:buFont typeface="Arial" pitchFamily="34" charset="0"/>
              <a:buChar char="•"/>
            </a:pPr>
            <a:r>
              <a:rPr lang="en-US" b="1" dirty="0">
                <a:solidFill>
                  <a:schemeClr val="bg1"/>
                </a:solidFill>
                <a:latin typeface="Times New Roman" panose="02020603050405020304" pitchFamily="18" charset="0"/>
                <a:cs typeface="Times New Roman" panose="02020603050405020304" pitchFamily="18" charset="0"/>
              </a:rPr>
              <a:t>Which technologies are being used ?</a:t>
            </a:r>
          </a:p>
          <a:p>
            <a:pPr>
              <a:lnSpc>
                <a:spcPct val="150000"/>
              </a:lnSpc>
            </a:pPr>
            <a:r>
              <a:rPr lang="en-US" sz="2000" dirty="0">
                <a:solidFill>
                  <a:schemeClr val="bg1"/>
                </a:solidFill>
                <a:latin typeface="Calibri" panose="020F0502020204030204" pitchFamily="34" charset="0"/>
                <a:cs typeface="Calibri" panose="020F0502020204030204" pitchFamily="34" charset="0"/>
              </a:rPr>
              <a:t>Hardware Specifications :</a:t>
            </a:r>
          </a:p>
          <a:p>
            <a:pPr marL="354330" indent="-285750">
              <a:lnSpc>
                <a:spcPct val="100000"/>
              </a:lnSpc>
              <a:spcBef>
                <a:spcPts val="325"/>
              </a:spcBef>
              <a:buFont typeface="Wingdings" panose="05000000000000000000" pitchFamily="2" charset="2"/>
              <a:buChar char="§"/>
            </a:pPr>
            <a:r>
              <a:rPr lang="en-US" spc="-5" dirty="0">
                <a:solidFill>
                  <a:schemeClr val="bg1"/>
                </a:solidFill>
                <a:latin typeface="Times New Roman"/>
                <a:cs typeface="Times New Roman"/>
              </a:rPr>
              <a:t>Arduino UNO</a:t>
            </a:r>
          </a:p>
          <a:p>
            <a:pPr marL="354330" indent="-285750">
              <a:lnSpc>
                <a:spcPct val="100000"/>
              </a:lnSpc>
              <a:spcBef>
                <a:spcPts val="325"/>
              </a:spcBef>
              <a:buFont typeface="Wingdings" panose="05000000000000000000" pitchFamily="2" charset="2"/>
              <a:buChar char="§"/>
            </a:pPr>
            <a:r>
              <a:rPr lang="en-US" spc="-5" dirty="0">
                <a:solidFill>
                  <a:schemeClr val="bg1"/>
                </a:solidFill>
                <a:latin typeface="Times New Roman"/>
                <a:cs typeface="Times New Roman"/>
              </a:rPr>
              <a:t>5 Volt Relay Module</a:t>
            </a:r>
          </a:p>
          <a:p>
            <a:pPr marL="354330" indent="-285750">
              <a:lnSpc>
                <a:spcPct val="100000"/>
              </a:lnSpc>
              <a:spcBef>
                <a:spcPts val="325"/>
              </a:spcBef>
              <a:buFont typeface="Wingdings" panose="05000000000000000000" pitchFamily="2" charset="2"/>
              <a:buChar char="§"/>
            </a:pPr>
            <a:r>
              <a:rPr lang="en-US" spc="-5" dirty="0">
                <a:solidFill>
                  <a:schemeClr val="bg1"/>
                </a:solidFill>
                <a:latin typeface="Times New Roman"/>
                <a:cs typeface="Times New Roman"/>
              </a:rPr>
              <a:t>Soil Moisture Sensor</a:t>
            </a:r>
          </a:p>
          <a:p>
            <a:pPr marL="354330" indent="-285750">
              <a:lnSpc>
                <a:spcPct val="100000"/>
              </a:lnSpc>
              <a:spcBef>
                <a:spcPts val="325"/>
              </a:spcBef>
              <a:buFont typeface="Wingdings" panose="05000000000000000000" pitchFamily="2" charset="2"/>
              <a:buChar char="§"/>
            </a:pPr>
            <a:r>
              <a:rPr lang="en-US" spc="-5" dirty="0">
                <a:solidFill>
                  <a:schemeClr val="bg1"/>
                </a:solidFill>
                <a:latin typeface="Times New Roman"/>
                <a:cs typeface="Times New Roman"/>
              </a:rPr>
              <a:t>Jumper Wires</a:t>
            </a:r>
          </a:p>
          <a:p>
            <a:pPr marL="354330" indent="-285750">
              <a:lnSpc>
                <a:spcPct val="100000"/>
              </a:lnSpc>
              <a:spcBef>
                <a:spcPts val="325"/>
              </a:spcBef>
              <a:buFont typeface="Wingdings" panose="05000000000000000000" pitchFamily="2" charset="2"/>
              <a:buChar char="§"/>
            </a:pPr>
            <a:r>
              <a:rPr lang="en-US" spc="-5" dirty="0">
                <a:solidFill>
                  <a:schemeClr val="bg1"/>
                </a:solidFill>
                <a:latin typeface="Times New Roman"/>
                <a:cs typeface="Times New Roman"/>
              </a:rPr>
              <a:t>Water Pump and tube/pipe</a:t>
            </a:r>
          </a:p>
          <a:p>
            <a:pPr marL="68580">
              <a:spcBef>
                <a:spcPts val="325"/>
              </a:spcBef>
            </a:pPr>
            <a:r>
              <a:rPr lang="en-US" spc="-5" dirty="0">
                <a:solidFill>
                  <a:schemeClr val="bg1"/>
                </a:solidFill>
                <a:latin typeface="Times New Roman"/>
                <a:cs typeface="Times New Roman"/>
              </a:rPr>
              <a:t>Software </a:t>
            </a:r>
            <a:r>
              <a:rPr lang="en-US" sz="1800" dirty="0">
                <a:solidFill>
                  <a:schemeClr val="bg1"/>
                </a:solidFill>
                <a:latin typeface="Calibri" panose="020F0502020204030204" pitchFamily="34" charset="0"/>
                <a:cs typeface="Calibri" panose="020F0502020204030204" pitchFamily="34" charset="0"/>
              </a:rPr>
              <a:t> Specifications :</a:t>
            </a:r>
            <a:endParaRPr lang="en-US" spc="-5" dirty="0">
              <a:solidFill>
                <a:schemeClr val="bg1"/>
              </a:solidFill>
              <a:latin typeface="Times New Roman"/>
              <a:cs typeface="Times New Roman"/>
            </a:endParaRPr>
          </a:p>
          <a:p>
            <a:pPr marL="354330" indent="-285750">
              <a:lnSpc>
                <a:spcPct val="100000"/>
              </a:lnSpc>
              <a:spcBef>
                <a:spcPts val="325"/>
              </a:spcBef>
              <a:buFont typeface="Wingdings" panose="05000000000000000000" pitchFamily="2" charset="2"/>
              <a:buChar char="§"/>
            </a:pPr>
            <a:r>
              <a:rPr lang="en-US" sz="2000" spc="-5" dirty="0">
                <a:solidFill>
                  <a:schemeClr val="bg1"/>
                </a:solidFill>
                <a:latin typeface="Times New Roman"/>
                <a:cs typeface="Times New Roman"/>
              </a:rPr>
              <a:t>Arduino Idle.</a:t>
            </a:r>
            <a:endParaRPr lang="en-US" sz="2000" spc="-5" dirty="0">
              <a:solidFill>
                <a:srgbClr val="202429"/>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latin typeface="Calibri" panose="020F0502020204030204" pitchFamily="34" charset="0"/>
                <a:cs typeface="Calibri" panose="020F0502020204030204" pitchFamily="34"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sp>
        <p:nvSpPr>
          <p:cNvPr id="9" name="Rectangle 6"/>
          <p:cNvSpPr>
            <a:spLocks noChangeArrowheads="1"/>
          </p:cNvSpPr>
          <p:nvPr/>
        </p:nvSpPr>
        <p:spPr bwMode="auto">
          <a:xfrm>
            <a:off x="0" y="221127"/>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sp>
        <p:nvSpPr>
          <p:cNvPr id="3" name="Rectangle 2"/>
          <p:cNvSpPr/>
          <p:nvPr/>
        </p:nvSpPr>
        <p:spPr>
          <a:xfrm>
            <a:off x="138986" y="804920"/>
            <a:ext cx="9309814" cy="6507935"/>
          </a:xfrm>
          <a:prstGeom prst="rect">
            <a:avLst/>
          </a:prstGeom>
        </p:spPr>
        <p:txBody>
          <a:bodyPr wrap="square">
            <a:spAutoFit/>
          </a:bodyPr>
          <a:lstStyle/>
          <a:p>
            <a:pPr marL="346075" indent="-346075">
              <a:lnSpc>
                <a:spcPct val="150000"/>
              </a:lnSpc>
              <a:buFont typeface="Arial" pitchFamily="34" charset="0"/>
              <a:buChar char="•"/>
            </a:pPr>
            <a:r>
              <a:rPr lang="en-US" sz="2000" dirty="0">
                <a:solidFill>
                  <a:schemeClr val="bg1"/>
                </a:solidFill>
                <a:latin typeface="Calibri" panose="020F0502020204030204" pitchFamily="34" charset="0"/>
                <a:cs typeface="Calibri" panose="020F0502020204030204" pitchFamily="34" charset="0"/>
              </a:rPr>
              <a:t>Program to Arduino:</a:t>
            </a:r>
          </a:p>
          <a:p>
            <a:r>
              <a:rPr lang="en-US" sz="2000" b="0" dirty="0">
                <a:solidFill>
                  <a:srgbClr val="00979D"/>
                </a:solidFill>
                <a:effectLst/>
                <a:latin typeface="Consolas" panose="020B0609020204030204" pitchFamily="49" charset="0"/>
              </a:rPr>
              <a:t>int</a:t>
            </a:r>
            <a:r>
              <a:rPr lang="en-US" sz="2000" b="0" dirty="0">
                <a:solidFill>
                  <a:srgbClr val="4E5B61"/>
                </a:solidFill>
                <a:effectLst/>
                <a:latin typeface="Consolas" panose="020B0609020204030204" pitchFamily="49" charset="0"/>
              </a:rPr>
              <a:t> water;</a:t>
            </a:r>
            <a:r>
              <a:rPr lang="en-US" sz="2000" b="0" dirty="0">
                <a:solidFill>
                  <a:srgbClr val="95A5A6"/>
                </a:solidFill>
                <a:effectLst/>
                <a:latin typeface="Consolas" panose="020B0609020204030204" pitchFamily="49" charset="0"/>
              </a:rPr>
              <a:t> //random variable</a:t>
            </a:r>
            <a:endParaRPr lang="en-US" sz="2000" b="0" dirty="0">
              <a:solidFill>
                <a:srgbClr val="4E5B61"/>
              </a:solidFill>
              <a:effectLst/>
              <a:latin typeface="Consolas" panose="020B0609020204030204" pitchFamily="49" charset="0"/>
            </a:endParaRPr>
          </a:p>
          <a:p>
            <a:r>
              <a:rPr lang="en-US" sz="2000" b="0" dirty="0">
                <a:solidFill>
                  <a:srgbClr val="00979D"/>
                </a:solidFill>
                <a:effectLst/>
                <a:latin typeface="Consolas" panose="020B0609020204030204" pitchFamily="49" charset="0"/>
              </a:rPr>
              <a:t>void</a:t>
            </a:r>
            <a:r>
              <a:rPr lang="en-US" sz="2000" b="0" dirty="0">
                <a:solidFill>
                  <a:srgbClr val="4E5B61"/>
                </a:solidFill>
                <a:effectLst/>
                <a:latin typeface="Consolas" panose="020B0609020204030204" pitchFamily="49" charset="0"/>
              </a:rPr>
              <a:t> </a:t>
            </a:r>
            <a:r>
              <a:rPr lang="en-US" sz="2000" b="0" dirty="0">
                <a:solidFill>
                  <a:srgbClr val="D35400"/>
                </a:solidFill>
                <a:effectLst/>
                <a:latin typeface="Consolas" panose="020B0609020204030204" pitchFamily="49" charset="0"/>
              </a:rPr>
              <a:t>setup</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 </a:t>
            </a:r>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D35400"/>
                </a:solidFill>
                <a:effectLst/>
                <a:latin typeface="Consolas" panose="020B0609020204030204" pitchFamily="49" charset="0"/>
              </a:rPr>
              <a:t>pinMode</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3</a:t>
            </a:r>
            <a:r>
              <a:rPr lang="en-US" sz="2000" b="0" dirty="0">
                <a:solidFill>
                  <a:srgbClr val="4E5B61"/>
                </a:solidFill>
                <a:effectLst/>
                <a:latin typeface="Consolas" panose="020B0609020204030204" pitchFamily="49" charset="0"/>
              </a:rPr>
              <a:t>,OUTPUT</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r>
              <a:rPr lang="en-US" sz="2000" b="0" dirty="0">
                <a:solidFill>
                  <a:srgbClr val="95A5A6"/>
                </a:solidFill>
                <a:effectLst/>
                <a:latin typeface="Consolas" panose="020B0609020204030204" pitchFamily="49" charset="0"/>
              </a:rPr>
              <a:t> //output pin for relay board, this will sent signal to the relay</a:t>
            </a:r>
            <a:endParaRPr lang="en-US" sz="2000" b="0" dirty="0">
              <a:solidFill>
                <a:srgbClr val="4E5B61"/>
              </a:solidFill>
              <a:effectLst/>
              <a:latin typeface="Consolas" panose="020B0609020204030204" pitchFamily="49" charset="0"/>
            </a:endParaRPr>
          </a:p>
          <a:p>
            <a:r>
              <a:rPr lang="en-US" sz="2000" b="0" dirty="0">
                <a:solidFill>
                  <a:srgbClr val="D35400"/>
                </a:solidFill>
                <a:effectLst/>
                <a:latin typeface="Consolas" panose="020B0609020204030204" pitchFamily="49" charset="0"/>
              </a:rPr>
              <a:t>pinMode</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6</a:t>
            </a:r>
            <a:r>
              <a:rPr lang="en-US" sz="2000" b="0" dirty="0">
                <a:solidFill>
                  <a:srgbClr val="4E5B61"/>
                </a:solidFill>
                <a:effectLst/>
                <a:latin typeface="Consolas" panose="020B0609020204030204" pitchFamily="49" charset="0"/>
              </a:rPr>
              <a:t>,INPUT</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r>
              <a:rPr lang="en-US" sz="2000" b="0" dirty="0">
                <a:solidFill>
                  <a:srgbClr val="95A5A6"/>
                </a:solidFill>
                <a:effectLst/>
                <a:latin typeface="Consolas" panose="020B0609020204030204" pitchFamily="49" charset="0"/>
              </a:rPr>
              <a:t> //input pin coming from soil sensor</a:t>
            </a:r>
            <a:endParaRPr lang="en-US" sz="2000" b="0" dirty="0">
              <a:solidFill>
                <a:srgbClr val="4E5B61"/>
              </a:solidFill>
              <a:effectLst/>
              <a:latin typeface="Consolas" panose="020B0609020204030204" pitchFamily="49" charset="0"/>
            </a:endParaRPr>
          </a:p>
          <a:p>
            <a:r>
              <a:rPr lang="en-US" sz="2000" b="0" dirty="0">
                <a:solidFill>
                  <a:srgbClr val="434F54"/>
                </a:solidFill>
                <a:effectLst/>
                <a:latin typeface="Consolas" panose="020B0609020204030204" pitchFamily="49" charset="0"/>
              </a:rPr>
              <a:t>}</a:t>
            </a:r>
            <a:br>
              <a:rPr lang="en-US" sz="2000" b="0" dirty="0">
                <a:solidFill>
                  <a:srgbClr val="4E5B61"/>
                </a:solidFill>
                <a:effectLst/>
                <a:latin typeface="Consolas" panose="020B0609020204030204" pitchFamily="49" charset="0"/>
              </a:rPr>
            </a:br>
            <a:r>
              <a:rPr lang="en-US" sz="2000" b="0" dirty="0">
                <a:solidFill>
                  <a:srgbClr val="00979D"/>
                </a:solidFill>
                <a:effectLst/>
                <a:latin typeface="Consolas" panose="020B0609020204030204" pitchFamily="49" charset="0"/>
              </a:rPr>
              <a:t>void</a:t>
            </a:r>
            <a:r>
              <a:rPr lang="en-US" sz="2000" b="0" dirty="0">
                <a:solidFill>
                  <a:srgbClr val="4E5B61"/>
                </a:solidFill>
                <a:effectLst/>
                <a:latin typeface="Consolas" panose="020B0609020204030204" pitchFamily="49" charset="0"/>
              </a:rPr>
              <a:t> </a:t>
            </a:r>
            <a:r>
              <a:rPr lang="en-US" sz="2000" b="0" dirty="0">
                <a:solidFill>
                  <a:srgbClr val="D35400"/>
                </a:solidFill>
                <a:effectLst/>
                <a:latin typeface="Consolas" panose="020B0609020204030204" pitchFamily="49" charset="0"/>
              </a:rPr>
              <a:t>loop</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 </a:t>
            </a:r>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4E5B61"/>
                </a:solidFill>
                <a:effectLst/>
                <a:latin typeface="Consolas" panose="020B0609020204030204" pitchFamily="49" charset="0"/>
              </a:rPr>
              <a:t>water = </a:t>
            </a:r>
            <a:r>
              <a:rPr lang="en-US" sz="2000" b="0" dirty="0">
                <a:solidFill>
                  <a:srgbClr val="D35400"/>
                </a:solidFill>
                <a:effectLst/>
                <a:latin typeface="Consolas" panose="020B0609020204030204" pitchFamily="49" charset="0"/>
              </a:rPr>
              <a:t>digitalRead</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6</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r>
              <a:rPr lang="en-US" sz="2000" b="0" dirty="0">
                <a:solidFill>
                  <a:srgbClr val="95A5A6"/>
                </a:solidFill>
                <a:effectLst/>
                <a:latin typeface="Consolas" panose="020B0609020204030204" pitchFamily="49" charset="0"/>
              </a:rPr>
              <a:t> // reading the coming signal from the soil sensor</a:t>
            </a:r>
            <a:endParaRPr lang="en-US" sz="2000" b="0" dirty="0">
              <a:solidFill>
                <a:srgbClr val="4E5B61"/>
              </a:solidFill>
              <a:effectLst/>
              <a:latin typeface="Consolas" panose="020B0609020204030204" pitchFamily="49" charset="0"/>
            </a:endParaRPr>
          </a:p>
          <a:p>
            <a:r>
              <a:rPr lang="en-US" sz="2000" b="0" dirty="0">
                <a:solidFill>
                  <a:srgbClr val="728E00"/>
                </a:solidFill>
                <a:effectLst/>
                <a:latin typeface="Consolas" panose="020B0609020204030204" pitchFamily="49" charset="0"/>
              </a:rPr>
              <a:t>if</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water == HIGH</a:t>
            </a:r>
            <a:r>
              <a:rPr lang="en-US" sz="2000" b="0" dirty="0">
                <a:solidFill>
                  <a:srgbClr val="434F54"/>
                </a:solidFill>
                <a:effectLst/>
                <a:latin typeface="Consolas" panose="020B0609020204030204" pitchFamily="49" charset="0"/>
              </a:rPr>
              <a:t>)</a:t>
            </a:r>
            <a:r>
              <a:rPr lang="en-US" sz="2000" b="0" dirty="0">
                <a:solidFill>
                  <a:srgbClr val="95A5A6"/>
                </a:solidFill>
                <a:effectLst/>
                <a:latin typeface="Consolas" panose="020B0609020204030204" pitchFamily="49" charset="0"/>
              </a:rPr>
              <a:t> // if water level is full then cut </a:t>
            </a:r>
            <a:r>
              <a:rPr lang="en-US" sz="2000" b="0" dirty="0" err="1">
                <a:solidFill>
                  <a:srgbClr val="95A5A6"/>
                </a:solidFill>
                <a:effectLst/>
                <a:latin typeface="Consolas" panose="020B0609020204030204" pitchFamily="49" charset="0"/>
              </a:rPr>
              <a:t>therelay</a:t>
            </a:r>
            <a:endParaRPr lang="en-US" sz="2000" b="0" dirty="0">
              <a:solidFill>
                <a:srgbClr val="4E5B61"/>
              </a:solidFill>
              <a:effectLst/>
              <a:latin typeface="Consolas" panose="020B0609020204030204" pitchFamily="49" charset="0"/>
            </a:endParaRPr>
          </a:p>
          <a:p>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D35400"/>
                </a:solidFill>
                <a:effectLst/>
                <a:latin typeface="Consolas" panose="020B0609020204030204" pitchFamily="49" charset="0"/>
              </a:rPr>
              <a:t>digitalWrite</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3</a:t>
            </a:r>
            <a:r>
              <a:rPr lang="en-US" sz="2000" b="0" dirty="0">
                <a:solidFill>
                  <a:srgbClr val="4E5B61"/>
                </a:solidFill>
                <a:effectLst/>
                <a:latin typeface="Consolas" panose="020B0609020204030204" pitchFamily="49" charset="0"/>
              </a:rPr>
              <a:t>,LOW</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r>
              <a:rPr lang="en-US" sz="2000" b="0" dirty="0">
                <a:solidFill>
                  <a:srgbClr val="95A5A6"/>
                </a:solidFill>
                <a:effectLst/>
                <a:latin typeface="Consolas" panose="020B0609020204030204" pitchFamily="49" charset="0"/>
              </a:rPr>
              <a:t> // low is to cut the relay</a:t>
            </a:r>
            <a:endParaRPr lang="en-US" sz="2000" b="0" dirty="0">
              <a:solidFill>
                <a:srgbClr val="4E5B61"/>
              </a:solidFill>
              <a:effectLst/>
              <a:latin typeface="Consolas" panose="020B0609020204030204" pitchFamily="49" charset="0"/>
            </a:endParaRPr>
          </a:p>
          <a:p>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728E00"/>
                </a:solidFill>
                <a:effectLst/>
                <a:latin typeface="Consolas" panose="020B0609020204030204" pitchFamily="49" charset="0"/>
              </a:rPr>
              <a:t>else</a:t>
            </a:r>
            <a:endParaRPr lang="en-US" sz="2000" b="0" dirty="0">
              <a:solidFill>
                <a:srgbClr val="4E5B61"/>
              </a:solidFill>
              <a:effectLst/>
              <a:latin typeface="Consolas" panose="020B0609020204030204" pitchFamily="49" charset="0"/>
            </a:endParaRPr>
          </a:p>
          <a:p>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D35400"/>
                </a:solidFill>
                <a:effectLst/>
                <a:latin typeface="Consolas" panose="020B0609020204030204" pitchFamily="49" charset="0"/>
              </a:rPr>
              <a:t>digitalWrite</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3</a:t>
            </a:r>
            <a:r>
              <a:rPr lang="en-US" sz="2000" b="0" dirty="0">
                <a:solidFill>
                  <a:srgbClr val="4E5B61"/>
                </a:solidFill>
                <a:effectLst/>
                <a:latin typeface="Consolas" panose="020B0609020204030204" pitchFamily="49" charset="0"/>
              </a:rPr>
              <a:t>,HIGH</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r>
              <a:rPr lang="en-US" sz="2000" b="0" dirty="0">
                <a:solidFill>
                  <a:srgbClr val="D35400"/>
                </a:solidFill>
                <a:effectLst/>
                <a:latin typeface="Consolas" panose="020B0609020204030204" pitchFamily="49" charset="0"/>
              </a:rPr>
              <a:t>delay</a:t>
            </a:r>
            <a:r>
              <a:rPr lang="en-US" sz="2000" b="0" dirty="0">
                <a:solidFill>
                  <a:srgbClr val="434F54"/>
                </a:solidFill>
                <a:effectLst/>
                <a:latin typeface="Consolas" panose="020B0609020204030204" pitchFamily="49" charset="0"/>
              </a:rPr>
              <a:t>(</a:t>
            </a:r>
            <a:r>
              <a:rPr lang="en-US" sz="2000" b="0" dirty="0">
                <a:solidFill>
                  <a:srgbClr val="005C5F"/>
                </a:solidFill>
                <a:effectLst/>
                <a:latin typeface="Consolas" panose="020B0609020204030204" pitchFamily="49" charset="0"/>
              </a:rPr>
              <a:t>400</a:t>
            </a:r>
            <a:r>
              <a:rPr lang="en-US" sz="2000" b="0" dirty="0">
                <a:solidFill>
                  <a:srgbClr val="434F54"/>
                </a:solidFill>
                <a:effectLst/>
                <a:latin typeface="Consolas" panose="020B0609020204030204" pitchFamily="49" charset="0"/>
              </a:rPr>
              <a:t>)</a:t>
            </a:r>
            <a:r>
              <a:rPr lang="en-US" sz="2000" b="0" dirty="0">
                <a:solidFill>
                  <a:srgbClr val="4E5B61"/>
                </a:solidFill>
                <a:effectLst/>
                <a:latin typeface="Consolas" panose="020B0609020204030204" pitchFamily="49" charset="0"/>
              </a:rPr>
              <a:t>;</a:t>
            </a:r>
          </a:p>
          <a:p>
            <a:r>
              <a:rPr lang="en-US" sz="2000" b="0" dirty="0">
                <a:solidFill>
                  <a:srgbClr val="434F54"/>
                </a:solidFill>
                <a:effectLst/>
                <a:latin typeface="Consolas" panose="020B0609020204030204" pitchFamily="49" charset="0"/>
              </a:rPr>
              <a:t>}</a:t>
            </a:r>
            <a:endParaRPr lang="en-US" sz="2000" b="0" dirty="0">
              <a:solidFill>
                <a:srgbClr val="4E5B61"/>
              </a:solidFill>
              <a:effectLst/>
              <a:latin typeface="Consolas" panose="020B0609020204030204" pitchFamily="49" charset="0"/>
            </a:endParaRPr>
          </a:p>
          <a:p>
            <a:pPr>
              <a:lnSpc>
                <a:spcPct val="150000"/>
              </a:lnSpc>
            </a:pPr>
            <a:endParaRPr lang="en-US" sz="2000" dirty="0">
              <a:solidFill>
                <a:schemeClr val="bg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Tree>
    <p:extLst>
      <p:ext uri="{BB962C8B-B14F-4D97-AF65-F5344CB8AC3E}">
        <p14:creationId xmlns:p14="http://schemas.microsoft.com/office/powerpoint/2010/main" val="132483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sp>
        <p:nvSpPr>
          <p:cNvPr id="9" name="Rectangle 6"/>
          <p:cNvSpPr>
            <a:spLocks noChangeArrowheads="1"/>
          </p:cNvSpPr>
          <p:nvPr/>
        </p:nvSpPr>
        <p:spPr bwMode="auto">
          <a:xfrm>
            <a:off x="0" y="221127"/>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PROOF OF CONCEPT/PROTOTYPE DETAILS</a:t>
            </a:r>
          </a:p>
          <a:p>
            <a:endParaRPr lang="en-US" sz="2800" b="1" dirty="0">
              <a:solidFill>
                <a:srgbClr val="FF0000"/>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5" name="TextBox 4">
            <a:extLst>
              <a:ext uri="{FF2B5EF4-FFF2-40B4-BE49-F238E27FC236}">
                <a16:creationId xmlns:a16="http://schemas.microsoft.com/office/drawing/2014/main" id="{3C56CFA4-D240-C53A-F64B-9C7FBDA30926}"/>
              </a:ext>
            </a:extLst>
          </p:cNvPr>
          <p:cNvSpPr txBox="1"/>
          <p:nvPr/>
        </p:nvSpPr>
        <p:spPr>
          <a:xfrm>
            <a:off x="228600" y="1010233"/>
            <a:ext cx="5896897" cy="369332"/>
          </a:xfrm>
          <a:prstGeom prst="rect">
            <a:avLst/>
          </a:prstGeom>
          <a:noFill/>
        </p:spPr>
        <p:txBody>
          <a:bodyPr wrap="square">
            <a:spAutoFit/>
          </a:bodyPr>
          <a:lstStyle>
            <a:defPPr>
              <a:defRPr lang="en-US"/>
            </a:defPPr>
            <a:lvl1pPr marL="346075" indent="-346075">
              <a:buFont typeface="Arial" pitchFamily="34" charset="0"/>
              <a:buChar char="•"/>
              <a:defRPr sz="1800">
                <a:solidFill>
                  <a:schemeClr val="bg1"/>
                </a:solidFill>
                <a:latin typeface="Calibri" panose="020F0502020204030204" pitchFamily="34" charset="0"/>
                <a:cs typeface="Calibri" panose="020F0502020204030204" pitchFamily="34" charset="0"/>
              </a:defRPr>
            </a:lvl1pPr>
          </a:lstStyle>
          <a:p>
            <a:r>
              <a:rPr lang="en-US" b="1" dirty="0">
                <a:latin typeface="Times New Roman" panose="02020603050405020304" pitchFamily="18" charset="0"/>
                <a:cs typeface="Times New Roman" panose="02020603050405020304" pitchFamily="18" charset="0"/>
              </a:rPr>
              <a:t>Any proof of concept or prototype developed ?</a:t>
            </a:r>
          </a:p>
        </p:txBody>
      </p:sp>
      <p:pic>
        <p:nvPicPr>
          <p:cNvPr id="4" name="Picture 3">
            <a:extLst>
              <a:ext uri="{FF2B5EF4-FFF2-40B4-BE49-F238E27FC236}">
                <a16:creationId xmlns:a16="http://schemas.microsoft.com/office/drawing/2014/main" id="{03CDD7DF-D894-A1A7-2FB1-D303405D9F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484" y="4089718"/>
            <a:ext cx="5181600" cy="2331720"/>
          </a:xfrm>
          <a:prstGeom prst="rect">
            <a:avLst/>
          </a:prstGeom>
        </p:spPr>
      </p:pic>
      <p:pic>
        <p:nvPicPr>
          <p:cNvPr id="10" name="Picture 9">
            <a:extLst>
              <a:ext uri="{FF2B5EF4-FFF2-40B4-BE49-F238E27FC236}">
                <a16:creationId xmlns:a16="http://schemas.microsoft.com/office/drawing/2014/main" id="{C856C9E7-72D2-221E-1696-AEBE18486C8B}"/>
              </a:ext>
            </a:extLst>
          </p:cNvPr>
          <p:cNvPicPr>
            <a:picLocks noChangeAspect="1"/>
          </p:cNvPicPr>
          <p:nvPr/>
        </p:nvPicPr>
        <p:blipFill>
          <a:blip r:embed="rId4"/>
          <a:stretch>
            <a:fillRect/>
          </a:stretch>
        </p:blipFill>
        <p:spPr>
          <a:xfrm>
            <a:off x="533400" y="1355518"/>
            <a:ext cx="3048000" cy="2594578"/>
          </a:xfrm>
          <a:prstGeom prst="rect">
            <a:avLst/>
          </a:prstGeom>
        </p:spPr>
      </p:pic>
    </p:spTree>
    <p:extLst>
      <p:ext uri="{BB962C8B-B14F-4D97-AF65-F5344CB8AC3E}">
        <p14:creationId xmlns:p14="http://schemas.microsoft.com/office/powerpoint/2010/main" val="296659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sp>
        <p:nvSpPr>
          <p:cNvPr id="9" name="Rectangle 6"/>
          <p:cNvSpPr>
            <a:spLocks noChangeArrowheads="1"/>
          </p:cNvSpPr>
          <p:nvPr/>
        </p:nvSpPr>
        <p:spPr bwMode="auto">
          <a:xfrm>
            <a:off x="0" y="240792"/>
            <a:ext cx="8305800" cy="923330"/>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VALUE PROPOSITION</a:t>
            </a:r>
          </a:p>
          <a:p>
            <a:endParaRPr lang="en-US" sz="2800" b="1" dirty="0">
              <a:solidFill>
                <a:srgbClr val="FF0000"/>
              </a:solidFill>
              <a:latin typeface="Calibri" pitchFamily="34" charset="0"/>
              <a:cs typeface="Calibri" pitchFamily="34" charset="0"/>
            </a:endParaRPr>
          </a:p>
        </p:txBody>
      </p:sp>
      <p:sp>
        <p:nvSpPr>
          <p:cNvPr id="3" name="Rectangle 2"/>
          <p:cNvSpPr/>
          <p:nvPr/>
        </p:nvSpPr>
        <p:spPr>
          <a:xfrm>
            <a:off x="0" y="963970"/>
            <a:ext cx="8982891" cy="3807261"/>
          </a:xfrm>
          <a:prstGeom prst="rect">
            <a:avLst/>
          </a:prstGeom>
        </p:spPr>
        <p:txBody>
          <a:bodyPr wrap="square">
            <a:spAutoFit/>
          </a:bodyPr>
          <a:lstStyle/>
          <a:p>
            <a:pPr marL="346075" indent="-282575" algn="just">
              <a:lnSpc>
                <a:spcPct val="150000"/>
              </a:lnSpc>
              <a:buFont typeface="Arial" pitchFamily="34" charset="0"/>
              <a:buChar char="•"/>
            </a:pPr>
            <a:r>
              <a:rPr lang="en-US" sz="2000" b="1" dirty="0">
                <a:solidFill>
                  <a:schemeClr val="bg2"/>
                </a:solidFill>
                <a:latin typeface="Times New Roman" panose="02020603050405020304" pitchFamily="18" charset="0"/>
                <a:cs typeface="Times New Roman" panose="02020603050405020304" pitchFamily="18" charset="0"/>
              </a:rPr>
              <a:t>What is better about your solution than the existing solutions ?</a:t>
            </a:r>
          </a:p>
          <a:p>
            <a:pPr marL="63500"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In this system we use   A moisture level sensor is used to detect the moisture level of the soil. And we use Arduino and relay module and we have program it to on/off the water pump automatically through relay module.</a:t>
            </a:r>
            <a:endParaRPr lang="en-US" sz="2000" b="1" dirty="0">
              <a:solidFill>
                <a:schemeClr val="bg2"/>
              </a:solidFill>
              <a:latin typeface="Times New Roman" panose="02020603050405020304" pitchFamily="18" charset="0"/>
              <a:cs typeface="Times New Roman" panose="02020603050405020304" pitchFamily="18" charset="0"/>
            </a:endParaRPr>
          </a:p>
          <a:p>
            <a:pPr marL="346075" indent="-282575" algn="just">
              <a:lnSpc>
                <a:spcPct val="150000"/>
              </a:lnSpc>
              <a:buFont typeface="Arial" pitchFamily="34" charset="0"/>
              <a:buChar char="•"/>
            </a:pPr>
            <a:r>
              <a:rPr lang="en-US" sz="2000" b="1" dirty="0">
                <a:solidFill>
                  <a:schemeClr val="bg2"/>
                </a:solidFill>
                <a:latin typeface="Times New Roman" panose="02020603050405020304" pitchFamily="18" charset="0"/>
                <a:cs typeface="Times New Roman" panose="02020603050405020304" pitchFamily="18" charset="0"/>
              </a:rPr>
              <a:t>How is your product making your customer happy ?</a:t>
            </a:r>
          </a:p>
          <a:p>
            <a:pPr marL="63500"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As the system is automated and it costs low with  Arduino .It is very useful to the farmers and it costs around 2000 in Indian currency and it is automated.</a:t>
            </a:r>
          </a:p>
          <a:p>
            <a:pPr marL="346075" indent="-282575" algn="just">
              <a:lnSpc>
                <a:spcPct val="150000"/>
              </a:lnSpc>
              <a:buFont typeface="Arial" pitchFamily="34" charset="0"/>
              <a:buChar char="•"/>
            </a:pPr>
            <a:endParaRPr lang="en-US" sz="2000" b="1" dirty="0">
              <a:solidFill>
                <a:schemeClr val="bg2"/>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8</a:t>
            </a:fld>
            <a:endParaRPr lang="en-US"/>
          </a:p>
        </p:txBody>
      </p:sp>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pPr algn="ctr"/>
            <a:r>
              <a:rPr lang="en-US" sz="2600" b="1" dirty="0">
                <a:solidFill>
                  <a:srgbClr val="FFFF00"/>
                </a:solidFill>
                <a:latin typeface="Calibri" panose="020F0502020204030204" pitchFamily="34" charset="0"/>
                <a:cs typeface="Calibri" panose="020F0502020204030204" pitchFamily="34" charset="0"/>
              </a:rPr>
              <a:t>COMPETITION</a:t>
            </a:r>
          </a:p>
          <a:p>
            <a:endParaRPr lang="en-US" sz="2800" b="1" dirty="0">
              <a:solidFill>
                <a:srgbClr val="FF0000"/>
              </a:solidFill>
              <a:latin typeface="Calibri" pitchFamily="34" charset="0"/>
              <a:cs typeface="Calibri" pitchFamily="34" charset="0"/>
            </a:endParaRPr>
          </a:p>
        </p:txBody>
      </p:sp>
      <p:sp>
        <p:nvSpPr>
          <p:cNvPr id="3" name="Rectangle 2"/>
          <p:cNvSpPr/>
          <p:nvPr/>
        </p:nvSpPr>
        <p:spPr>
          <a:xfrm>
            <a:off x="381000" y="1424805"/>
            <a:ext cx="8305800" cy="1883657"/>
          </a:xfrm>
          <a:prstGeom prst="rect">
            <a:avLst/>
          </a:prstGeom>
        </p:spPr>
        <p:txBody>
          <a:bodyPr wrap="square">
            <a:spAutoFit/>
          </a:bodyPr>
          <a:lstStyle/>
          <a:p>
            <a:pPr marL="346075" indent="-346075" algn="just">
              <a:lnSpc>
                <a:spcPct val="150000"/>
              </a:lnSpc>
              <a:buFont typeface="Arial"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Any existing solutions in the market ?</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   Yes there exits a solution in the market. But we have enhanced and added  some components to the existing project</a:t>
            </a:r>
          </a:p>
          <a:p>
            <a:pPr marL="346075" indent="-346075" algn="just">
              <a:lnSpc>
                <a:spcPct val="150000"/>
              </a:lnSpc>
              <a:buFont typeface="Arial"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280" y="76200"/>
            <a:ext cx="646611" cy="728720"/>
          </a:xfrm>
          <a:prstGeom prst="rect">
            <a:avLst/>
          </a:prstGeom>
        </p:spPr>
      </p:pic>
      <p:sp>
        <p:nvSpPr>
          <p:cNvPr id="7" name="Rectangle 6"/>
          <p:cNvSpPr/>
          <p:nvPr/>
        </p:nvSpPr>
        <p:spPr>
          <a:xfrm>
            <a:off x="2819400" y="2971800"/>
            <a:ext cx="2920671" cy="646331"/>
          </a:xfrm>
          <a:prstGeom prst="rect">
            <a:avLst/>
          </a:prstGeom>
        </p:spPr>
        <p:txBody>
          <a:bodyPr wrap="none">
            <a:spAutoFit/>
          </a:bodyPr>
          <a:lstStyle/>
          <a:p>
            <a:pPr algn="ctr"/>
            <a:r>
              <a:rPr lang="en-US" sz="3600" b="1" dirty="0">
                <a:solidFill>
                  <a:srgbClr val="0070C0"/>
                </a:solidFill>
                <a:latin typeface="Arial" pitchFamily="34" charset="0"/>
                <a:cs typeface="Arial" pitchFamily="34" charset="0"/>
              </a:rPr>
              <a:t>THANK YOU</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Paper</Template>
  <TotalTime>19398</TotalTime>
  <Words>541</Words>
  <Application>Microsoft Office PowerPoint</Application>
  <PresentationFormat>On-screen Show (4:3)</PresentationFormat>
  <Paragraphs>75</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Brush Script MT</vt:lpstr>
      <vt:lpstr>Calibri</vt:lpstr>
      <vt:lpstr>Consolas</vt:lpstr>
      <vt:lpstr>Franklin Gothic Book</vt:lpstr>
      <vt:lpstr>Times New Roman</vt:lpstr>
      <vt:lpstr>Wingdings</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soumya gampa</cp:lastModifiedBy>
  <cp:revision>1896</cp:revision>
  <dcterms:created xsi:type="dcterms:W3CDTF">2011-03-29T09:15:57Z</dcterms:created>
  <dcterms:modified xsi:type="dcterms:W3CDTF">2023-01-25T03:12:42Z</dcterms:modified>
</cp:coreProperties>
</file>