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</p:sldMasterIdLst>
  <p:notesMasterIdLst>
    <p:notesMasterId r:id="rId108"/>
  </p:notesMasterIdLst>
  <p:handoutMasterIdLst>
    <p:handoutMasterId r:id="rId109"/>
  </p:handoutMasterIdLst>
  <p:sldIdLst>
    <p:sldId id="895" r:id="rId5"/>
    <p:sldId id="671" r:id="rId6"/>
    <p:sldId id="888" r:id="rId7"/>
    <p:sldId id="899" r:id="rId8"/>
    <p:sldId id="891" r:id="rId9"/>
    <p:sldId id="892" r:id="rId10"/>
    <p:sldId id="893" r:id="rId11"/>
    <p:sldId id="896" r:id="rId12"/>
    <p:sldId id="921" r:id="rId13"/>
    <p:sldId id="897" r:id="rId14"/>
    <p:sldId id="894" r:id="rId15"/>
    <p:sldId id="898" r:id="rId16"/>
    <p:sldId id="904" r:id="rId17"/>
    <p:sldId id="905" r:id="rId18"/>
    <p:sldId id="906" r:id="rId19"/>
    <p:sldId id="907" r:id="rId20"/>
    <p:sldId id="908" r:id="rId21"/>
    <p:sldId id="909" r:id="rId22"/>
    <p:sldId id="910" r:id="rId23"/>
    <p:sldId id="911" r:id="rId24"/>
    <p:sldId id="719" r:id="rId25"/>
    <p:sldId id="720" r:id="rId26"/>
    <p:sldId id="721" r:id="rId27"/>
    <p:sldId id="722" r:id="rId28"/>
    <p:sldId id="727" r:id="rId29"/>
    <p:sldId id="753" r:id="rId30"/>
    <p:sldId id="723" r:id="rId31"/>
    <p:sldId id="762" r:id="rId32"/>
    <p:sldId id="763" r:id="rId33"/>
    <p:sldId id="773" r:id="rId34"/>
    <p:sldId id="774" r:id="rId35"/>
    <p:sldId id="609" r:id="rId36"/>
    <p:sldId id="733" r:id="rId37"/>
    <p:sldId id="734" r:id="rId38"/>
    <p:sldId id="735" r:id="rId39"/>
    <p:sldId id="736" r:id="rId40"/>
    <p:sldId id="737" r:id="rId41"/>
    <p:sldId id="849" r:id="rId42"/>
    <p:sldId id="738" r:id="rId43"/>
    <p:sldId id="739" r:id="rId44"/>
    <p:sldId id="740" r:id="rId45"/>
    <p:sldId id="741" r:id="rId46"/>
    <p:sldId id="742" r:id="rId47"/>
    <p:sldId id="743" r:id="rId48"/>
    <p:sldId id="744" r:id="rId49"/>
    <p:sldId id="745" r:id="rId50"/>
    <p:sldId id="746" r:id="rId51"/>
    <p:sldId id="607" r:id="rId52"/>
    <p:sldId id="602" r:id="rId53"/>
    <p:sldId id="716" r:id="rId54"/>
    <p:sldId id="717" r:id="rId55"/>
    <p:sldId id="718" r:id="rId56"/>
    <p:sldId id="608" r:id="rId57"/>
    <p:sldId id="901" r:id="rId58"/>
    <p:sldId id="902" r:id="rId59"/>
    <p:sldId id="903" r:id="rId60"/>
    <p:sldId id="726" r:id="rId61"/>
    <p:sldId id="729" r:id="rId62"/>
    <p:sldId id="730" r:id="rId63"/>
    <p:sldId id="728" r:id="rId64"/>
    <p:sldId id="731" r:id="rId65"/>
    <p:sldId id="732" r:id="rId66"/>
    <p:sldId id="748" r:id="rId67"/>
    <p:sldId id="747" r:id="rId68"/>
    <p:sldId id="749" r:id="rId69"/>
    <p:sldId id="750" r:id="rId70"/>
    <p:sldId id="751" r:id="rId71"/>
    <p:sldId id="752" r:id="rId72"/>
    <p:sldId id="912" r:id="rId73"/>
    <p:sldId id="913" r:id="rId74"/>
    <p:sldId id="914" r:id="rId75"/>
    <p:sldId id="915" r:id="rId76"/>
    <p:sldId id="916" r:id="rId77"/>
    <p:sldId id="917" r:id="rId78"/>
    <p:sldId id="918" r:id="rId79"/>
    <p:sldId id="919" r:id="rId80"/>
    <p:sldId id="920" r:id="rId81"/>
    <p:sldId id="839" r:id="rId82"/>
    <p:sldId id="840" r:id="rId83"/>
    <p:sldId id="841" r:id="rId84"/>
    <p:sldId id="842" r:id="rId85"/>
    <p:sldId id="843" r:id="rId86"/>
    <p:sldId id="844" r:id="rId87"/>
    <p:sldId id="838" r:id="rId88"/>
    <p:sldId id="799" r:id="rId89"/>
    <p:sldId id="800" r:id="rId90"/>
    <p:sldId id="801" r:id="rId91"/>
    <p:sldId id="802" r:id="rId92"/>
    <p:sldId id="803" r:id="rId93"/>
    <p:sldId id="804" r:id="rId94"/>
    <p:sldId id="807" r:id="rId95"/>
    <p:sldId id="854" r:id="rId96"/>
    <p:sldId id="808" r:id="rId97"/>
    <p:sldId id="813" r:id="rId98"/>
    <p:sldId id="817" r:id="rId99"/>
    <p:sldId id="883" r:id="rId100"/>
    <p:sldId id="820" r:id="rId101"/>
    <p:sldId id="821" r:id="rId102"/>
    <p:sldId id="826" r:id="rId103"/>
    <p:sldId id="828" r:id="rId104"/>
    <p:sldId id="830" r:id="rId105"/>
    <p:sldId id="922" r:id="rId106"/>
    <p:sldId id="923" r:id="rId10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B00ABCC-FB40-48DC-A2A8-AE36DEBD7E33}">
          <p14:sldIdLst/>
        </p14:section>
        <p14:section name="Outline" id="{8B6DF63D-B307-4BEA-9135-0710D89F7935}">
          <p14:sldIdLst>
            <p14:sldId id="895"/>
            <p14:sldId id="671"/>
            <p14:sldId id="888"/>
            <p14:sldId id="899"/>
            <p14:sldId id="891"/>
            <p14:sldId id="892"/>
            <p14:sldId id="893"/>
            <p14:sldId id="896"/>
            <p14:sldId id="921"/>
            <p14:sldId id="897"/>
            <p14:sldId id="894"/>
            <p14:sldId id="898"/>
            <p14:sldId id="904"/>
            <p14:sldId id="905"/>
            <p14:sldId id="906"/>
            <p14:sldId id="907"/>
            <p14:sldId id="908"/>
            <p14:sldId id="909"/>
            <p14:sldId id="910"/>
            <p14:sldId id="911"/>
          </p14:sldIdLst>
        </p14:section>
        <p14:section name="Object Literal" id="{4D3FFA22-05A1-4E98-810C-DF77703A4C6C}">
          <p14:sldIdLst>
            <p14:sldId id="719"/>
            <p14:sldId id="720"/>
            <p14:sldId id="721"/>
            <p14:sldId id="722"/>
            <p14:sldId id="727"/>
            <p14:sldId id="753"/>
            <p14:sldId id="723"/>
            <p14:sldId id="762"/>
            <p14:sldId id="763"/>
            <p14:sldId id="773"/>
            <p14:sldId id="774"/>
          </p14:sldIdLst>
        </p14:section>
        <p14:section name="defineProperty" id="{5516BC7B-4555-4DAE-B64D-A5057F309FF1}">
          <p14:sldIdLst>
            <p14:sldId id="609"/>
            <p14:sldId id="733"/>
            <p14:sldId id="734"/>
            <p14:sldId id="735"/>
            <p14:sldId id="736"/>
            <p14:sldId id="737"/>
            <p14:sldId id="849"/>
            <p14:sldId id="738"/>
            <p14:sldId id="739"/>
            <p14:sldId id="740"/>
            <p14:sldId id="741"/>
            <p14:sldId id="742"/>
            <p14:sldId id="743"/>
            <p14:sldId id="744"/>
            <p14:sldId id="745"/>
            <p14:sldId id="746"/>
          </p14:sldIdLst>
        </p14:section>
        <p14:section name="new Object()" id="{2638D95E-B7FE-47BE-B98D-12A1DB4A0AA5}">
          <p14:sldIdLst>
            <p14:sldId id="607"/>
            <p14:sldId id="602"/>
            <p14:sldId id="716"/>
            <p14:sldId id="717"/>
            <p14:sldId id="718"/>
          </p14:sldIdLst>
        </p14:section>
        <p14:section name="Prototype" id="{432F4683-6F3F-45FB-9D81-B5052839C5C0}">
          <p14:sldIdLst>
            <p14:sldId id="608"/>
            <p14:sldId id="901"/>
            <p14:sldId id="902"/>
            <p14:sldId id="903"/>
            <p14:sldId id="726"/>
            <p14:sldId id="729"/>
            <p14:sldId id="730"/>
            <p14:sldId id="728"/>
            <p14:sldId id="731"/>
            <p14:sldId id="732"/>
            <p14:sldId id="748"/>
            <p14:sldId id="747"/>
            <p14:sldId id="749"/>
            <p14:sldId id="750"/>
            <p14:sldId id="751"/>
            <p14:sldId id="752"/>
            <p14:sldId id="912"/>
            <p14:sldId id="913"/>
            <p14:sldId id="914"/>
            <p14:sldId id="915"/>
            <p14:sldId id="916"/>
            <p14:sldId id="917"/>
            <p14:sldId id="918"/>
            <p14:sldId id="919"/>
            <p14:sldId id="920"/>
          </p14:sldIdLst>
        </p14:section>
        <p14:section name="Object Extensions" id="{41246751-C408-4FA7-B742-1C3662FC6DCA}">
          <p14:sldIdLst>
            <p14:sldId id="839"/>
            <p14:sldId id="840"/>
            <p14:sldId id="841"/>
            <p14:sldId id="842"/>
            <p14:sldId id="843"/>
            <p14:sldId id="844"/>
            <p14:sldId id="838"/>
          </p14:sldIdLst>
        </p14:section>
        <p14:section name="Class Fundamentals" id="{6696CB04-914B-400C-9D84-89DCF0FB17B0}">
          <p14:sldIdLst>
            <p14:sldId id="799"/>
            <p14:sldId id="800"/>
            <p14:sldId id="801"/>
            <p14:sldId id="802"/>
            <p14:sldId id="803"/>
            <p14:sldId id="804"/>
            <p14:sldId id="807"/>
            <p14:sldId id="854"/>
            <p14:sldId id="808"/>
            <p14:sldId id="813"/>
            <p14:sldId id="817"/>
            <p14:sldId id="883"/>
            <p14:sldId id="820"/>
            <p14:sldId id="821"/>
            <p14:sldId id="826"/>
            <p14:sldId id="828"/>
            <p14:sldId id="830"/>
            <p14:sldId id="922"/>
            <p14:sldId id="9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FC2D9"/>
    <a:srgbClr val="FF6600"/>
    <a:srgbClr val="A3C644"/>
    <a:srgbClr val="E6E6E6"/>
    <a:srgbClr val="E4471C"/>
    <a:srgbClr val="CCCCCC"/>
    <a:srgbClr val="666666"/>
    <a:srgbClr val="444444"/>
    <a:srgbClr val="464547"/>
    <a:srgbClr val="B22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1958" autoAdjust="0"/>
  </p:normalViewPr>
  <p:slideViewPr>
    <p:cSldViewPr snapToGrid="0">
      <p:cViewPr varScale="1">
        <p:scale>
          <a:sx n="106" d="100"/>
          <a:sy n="106" d="100"/>
        </p:scale>
        <p:origin x="1014" y="10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viewProps" Target="viewProps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theme" Target="theme/theme1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handoutMaster" Target="handoutMasters/handoutMaster1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commentAuthors" Target="commentAuthor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7/26/2017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Tool: http://google.github.io/traceur-compiler/demo/repl.html#</a:t>
            </a: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Re-call the example of</a:t>
            </a:r>
            <a:r>
              <a:rPr lang="en-US" baseline="0" dirty="0" smtClean="0"/>
              <a:t> duck typing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83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94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2926080" y="1280160"/>
            <a:ext cx="597322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428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0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C2D9"/>
              </a:buClr>
              <a:buFont typeface="Arial"/>
              <a:buNone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37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18148" y="1816099"/>
            <a:ext cx="3645510" cy="4371759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825048" y="1816099"/>
            <a:ext cx="3645510" cy="4369671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28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62656"/>
            <a:ext cx="9144000" cy="932688"/>
          </a:xfrm>
          <a:prstGeom prst="rect">
            <a:avLst/>
          </a:prstGeom>
          <a:noFill/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 algn="ctr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7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5" y="1327759"/>
            <a:ext cx="8417209" cy="4091354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132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57400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1" y="4453469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5459486"/>
            <a:ext cx="3649662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="0" i="0" baseline="0">
                <a:solidFill>
                  <a:schemeClr val="accent2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673102"/>
            <a:ext cx="1243502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605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26.07.2017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718094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pattFill prst="pct50">
          <a:fgClr>
            <a:srgbClr val="464547"/>
          </a:fgClr>
          <a:bgClr>
            <a:srgbClr val="66666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9876" y="182880"/>
            <a:ext cx="6012929" cy="614276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 sz="280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15207" y="663878"/>
            <a:ext cx="2707708" cy="249240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 algn="r">
              <a:buClr>
                <a:srgbClr val="A3C644"/>
              </a:buClr>
              <a:buFont typeface="Arial" panose="020B0604020202020204" pitchFamily="34" charset="0"/>
              <a:buNone/>
              <a:defRPr sz="1800">
                <a:solidFill>
                  <a:srgbClr val="2FC2D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800">
                <a:solidFill>
                  <a:srgbClr val="2FC2D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1"/>
            <a:r>
              <a:rPr lang="en-US" dirty="0" smtClean="0"/>
              <a:t>dfgjlgjl</a:t>
            </a:r>
          </a:p>
          <a:p>
            <a:pPr lvl="0"/>
            <a:endParaRPr lang="en-US" dirty="0" smtClean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316291" y="182880"/>
            <a:ext cx="2706624" cy="497827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316291" y="3288499"/>
            <a:ext cx="2706624" cy="497827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rgbClr val="2FC2D9"/>
                </a:solidFill>
              </a:rPr>
              <a:t>ANSWER</a:t>
            </a:r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315207" y="3786326"/>
            <a:ext cx="2707708" cy="249240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 algn="r">
              <a:buClr>
                <a:srgbClr val="A3C644"/>
              </a:buClr>
              <a:buFont typeface="Arial" panose="020B0604020202020204" pitchFamily="34" charset="0"/>
              <a:buNone/>
              <a:defRPr sz="1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800">
                <a:solidFill>
                  <a:srgbClr val="A3C64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fghgfh</a:t>
            </a:r>
          </a:p>
        </p:txBody>
      </p:sp>
    </p:spTree>
    <p:extLst>
      <p:ext uri="{BB962C8B-B14F-4D97-AF65-F5344CB8AC3E}">
        <p14:creationId xmlns:p14="http://schemas.microsoft.com/office/powerpoint/2010/main" val="3136689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85000"/>
              </a:lnSpc>
            </a:pPr>
            <a:endParaRPr lang="en-US" sz="140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3197413"/>
            <a:ext cx="7574494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38103" y="-188043"/>
            <a:ext cx="9627732" cy="74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81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8" y="-15393"/>
            <a:ext cx="6898105" cy="6898104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2" y="-15393"/>
            <a:ext cx="2338293" cy="6898104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5" y="5263636"/>
            <a:ext cx="5012270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5" y="4525827"/>
            <a:ext cx="3688189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5" y="3826604"/>
            <a:ext cx="4148251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i="0" cap="all" baseline="0">
                <a:solidFill>
                  <a:srgbClr val="FFFFFF"/>
                </a:solidFill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5" y="3328611"/>
            <a:ext cx="6488113" cy="923331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3276170"/>
            <a:ext cx="3727752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541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25260" y="1214850"/>
            <a:ext cx="8906006" cy="2279911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109842" y="3707703"/>
            <a:ext cx="8908898" cy="1965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3160755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25260" y="1214850"/>
            <a:ext cx="8906006" cy="4421862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109842" y="5674289"/>
            <a:ext cx="8921424" cy="713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4017047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25260" y="1214850"/>
            <a:ext cx="8906006" cy="5185950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73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+mj-lt"/>
              <a:buAutoNum type="arabicPeriod"/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53" r:id="rId2"/>
    <p:sldLayoutId id="2147483752" r:id="rId3"/>
    <p:sldLayoutId id="2147483747" r:id="rId4"/>
    <p:sldLayoutId id="2147483748" r:id="rId5"/>
    <p:sldLayoutId id="2147483750" r:id="rId6"/>
    <p:sldLayoutId id="2147483705" r:id="rId7"/>
    <p:sldLayoutId id="2147483702" r:id="rId8"/>
    <p:sldLayoutId id="2147483711" r:id="rId9"/>
    <p:sldLayoutId id="2147483746" r:id="rId10"/>
    <p:sldLayoutId id="2147483728" r:id="rId11"/>
    <p:sldLayoutId id="2147483712" r:id="rId12"/>
    <p:sldLayoutId id="2147483734" r:id="rId13"/>
    <p:sldLayoutId id="2147483736" r:id="rId14"/>
    <p:sldLayoutId id="2147483735" r:id="rId15"/>
    <p:sldLayoutId id="2147483737" r:id="rId16"/>
    <p:sldLayoutId id="2147483713" r:id="rId17"/>
    <p:sldLayoutId id="2147483742" r:id="rId18"/>
    <p:sldLayoutId id="2147483745" r:id="rId19"/>
    <p:sldLayoutId id="2147483743" r:id="rId20"/>
    <p:sldLayoutId id="2147483727" r:id="rId21"/>
    <p:sldLayoutId id="2147483741" r:id="rId22"/>
    <p:sldLayoutId id="2147483698" r:id="rId23"/>
    <p:sldLayoutId id="2147483733" r:id="rId24"/>
    <p:sldLayoutId id="2147483706" r:id="rId25"/>
    <p:sldLayoutId id="2147483738" r:id="rId26"/>
    <p:sldLayoutId id="2147483739" r:id="rId27"/>
    <p:sldLayoutId id="2147483754" r:id="rId28"/>
    <p:sldLayoutId id="2147483755" r:id="rId29"/>
    <p:sldLayoutId id="2147483756" r:id="rId30"/>
    <p:sldLayoutId id="2147483757" r:id="rId3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857250"/>
            <a:ext cx="9144000" cy="51435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2413933"/>
            <a:ext cx="6910388" cy="586314"/>
          </a:xfrm>
        </p:spPr>
        <p:txBody>
          <a:bodyPr/>
          <a:lstStyle/>
          <a:p>
            <a:r>
              <a:rPr lang="en-US" dirty="0" smtClean="0"/>
              <a:t>JavaScript Objects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Siva Rallabhandi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April 27, 2017</a:t>
            </a:r>
            <a:endParaRPr lang="en-US" dirty="0"/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22" b="36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6139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explicit setting of </a:t>
            </a:r>
            <a:r>
              <a:rPr lang="en-US" b="1" u="sng" dirty="0" smtClean="0"/>
              <a:t>this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Hard binding: Can also be done using </a:t>
            </a:r>
            <a:r>
              <a:rPr lang="en-US" dirty="0">
                <a:solidFill>
                  <a:srgbClr val="2FC2D9"/>
                </a:solidFill>
                <a:latin typeface="Calibri" panose="020F0502020204030204" pitchFamily="34" charset="0"/>
                <a:ea typeface="+mn-ea"/>
              </a:rPr>
              <a:t>bind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0" y="1899099"/>
            <a:ext cx="8906720" cy="396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64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class </a:t>
            </a:r>
            <a:r>
              <a:rPr lang="en-US" dirty="0">
                <a:solidFill>
                  <a:schemeClr val="bg1"/>
                </a:solidFill>
              </a:rPr>
              <a:t>Task {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static</a:t>
            </a:r>
            <a:r>
              <a:rPr lang="en-US" dirty="0" smtClean="0">
                <a:solidFill>
                  <a:schemeClr val="bg1"/>
                </a:solidFill>
              </a:rPr>
              <a:t> getDefaultName()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smtClean="0">
                <a:solidFill>
                  <a:srgbClr val="2FC2D9"/>
                </a:solidFill>
              </a:rPr>
              <a:t>return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FF6600"/>
                </a:solidFill>
              </a:rPr>
              <a:t>“Task: unknown”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	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console.log(Task.getDefaultName());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Task: unknown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19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class </a:t>
            </a:r>
            <a:r>
              <a:rPr lang="en-US" dirty="0">
                <a:solidFill>
                  <a:schemeClr val="bg1"/>
                </a:solidFill>
              </a:rPr>
              <a:t>Task {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rgbClr val="2FC2D9"/>
                </a:solidFill>
              </a:rPr>
              <a:t>static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name = </a:t>
            </a:r>
            <a:r>
              <a:rPr lang="en-US" dirty="0" smtClean="0">
                <a:solidFill>
                  <a:srgbClr val="FF6600"/>
                </a:solidFill>
              </a:rPr>
              <a:t>“</a:t>
            </a:r>
            <a:r>
              <a:rPr lang="en-US" dirty="0">
                <a:solidFill>
                  <a:srgbClr val="FF6600"/>
                </a:solidFill>
              </a:rPr>
              <a:t>Task: unknown</a:t>
            </a:r>
            <a:r>
              <a:rPr lang="en-US" dirty="0" smtClean="0">
                <a:solidFill>
                  <a:srgbClr val="FF6600"/>
                </a:solidFill>
              </a:rPr>
              <a:t>”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console.log(Task.name);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Syntax Error: ( expected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76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869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2404" y="4251620"/>
            <a:ext cx="6409832" cy="647100"/>
          </a:xfrm>
        </p:spPr>
        <p:txBody>
          <a:bodyPr/>
          <a:lstStyle/>
          <a:p>
            <a:r>
              <a:rPr lang="en-US" dirty="0" smtClean="0"/>
              <a:t>For your attention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2404" y="3727203"/>
            <a:ext cx="2816990" cy="6471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81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constructor form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Used with </a:t>
            </a:r>
            <a:r>
              <a:rPr lang="en-US" dirty="0">
                <a:solidFill>
                  <a:srgbClr val="2FC2D9"/>
                </a:solidFill>
                <a:latin typeface="Calibri" panose="020F0502020204030204" pitchFamily="34" charset="0"/>
                <a:ea typeface="+mn-ea"/>
              </a:rPr>
              <a:t>new</a:t>
            </a:r>
            <a:r>
              <a:rPr lang="en-US" dirty="0" smtClean="0"/>
              <a:t> keyword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950550"/>
            <a:ext cx="85248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30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smtClean="0"/>
              <a:t>The new keyword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4 important things that </a:t>
            </a:r>
            <a:r>
              <a:rPr lang="en-US" dirty="0">
                <a:solidFill>
                  <a:srgbClr val="2FC2D9"/>
                </a:solidFill>
                <a:latin typeface="Calibri" panose="020F0502020204030204" pitchFamily="34" charset="0"/>
                <a:ea typeface="+mn-ea"/>
              </a:rPr>
              <a:t>new</a:t>
            </a:r>
            <a:r>
              <a:rPr lang="en-US" dirty="0" smtClean="0"/>
              <a:t> keyword does: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Creates a brand new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Adds  a [[Prototype]] link in the newly created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newly created object is set as the </a:t>
            </a:r>
            <a:r>
              <a:rPr lang="en-US" dirty="0">
                <a:solidFill>
                  <a:srgbClr val="2FC2D9"/>
                </a:solidFill>
                <a:latin typeface="Calibri" panose="020F0502020204030204" pitchFamily="34" charset="0"/>
                <a:ea typeface="+mn-ea"/>
              </a:rPr>
              <a:t>this</a:t>
            </a:r>
            <a:r>
              <a:rPr lang="en-US" dirty="0" smtClean="0"/>
              <a:t> binding for that function call.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Will return this newly created object (</a:t>
            </a:r>
            <a:r>
              <a:rPr lang="en-US" i="1" dirty="0" smtClean="0"/>
              <a:t>unless the function returns and object of its own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265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typeof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Object);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98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ask =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(action)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.action = action;</a:t>
            </a:r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task = </a:t>
            </a:r>
            <a:r>
              <a:rPr lang="en-US" dirty="0" smtClean="0">
                <a:solidFill>
                  <a:srgbClr val="2FC2D9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Task(</a:t>
            </a:r>
            <a:r>
              <a:rPr lang="en-US" dirty="0" smtClean="0">
                <a:solidFill>
                  <a:srgbClr val="FF6600"/>
                </a:solidFill>
              </a:rPr>
              <a:t>“create”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typeof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task);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42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ask =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(action)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.action = action;</a:t>
            </a:r>
          </a:p>
          <a:p>
            <a:r>
              <a:rPr lang="en-US" dirty="0">
                <a:solidFill>
                  <a:srgbClr val="2FC2D9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return this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task = </a:t>
            </a:r>
            <a:r>
              <a:rPr lang="en-US" dirty="0" smtClean="0">
                <a:solidFill>
                  <a:srgbClr val="2FC2D9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Task(</a:t>
            </a:r>
            <a:r>
              <a:rPr lang="en-US" dirty="0" smtClean="0">
                <a:solidFill>
                  <a:srgbClr val="FF6600"/>
                </a:solidFill>
              </a:rPr>
              <a:t>“create”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typeof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task);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4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ask =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(action)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.action = action;</a:t>
            </a:r>
          </a:p>
          <a:p>
            <a:r>
              <a:rPr lang="en-US" dirty="0">
                <a:solidFill>
                  <a:srgbClr val="2FC2D9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return 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done: </a:t>
            </a:r>
            <a:r>
              <a:rPr lang="en-US" dirty="0" smtClean="0">
                <a:solidFill>
                  <a:srgbClr val="2FC2D9"/>
                </a:solidFill>
              </a:rPr>
              <a:t>false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};</a:t>
            </a:r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task = </a:t>
            </a:r>
            <a:r>
              <a:rPr lang="en-US" dirty="0" smtClean="0">
                <a:solidFill>
                  <a:srgbClr val="2FC2D9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Task(</a:t>
            </a:r>
            <a:r>
              <a:rPr lang="en-US" dirty="0" smtClean="0">
                <a:solidFill>
                  <a:srgbClr val="FF6600"/>
                </a:solidFill>
              </a:rPr>
              <a:t>“create”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console.log(task.action);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undefined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65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ask =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(action)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rgbClr val="2FC2D9"/>
                </a:solidFill>
              </a:rPr>
              <a:t>this</a:t>
            </a:r>
            <a:r>
              <a:rPr lang="en-US" dirty="0" err="1" smtClean="0">
                <a:solidFill>
                  <a:schemeClr val="bg1"/>
                </a:solidFill>
              </a:rPr>
              <a:t>.action</a:t>
            </a:r>
            <a:r>
              <a:rPr lang="en-US" dirty="0" smtClean="0">
                <a:solidFill>
                  <a:schemeClr val="bg1"/>
                </a:solidFill>
              </a:rPr>
              <a:t> = action;</a:t>
            </a:r>
          </a:p>
          <a:p>
            <a:r>
              <a:rPr lang="en-US" dirty="0">
                <a:solidFill>
                  <a:srgbClr val="2FC2D9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return </a:t>
            </a:r>
            <a:r>
              <a:rPr lang="en-US" dirty="0" smtClean="0">
                <a:solidFill>
                  <a:srgbClr val="FF6600"/>
                </a:solidFill>
              </a:rPr>
              <a:t>10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task = </a:t>
            </a:r>
            <a:r>
              <a:rPr lang="en-US" dirty="0" smtClean="0">
                <a:solidFill>
                  <a:srgbClr val="2FC2D9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Task(</a:t>
            </a:r>
            <a:r>
              <a:rPr lang="en-US" dirty="0" smtClean="0">
                <a:solidFill>
                  <a:srgbClr val="FF6600"/>
                </a:solidFill>
              </a:rPr>
              <a:t>“create”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console.log(task.action);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55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ask =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(action)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.action = action;</a:t>
            </a:r>
          </a:p>
          <a:p>
            <a:r>
              <a:rPr lang="en-US" dirty="0">
                <a:solidFill>
                  <a:srgbClr val="2FC2D9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return </a:t>
            </a:r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en-US" dirty="0" smtClean="0">
                <a:solidFill>
                  <a:srgbClr val="FF6600"/>
                </a:solidFill>
              </a:rPr>
              <a:t>10</a:t>
            </a:r>
            <a:r>
              <a:rPr lang="en-US" dirty="0" smtClean="0">
                <a:solidFill>
                  <a:schemeClr val="bg1"/>
                </a:solidFill>
              </a:rPr>
              <a:t>];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task = </a:t>
            </a:r>
            <a:r>
              <a:rPr lang="en-US" dirty="0" smtClean="0">
                <a:solidFill>
                  <a:srgbClr val="2FC2D9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Task(</a:t>
            </a:r>
            <a:r>
              <a:rPr lang="en-US" dirty="0" smtClean="0">
                <a:solidFill>
                  <a:srgbClr val="FF6600"/>
                </a:solidFill>
              </a:rPr>
              <a:t>“create”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console.log(task.action);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console.log(task);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undefined</a:t>
            </a:r>
          </a:p>
          <a:p>
            <a:r>
              <a:rPr lang="en-US" dirty="0" smtClean="0"/>
              <a:t>[10]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44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ask =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(action)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.action = action;</a:t>
            </a:r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task = </a:t>
            </a:r>
            <a:r>
              <a:rPr lang="en-US" dirty="0" smtClean="0">
                <a:solidFill>
                  <a:srgbClr val="2FC2D9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Task(</a:t>
            </a:r>
            <a:r>
              <a:rPr lang="en-US" dirty="0" smtClean="0">
                <a:solidFill>
                  <a:srgbClr val="FF6600"/>
                </a:solidFill>
              </a:rPr>
              <a:t>“create”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console.log(task.action);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console.log(task[</a:t>
            </a:r>
            <a:r>
              <a:rPr lang="en-US" dirty="0" smtClean="0">
                <a:solidFill>
                  <a:srgbClr val="FF6600"/>
                </a:solidFill>
              </a:rPr>
              <a:t>“action”</a:t>
            </a:r>
            <a:r>
              <a:rPr lang="en-US" dirty="0" smtClean="0">
                <a:solidFill>
                  <a:schemeClr val="bg1"/>
                </a:solidFill>
              </a:rPr>
              <a:t>]);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</a:p>
          <a:p>
            <a:r>
              <a:rPr lang="en-US" dirty="0"/>
              <a:t>create</a:t>
            </a:r>
          </a:p>
        </p:txBody>
      </p:sp>
    </p:spTree>
    <p:extLst>
      <p:ext uri="{BB962C8B-B14F-4D97-AF65-F5344CB8AC3E}">
        <p14:creationId xmlns:p14="http://schemas.microsoft.com/office/powerpoint/2010/main" val="3905023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3090409" y="1936377"/>
            <a:ext cx="7780439" cy="408253"/>
            <a:chOff x="357780" y="2067708"/>
            <a:chExt cx="7780439" cy="408253"/>
          </a:xfrm>
        </p:grpSpPr>
        <p:sp>
          <p:nvSpPr>
            <p:cNvPr id="34" name="TextBox 33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The new keyword</a:t>
              </a:r>
              <a:endParaRPr lang="en-US" sz="1600" dirty="0"/>
            </a:p>
          </p:txBody>
        </p:sp>
        <p:grpSp>
          <p:nvGrpSpPr>
            <p:cNvPr id="38" name="Group 37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3090409" y="1299875"/>
            <a:ext cx="7780439" cy="408253"/>
            <a:chOff x="357780" y="1435606"/>
            <a:chExt cx="7780439" cy="408253"/>
          </a:xfrm>
        </p:grpSpPr>
        <p:sp>
          <p:nvSpPr>
            <p:cNvPr id="35" name="TextBox 34"/>
            <p:cNvSpPr txBox="1"/>
            <p:nvPr/>
          </p:nvSpPr>
          <p:spPr>
            <a:xfrm>
              <a:off x="823019" y="1459785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The this keyword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357780" y="1435606"/>
              <a:ext cx="411480" cy="408253"/>
              <a:chOff x="448467" y="1385718"/>
              <a:chExt cx="464582" cy="46458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97577" y="1427189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090409" y="2572879"/>
            <a:ext cx="7780439" cy="408253"/>
            <a:chOff x="357780" y="2067708"/>
            <a:chExt cx="7780439" cy="408253"/>
          </a:xfrm>
        </p:grpSpPr>
        <p:sp>
          <p:nvSpPr>
            <p:cNvPr id="50" name="TextBox 49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Object literal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51" name="Group 50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pic>
        <p:nvPicPr>
          <p:cNvPr id="41" name="Picture 2" descr="https://cdn3.iconfinder.com/data/icons/pictofoundry-pro-vector-set/512/Outline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06" y="1282982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3090409" y="3209381"/>
            <a:ext cx="7780439" cy="408253"/>
            <a:chOff x="357780" y="2067708"/>
            <a:chExt cx="7780439" cy="408253"/>
          </a:xfrm>
        </p:grpSpPr>
        <p:sp>
          <p:nvSpPr>
            <p:cNvPr id="20" name="TextBox 19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cs typeface="Trebuchet MS"/>
                </a:rPr>
                <a:t>Object.defineProperty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21" name="Group 20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3090409" y="3845883"/>
            <a:ext cx="7780439" cy="408253"/>
            <a:chOff x="357780" y="2067708"/>
            <a:chExt cx="7780439" cy="408253"/>
          </a:xfrm>
        </p:grpSpPr>
        <p:sp>
          <p:nvSpPr>
            <p:cNvPr id="27" name="TextBox 26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>
                  <a:solidFill>
                    <a:srgbClr val="444444"/>
                  </a:solidFill>
                  <a:cs typeface="Trebuchet MS"/>
                </a:rPr>
                <a:t>new Object</a:t>
              </a:r>
              <a:r>
                <a:rPr lang="en-US" sz="1600" dirty="0" smtClean="0">
                  <a:solidFill>
                    <a:srgbClr val="444444"/>
                  </a:solidFill>
                  <a:cs typeface="Trebuchet MS"/>
                </a:rPr>
                <a:t>()</a:t>
              </a:r>
              <a:endParaRPr lang="en-US" sz="16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28" name="Group 27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3090409" y="4482385"/>
            <a:ext cx="7780439" cy="408253"/>
            <a:chOff x="357780" y="2067708"/>
            <a:chExt cx="7780439" cy="408253"/>
          </a:xfrm>
        </p:grpSpPr>
        <p:sp>
          <p:nvSpPr>
            <p:cNvPr id="32" name="TextBox 31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cs typeface="Trebuchet MS"/>
                </a:rPr>
                <a:t>Prototype</a:t>
              </a:r>
              <a:endParaRPr lang="en-US" sz="1600" dirty="0">
                <a:latin typeface="Trebuchet MS"/>
                <a:cs typeface="Trebuchet MS"/>
              </a:endParaRPr>
            </a:p>
          </p:txBody>
        </p:sp>
        <p:grpSp>
          <p:nvGrpSpPr>
            <p:cNvPr id="42" name="Group 41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6</a:t>
                </a: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3090409" y="5118886"/>
            <a:ext cx="7780439" cy="408253"/>
            <a:chOff x="357780" y="2067708"/>
            <a:chExt cx="7780439" cy="408253"/>
          </a:xfrm>
        </p:grpSpPr>
        <p:sp>
          <p:nvSpPr>
            <p:cNvPr id="46" name="TextBox 45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cs typeface="Trebuchet MS"/>
                </a:rPr>
                <a:t>Object </a:t>
              </a:r>
              <a:r>
                <a:rPr lang="en-US" sz="1600" dirty="0">
                  <a:cs typeface="Trebuchet MS"/>
                </a:rPr>
                <a:t>extensions</a:t>
              </a:r>
              <a:endParaRPr lang="en-US" sz="1600" dirty="0">
                <a:latin typeface="Trebuchet MS"/>
                <a:cs typeface="Trebuchet MS"/>
              </a:endParaRPr>
            </a:p>
          </p:txBody>
        </p:sp>
        <p:grpSp>
          <p:nvGrpSpPr>
            <p:cNvPr id="47" name="Group 46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7</a:t>
                </a:r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3090409" y="5755387"/>
            <a:ext cx="7780439" cy="408253"/>
            <a:chOff x="357780" y="2067708"/>
            <a:chExt cx="7780439" cy="408253"/>
          </a:xfrm>
        </p:grpSpPr>
        <p:sp>
          <p:nvSpPr>
            <p:cNvPr id="56" name="TextBox 55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cs typeface="Trebuchet MS"/>
                </a:rPr>
                <a:t>Class </a:t>
              </a:r>
              <a:r>
                <a:rPr lang="en-US" sz="1600" dirty="0">
                  <a:cs typeface="Trebuchet MS"/>
                </a:rPr>
                <a:t>fundamentals</a:t>
              </a:r>
              <a:endParaRPr lang="en-US" sz="1600" dirty="0">
                <a:latin typeface="Trebuchet MS"/>
                <a:cs typeface="Trebuchet MS"/>
              </a:endParaRPr>
            </a:p>
          </p:txBody>
        </p:sp>
        <p:grpSp>
          <p:nvGrpSpPr>
            <p:cNvPr id="57" name="Group 56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8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2741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ask =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(action)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.action = action;</a:t>
            </a:r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task1 = </a:t>
            </a:r>
            <a:r>
              <a:rPr lang="en-US" dirty="0" smtClean="0">
                <a:solidFill>
                  <a:srgbClr val="2FC2D9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Task(</a:t>
            </a:r>
            <a:r>
              <a:rPr lang="en-US" dirty="0" smtClean="0">
                <a:solidFill>
                  <a:srgbClr val="FF6600"/>
                </a:solidFill>
              </a:rPr>
              <a:t>“create”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task2 = </a:t>
            </a:r>
            <a:r>
              <a:rPr lang="en-US" dirty="0" smtClean="0">
                <a:solidFill>
                  <a:srgbClr val="2FC2D9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Task(</a:t>
            </a:r>
            <a:r>
              <a:rPr lang="en-US" dirty="0" smtClean="0">
                <a:solidFill>
                  <a:srgbClr val="FF6600"/>
                </a:solidFill>
              </a:rPr>
              <a:t>“delete”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console.log(task1 === task2);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04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Object Literal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95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{};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task.action = </a:t>
            </a:r>
            <a:r>
              <a:rPr lang="en-US" dirty="0" smtClean="0">
                <a:solidFill>
                  <a:srgbClr val="FF6600"/>
                </a:solidFill>
              </a:rPr>
              <a:t>“Create”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task.isDone =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task.estHours = </a:t>
            </a:r>
            <a:r>
              <a:rPr lang="en-US" dirty="0" smtClean="0">
                <a:solidFill>
                  <a:srgbClr val="FF6600"/>
                </a:solidFill>
              </a:rPr>
              <a:t>16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task.getTask =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return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console.log(task.action);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59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f = </a:t>
            </a:r>
            <a:r>
              <a:rPr lang="en-US" dirty="0" smtClean="0">
                <a:solidFill>
                  <a:srgbClr val="FF6600"/>
                </a:solidFill>
                <a:latin typeface="Calibri" panose="020F0502020204030204" pitchFamily="34" charset="0"/>
              </a:rPr>
              <a:t>“action”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action: </a:t>
            </a:r>
            <a:r>
              <a:rPr lang="en-US" dirty="0" smtClean="0">
                <a:solidFill>
                  <a:srgbClr val="FF6600"/>
                </a:solidFill>
              </a:rPr>
              <a:t>“Create”</a:t>
            </a:r>
            <a:r>
              <a:rPr lang="en-US" dirty="0">
                <a:solidFill>
                  <a:schemeClr val="bg1"/>
                </a:solidFill>
              </a:rPr>
              <a:t>,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isDone: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  <a:r>
              <a:rPr lang="en-US" dirty="0">
                <a:solidFill>
                  <a:schemeClr val="bg1"/>
                </a:solidFill>
              </a:rPr>
              <a:t>,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estHours: </a:t>
            </a:r>
            <a:r>
              <a:rPr lang="en-US" dirty="0" smtClean="0">
                <a:solidFill>
                  <a:srgbClr val="FF6600"/>
                </a:solidFill>
              </a:rPr>
              <a:t>16</a:t>
            </a:r>
            <a:r>
              <a:rPr lang="en-US" dirty="0">
                <a:solidFill>
                  <a:schemeClr val="bg1"/>
                </a:solidFill>
              </a:rPr>
              <a:t>,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getTask: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	return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console.log(task[f]);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r>
              <a:rPr lang="en-US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task.isDone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console.log(task[</a:t>
            </a:r>
            <a:r>
              <a:rPr lang="en-US" dirty="0" smtClean="0">
                <a:solidFill>
                  <a:srgbClr val="FF6600"/>
                </a:solidFill>
              </a:rPr>
              <a:t>“</a:t>
            </a:r>
            <a:r>
              <a:rPr lang="en-US" dirty="0" err="1" smtClean="0">
                <a:solidFill>
                  <a:srgbClr val="FF6600"/>
                </a:solidFill>
              </a:rPr>
              <a:t>estHours</a:t>
            </a:r>
            <a:r>
              <a:rPr lang="en-US" dirty="0" smtClean="0">
                <a:solidFill>
                  <a:srgbClr val="FF6600"/>
                </a:solidFill>
              </a:rPr>
              <a:t>”</a:t>
            </a:r>
            <a:r>
              <a:rPr lang="en-US" dirty="0" smtClean="0">
                <a:solidFill>
                  <a:schemeClr val="bg1"/>
                </a:solidFill>
              </a:rPr>
              <a:t>]);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</a:p>
          <a:p>
            <a:r>
              <a:rPr lang="en-US" dirty="0" smtClean="0"/>
              <a:t>true</a:t>
            </a:r>
          </a:p>
          <a:p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64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action: </a:t>
            </a:r>
            <a:r>
              <a:rPr lang="en-US" dirty="0" smtClean="0">
                <a:solidFill>
                  <a:srgbClr val="FF6600"/>
                </a:solidFill>
              </a:rPr>
              <a:t>“Create”</a:t>
            </a:r>
            <a:r>
              <a:rPr lang="en-US" dirty="0">
                <a:solidFill>
                  <a:schemeClr val="bg1"/>
                </a:solidFill>
              </a:rPr>
              <a:t>,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isDone: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  <a:r>
              <a:rPr lang="en-US" dirty="0">
                <a:solidFill>
                  <a:schemeClr val="bg1"/>
                </a:solidFill>
              </a:rPr>
              <a:t>,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estHours: </a:t>
            </a:r>
            <a:r>
              <a:rPr lang="en-US" dirty="0" smtClean="0">
                <a:solidFill>
                  <a:srgbClr val="FF6600"/>
                </a:solidFill>
              </a:rPr>
              <a:t>16</a:t>
            </a:r>
            <a:r>
              <a:rPr lang="en-US" dirty="0">
                <a:solidFill>
                  <a:schemeClr val="bg1"/>
                </a:solidFill>
              </a:rPr>
              <a:t>,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getTask: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	return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},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responsible: [</a:t>
            </a:r>
            <a:r>
              <a:rPr lang="en-US" dirty="0" smtClean="0">
                <a:solidFill>
                  <a:srgbClr val="FF6600"/>
                </a:solidFill>
              </a:rPr>
              <a:t>“Anna”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rgbClr val="FF6600"/>
                </a:solidFill>
              </a:rPr>
              <a:t>“Boris”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console.log(task.responsible[</a:t>
            </a:r>
            <a:r>
              <a:rPr lang="en-US" dirty="0" smtClean="0">
                <a:solidFill>
                  <a:srgbClr val="FF6600"/>
                </a:solidFill>
                <a:latin typeface="Calibri" panose="020F0502020204030204" pitchFamily="34" charset="0"/>
              </a:rPr>
              <a:t>1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]);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Boris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200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action: </a:t>
            </a:r>
            <a:r>
              <a:rPr lang="en-US" dirty="0" smtClean="0">
                <a:solidFill>
                  <a:srgbClr val="FF6600"/>
                </a:solidFill>
              </a:rPr>
              <a:t>“Create”</a:t>
            </a:r>
            <a:r>
              <a:rPr lang="en-US" dirty="0">
                <a:solidFill>
                  <a:schemeClr val="bg1"/>
                </a:solidFill>
              </a:rPr>
              <a:t>,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isDone: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  <a:r>
              <a:rPr lang="en-US" dirty="0">
                <a:solidFill>
                  <a:schemeClr val="bg1"/>
                </a:solidFill>
              </a:rPr>
              <a:t>,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estHours: </a:t>
            </a:r>
            <a:r>
              <a:rPr lang="en-US" dirty="0" smtClean="0">
                <a:solidFill>
                  <a:srgbClr val="FF6600"/>
                </a:solidFill>
              </a:rPr>
              <a:t>16</a:t>
            </a:r>
            <a:r>
              <a:rPr lang="en-US" dirty="0">
                <a:solidFill>
                  <a:schemeClr val="bg1"/>
                </a:solidFill>
              </a:rPr>
              <a:t>,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getTask: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smtClean="0">
                <a:solidFill>
                  <a:srgbClr val="2FC2D9"/>
                </a:solidFill>
              </a:rPr>
              <a:t>return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},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responsible: [</a:t>
            </a:r>
            <a:r>
              <a:rPr lang="en-US" dirty="0" smtClean="0">
                <a:solidFill>
                  <a:srgbClr val="FF6600"/>
                </a:solidFill>
              </a:rPr>
              <a:t>“Anna”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rgbClr val="FF6600"/>
                </a:solidFill>
              </a:rPr>
              <a:t>“Boris”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console.log(task.getAction());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TypeError: task.getAction is not a function</a:t>
            </a:r>
          </a:p>
        </p:txBody>
      </p:sp>
    </p:spTree>
    <p:extLst>
      <p:ext uri="{BB962C8B-B14F-4D97-AF65-F5344CB8AC3E}">
        <p14:creationId xmlns:p14="http://schemas.microsoft.com/office/powerpoint/2010/main" val="3104097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action: </a:t>
            </a:r>
            <a:r>
              <a:rPr lang="en-US" dirty="0" smtClean="0">
                <a:solidFill>
                  <a:srgbClr val="FF6600"/>
                </a:solidFill>
              </a:rPr>
              <a:t>“Create”</a:t>
            </a:r>
            <a:r>
              <a:rPr lang="en-US" dirty="0">
                <a:solidFill>
                  <a:schemeClr val="bg1"/>
                </a:solidFill>
              </a:rPr>
              <a:t>,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isDone: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  <a:r>
              <a:rPr lang="en-US" dirty="0">
                <a:solidFill>
                  <a:schemeClr val="bg1"/>
                </a:solidFill>
              </a:rPr>
              <a:t>,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estHours: </a:t>
            </a:r>
            <a:r>
              <a:rPr lang="en-US" dirty="0" smtClean="0">
                <a:solidFill>
                  <a:srgbClr val="FF6600"/>
                </a:solidFill>
              </a:rPr>
              <a:t>16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typeof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task.toString);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84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project =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tasks: [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{ action: </a:t>
            </a:r>
            <a:r>
              <a:rPr lang="en-US" dirty="0" smtClean="0">
                <a:solidFill>
                  <a:srgbClr val="FF6600"/>
                </a:solidFill>
              </a:rPr>
              <a:t>“Create”</a:t>
            </a:r>
            <a:r>
              <a:rPr lang="en-US" dirty="0" smtClean="0">
                <a:solidFill>
                  <a:schemeClr val="bg1"/>
                </a:solidFill>
              </a:rPr>
              <a:t>, isDone: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  <a:r>
              <a:rPr lang="en-US" dirty="0" smtClean="0">
                <a:solidFill>
                  <a:schemeClr val="bg1"/>
                </a:solidFill>
              </a:rPr>
              <a:t> },</a:t>
            </a:r>
          </a:p>
          <a:p>
            <a:r>
              <a:rPr lang="en-US" dirty="0">
                <a:solidFill>
                  <a:schemeClr val="bg1"/>
                </a:solidFill>
              </a:rPr>
              <a:t>		{ action: </a:t>
            </a:r>
            <a:r>
              <a:rPr lang="en-US" dirty="0" smtClean="0">
                <a:solidFill>
                  <a:srgbClr val="FF6600"/>
                </a:solidFill>
              </a:rPr>
              <a:t>“Delete”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isDone: </a:t>
            </a:r>
            <a:r>
              <a:rPr lang="en-US" dirty="0" smtClean="0">
                <a:solidFill>
                  <a:srgbClr val="2FC2D9"/>
                </a:solidFill>
              </a:rPr>
              <a:t>false</a:t>
            </a:r>
            <a:r>
              <a:rPr lang="en-US" dirty="0" smtClean="0">
                <a:solidFill>
                  <a:schemeClr val="bg1"/>
                </a:solidFill>
              </a:rPr>
              <a:t> }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console.log(project.tasks[</a:t>
            </a:r>
            <a:r>
              <a:rPr lang="en-US" dirty="0" smtClean="0">
                <a:solidFill>
                  <a:srgbClr val="FF6600"/>
                </a:solidFill>
                <a:latin typeface="Calibri" panose="020F0502020204030204" pitchFamily="34" charset="0"/>
              </a:rPr>
              <a:t>1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].action);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00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isDone: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  <a:r>
              <a:rPr lang="en-US" dirty="0">
                <a:solidFill>
                  <a:schemeClr val="bg1"/>
                </a:solidFill>
              </a:rPr>
              <a:t>,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estHours: </a:t>
            </a:r>
            <a:r>
              <a:rPr lang="en-US" dirty="0" smtClean="0">
                <a:solidFill>
                  <a:srgbClr val="FF6600"/>
                </a:solidFill>
              </a:rPr>
              <a:t>16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anotherTask = task;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console.log(anotherTask.isDone);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311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isDone: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  <a:r>
              <a:rPr lang="en-US" dirty="0">
                <a:solidFill>
                  <a:schemeClr val="bg1"/>
                </a:solidFill>
              </a:rPr>
              <a:t>,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estHours: </a:t>
            </a:r>
            <a:r>
              <a:rPr lang="en-US" dirty="0" smtClean="0">
                <a:solidFill>
                  <a:srgbClr val="FF6600"/>
                </a:solidFill>
              </a:rPr>
              <a:t>16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anotherTask = task;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task.estHours = </a:t>
            </a:r>
            <a:r>
              <a:rPr lang="en-US" dirty="0" smtClean="0">
                <a:solidFill>
                  <a:srgbClr val="FF6600"/>
                </a:solidFill>
              </a:rPr>
              <a:t>8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r>
              <a:rPr lang="en-US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anotherTask.estHours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dirty="0" err="1">
                <a:solidFill>
                  <a:schemeClr val="bg1"/>
                </a:solidFill>
              </a:rPr>
              <a:t>anotherTask</a:t>
            </a:r>
            <a:r>
              <a:rPr lang="en-US" dirty="0" err="1" smtClean="0">
                <a:solidFill>
                  <a:schemeClr val="bg1"/>
                </a:solidFill>
              </a:rPr>
              <a:t>.estHours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rgbClr val="FF6600"/>
                </a:solidFill>
              </a:rPr>
              <a:t>12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console.log(</a:t>
            </a:r>
            <a:r>
              <a:rPr lang="en-US" dirty="0" err="1">
                <a:solidFill>
                  <a:schemeClr val="bg1"/>
                </a:solidFill>
              </a:rPr>
              <a:t>task</a:t>
            </a:r>
            <a:r>
              <a:rPr lang="en-US" dirty="0" err="1" smtClean="0">
                <a:solidFill>
                  <a:schemeClr val="bg1"/>
                </a:solidFill>
              </a:rPr>
              <a:t>.estHours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8</a:t>
            </a:r>
          </a:p>
          <a:p>
            <a:r>
              <a:rPr lang="en-US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80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649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isDone: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  <a:r>
              <a:rPr lang="en-US" dirty="0">
                <a:solidFill>
                  <a:schemeClr val="bg1"/>
                </a:solidFill>
              </a:rPr>
              <a:t>,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estHours: </a:t>
            </a:r>
            <a:r>
              <a:rPr lang="en-US" dirty="0" smtClean="0">
                <a:solidFill>
                  <a:srgbClr val="FF6600"/>
                </a:solidFill>
              </a:rPr>
              <a:t>16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getObject: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	console.log(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console.log(task.getObject());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Object {isDone: true, estHours: 16}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13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isDone: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  <a:r>
              <a:rPr lang="en-US" dirty="0">
                <a:solidFill>
                  <a:schemeClr val="bg1"/>
                </a:solidFill>
              </a:rPr>
              <a:t>,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estHours: </a:t>
            </a:r>
            <a:r>
              <a:rPr lang="en-US" dirty="0" smtClean="0">
                <a:solidFill>
                  <a:srgbClr val="FF6600"/>
                </a:solidFill>
              </a:rPr>
              <a:t>16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updateEstHours: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(value) {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.estHours = value;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fn =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	console.log(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}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fn();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task.updateEstHours(</a:t>
            </a:r>
            <a:r>
              <a:rPr lang="en-US" dirty="0" smtClean="0">
                <a:solidFill>
                  <a:srgbClr val="FF6600"/>
                </a:solidFill>
                <a:latin typeface="Calibri" panose="020F0502020204030204" pitchFamily="34" charset="0"/>
              </a:rPr>
              <a:t>8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Window </a:t>
            </a:r>
            <a:r>
              <a:rPr lang="en-US" dirty="0" smtClean="0"/>
              <a:t>{…}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65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Object.defineProperty()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732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Object.defineProperty(task, </a:t>
            </a:r>
            <a:r>
              <a:rPr lang="en-US" dirty="0" smtClean="0">
                <a:solidFill>
                  <a:srgbClr val="FF6600"/>
                </a:solidFill>
                <a:latin typeface="Calibri" panose="020F0502020204030204" pitchFamily="34" charset="0"/>
              </a:rPr>
              <a:t>“action”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,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value: </a:t>
            </a:r>
            <a:r>
              <a:rPr lang="en-US" dirty="0" smtClean="0">
                <a:solidFill>
                  <a:srgbClr val="FF6600"/>
                </a:solidFill>
              </a:rPr>
              <a:t>“doIt”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});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r>
              <a:rPr lang="en-US" dirty="0" smtClean="0">
                <a:solidFill>
                  <a:schemeClr val="bg1"/>
                </a:solidFill>
              </a:rPr>
              <a:t>task.action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doIt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255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Object.defineProperty(task, </a:t>
            </a:r>
            <a:r>
              <a:rPr lang="en-US" dirty="0" smtClean="0">
                <a:solidFill>
                  <a:srgbClr val="FF6600"/>
                </a:solidFill>
                <a:latin typeface="Calibri" panose="020F0502020204030204" pitchFamily="34" charset="0"/>
              </a:rPr>
              <a:t>“action”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,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value: </a:t>
            </a:r>
            <a:r>
              <a:rPr lang="en-US" dirty="0" smtClean="0">
                <a:solidFill>
                  <a:srgbClr val="FF6600"/>
                </a:solidFill>
              </a:rPr>
              <a:t>“doIt”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});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task.action = </a:t>
            </a:r>
            <a:r>
              <a:rPr lang="en-US" dirty="0" smtClean="0">
                <a:solidFill>
                  <a:srgbClr val="FF6600"/>
                </a:solidFill>
              </a:rPr>
              <a:t>`</a:t>
            </a:r>
            <a:r>
              <a:rPr lang="en-US" dirty="0" smtClean="0">
                <a:solidFill>
                  <a:schemeClr val="bg1"/>
                </a:solidFill>
              </a:rPr>
              <a:t>${task.action}</a:t>
            </a:r>
            <a:r>
              <a:rPr lang="en-US" dirty="0" smtClean="0">
                <a:solidFill>
                  <a:srgbClr val="FF6600"/>
                </a:solidFill>
              </a:rPr>
              <a:t> now!`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r>
              <a:rPr lang="en-US" dirty="0" smtClean="0">
                <a:solidFill>
                  <a:schemeClr val="bg1"/>
                </a:solidFill>
              </a:rPr>
              <a:t>task.action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doIt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004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Calibri" panose="020F0502020204030204" pitchFamily="34" charset="0"/>
              </a:rPr>
              <a:t>“use strict”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Object.defineProperty(task, </a:t>
            </a:r>
            <a:r>
              <a:rPr lang="en-US" dirty="0" smtClean="0">
                <a:solidFill>
                  <a:srgbClr val="FF6600"/>
                </a:solidFill>
                <a:latin typeface="Calibri" panose="020F0502020204030204" pitchFamily="34" charset="0"/>
              </a:rPr>
              <a:t>“action”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,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value: </a:t>
            </a:r>
            <a:r>
              <a:rPr lang="en-US" dirty="0" smtClean="0">
                <a:solidFill>
                  <a:srgbClr val="FF6600"/>
                </a:solidFill>
              </a:rPr>
              <a:t>“doIt”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});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task.action = </a:t>
            </a:r>
            <a:r>
              <a:rPr lang="en-US" dirty="0" smtClean="0">
                <a:solidFill>
                  <a:srgbClr val="FF6600"/>
                </a:solidFill>
              </a:rPr>
              <a:t>`</a:t>
            </a:r>
            <a:r>
              <a:rPr lang="en-US" dirty="0" smtClean="0">
                <a:solidFill>
                  <a:schemeClr val="bg1"/>
                </a:solidFill>
              </a:rPr>
              <a:t>${task.action}</a:t>
            </a:r>
            <a:r>
              <a:rPr lang="en-US" dirty="0" smtClean="0">
                <a:solidFill>
                  <a:srgbClr val="FF6600"/>
                </a:solidFill>
              </a:rPr>
              <a:t> now!`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r>
              <a:rPr lang="en-US" dirty="0" smtClean="0">
                <a:solidFill>
                  <a:schemeClr val="bg1"/>
                </a:solidFill>
              </a:rPr>
              <a:t>task.action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TypeError: Cannot assign to read only property 'action' of object</a:t>
            </a:r>
          </a:p>
        </p:txBody>
      </p:sp>
    </p:spTree>
    <p:extLst>
      <p:ext uri="{BB962C8B-B14F-4D97-AF65-F5344CB8AC3E}">
        <p14:creationId xmlns:p14="http://schemas.microsoft.com/office/powerpoint/2010/main" val="1586866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Object.defineProperty(task, </a:t>
            </a:r>
            <a:r>
              <a:rPr lang="en-US" dirty="0" smtClean="0">
                <a:solidFill>
                  <a:srgbClr val="FF6600"/>
                </a:solidFill>
                <a:latin typeface="Calibri" panose="020F0502020204030204" pitchFamily="34" charset="0"/>
              </a:rPr>
              <a:t>“action”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,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value: </a:t>
            </a:r>
            <a:r>
              <a:rPr lang="en-US" dirty="0" smtClean="0">
                <a:solidFill>
                  <a:srgbClr val="FF6600"/>
                </a:solidFill>
              </a:rPr>
              <a:t>“doIt”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writable: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  <a:endParaRPr lang="en-US" dirty="0">
              <a:solidFill>
                <a:srgbClr val="2FC2D9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});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task.action = </a:t>
            </a:r>
            <a:r>
              <a:rPr lang="en-US" dirty="0" smtClean="0">
                <a:solidFill>
                  <a:srgbClr val="FF6600"/>
                </a:solidFill>
              </a:rPr>
              <a:t>`</a:t>
            </a:r>
            <a:r>
              <a:rPr lang="en-US" dirty="0" smtClean="0">
                <a:solidFill>
                  <a:schemeClr val="bg1"/>
                </a:solidFill>
              </a:rPr>
              <a:t>${task.action}</a:t>
            </a:r>
            <a:r>
              <a:rPr lang="en-US" dirty="0" smtClean="0">
                <a:solidFill>
                  <a:srgbClr val="FF6600"/>
                </a:solidFill>
              </a:rPr>
              <a:t> now!`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r>
              <a:rPr lang="en-US" dirty="0" smtClean="0">
                <a:solidFill>
                  <a:schemeClr val="bg1"/>
                </a:solidFill>
              </a:rPr>
              <a:t>task.action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doIt now!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69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Object.defineProperty(task, </a:t>
            </a:r>
            <a:r>
              <a:rPr lang="en-US" dirty="0" smtClean="0">
                <a:solidFill>
                  <a:srgbClr val="FF6600"/>
                </a:solidFill>
                <a:latin typeface="Calibri" panose="020F0502020204030204" pitchFamily="34" charset="0"/>
              </a:rPr>
              <a:t>“action”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,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value: </a:t>
            </a:r>
            <a:r>
              <a:rPr lang="en-US" dirty="0" smtClean="0">
                <a:solidFill>
                  <a:srgbClr val="FF6600"/>
                </a:solidFill>
              </a:rPr>
              <a:t>“doIt”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});</a:t>
            </a:r>
          </a:p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for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(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field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in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task)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	console.log(</a:t>
            </a:r>
            <a:r>
              <a:rPr lang="en-US" dirty="0" smtClean="0">
                <a:solidFill>
                  <a:schemeClr val="bg1"/>
                </a:solidFill>
              </a:rPr>
              <a:t>field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&lt;Nothing&gt;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86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	action: </a:t>
            </a:r>
            <a:r>
              <a:rPr lang="en-US" dirty="0">
                <a:solidFill>
                  <a:srgbClr val="FF6600"/>
                </a:solidFill>
              </a:rPr>
              <a:t>“doIt”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for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(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field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in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task)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	console.log(</a:t>
            </a:r>
            <a:r>
              <a:rPr lang="en-US" dirty="0" smtClean="0">
                <a:solidFill>
                  <a:schemeClr val="bg1"/>
                </a:solidFill>
              </a:rPr>
              <a:t>field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45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Object.defineProperty(task, </a:t>
            </a:r>
            <a:r>
              <a:rPr lang="en-US" dirty="0" smtClean="0">
                <a:solidFill>
                  <a:srgbClr val="FF6600"/>
                </a:solidFill>
                <a:latin typeface="Calibri" panose="020F0502020204030204" pitchFamily="34" charset="0"/>
              </a:rPr>
              <a:t>“action”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,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value: </a:t>
            </a:r>
            <a:r>
              <a:rPr lang="en-US" dirty="0" smtClean="0">
                <a:solidFill>
                  <a:srgbClr val="FF6600"/>
                </a:solidFill>
              </a:rPr>
              <a:t>“doIt”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enumerable: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});</a:t>
            </a:r>
          </a:p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for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(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field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in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task)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	console.log(</a:t>
            </a:r>
            <a:r>
              <a:rPr lang="en-US" dirty="0" smtClean="0">
                <a:solidFill>
                  <a:schemeClr val="bg1"/>
                </a:solidFill>
              </a:rPr>
              <a:t>field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61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DETERMINED ON </a:t>
            </a:r>
            <a:r>
              <a:rPr lang="en-US" dirty="0" smtClean="0"/>
              <a:t>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FC2D9"/>
                </a:solidFill>
                <a:latin typeface="Calibri" panose="020F0502020204030204" pitchFamily="34" charset="0"/>
              </a:rPr>
              <a:t>Explicit</a:t>
            </a:r>
            <a:r>
              <a:rPr lang="en-US" dirty="0">
                <a:latin typeface="Calibri" panose="020F0502020204030204" pitchFamily="34" charset="0"/>
              </a:rPr>
              <a:t> binding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FC2D9"/>
                </a:solidFill>
                <a:latin typeface="Calibri" panose="020F0502020204030204" pitchFamily="34" charset="0"/>
              </a:rPr>
              <a:t>Implicit</a:t>
            </a:r>
            <a:r>
              <a:rPr lang="en-US" dirty="0">
                <a:latin typeface="Calibri" panose="020F0502020204030204" pitchFamily="34" charset="0"/>
              </a:rPr>
              <a:t> binding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FC2D9"/>
                </a:solidFill>
                <a:latin typeface="Calibri" panose="020F0502020204030204" pitchFamily="34" charset="0"/>
              </a:rPr>
              <a:t>Hard</a:t>
            </a:r>
            <a:r>
              <a:rPr lang="en-US" dirty="0">
                <a:latin typeface="Calibri" panose="020F0502020204030204" pitchFamily="34" charset="0"/>
              </a:rPr>
              <a:t> binding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Used with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new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7" y="1298171"/>
            <a:ext cx="5103513" cy="387798"/>
          </a:xfrm>
        </p:spPr>
        <p:txBody>
          <a:bodyPr/>
          <a:lstStyle/>
          <a:p>
            <a:r>
              <a:rPr lang="en-US" sz="1800" dirty="0"/>
              <a:t>Rules to determine the context of THIS</a:t>
            </a:r>
          </a:p>
        </p:txBody>
      </p:sp>
    </p:spTree>
    <p:extLst>
      <p:ext uri="{BB962C8B-B14F-4D97-AF65-F5344CB8AC3E}">
        <p14:creationId xmlns:p14="http://schemas.microsoft.com/office/powerpoint/2010/main" val="1254270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Object.defineProperty(task, </a:t>
            </a:r>
            <a:r>
              <a:rPr lang="en-US" dirty="0" smtClean="0">
                <a:solidFill>
                  <a:srgbClr val="FF6600"/>
                </a:solidFill>
                <a:latin typeface="Calibri" panose="020F0502020204030204" pitchFamily="34" charset="0"/>
              </a:rPr>
              <a:t>“action”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,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value: </a:t>
            </a:r>
            <a:r>
              <a:rPr lang="en-US" dirty="0" smtClean="0">
                <a:solidFill>
                  <a:srgbClr val="FF6600"/>
                </a:solidFill>
              </a:rPr>
              <a:t>“doIt”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});</a:t>
            </a:r>
          </a:p>
          <a:p>
            <a:r>
              <a:rPr lang="en-US" dirty="0">
                <a:solidFill>
                  <a:schemeClr val="bg1"/>
                </a:solidFill>
              </a:rPr>
              <a:t>Object.defineProperty(task, </a:t>
            </a:r>
            <a:r>
              <a:rPr lang="en-US" dirty="0">
                <a:solidFill>
                  <a:srgbClr val="FF6600"/>
                </a:solidFill>
              </a:rPr>
              <a:t>“action”</a:t>
            </a:r>
            <a:r>
              <a:rPr lang="en-US" dirty="0">
                <a:solidFill>
                  <a:schemeClr val="bg1"/>
                </a:solidFill>
              </a:rPr>
              <a:t>, {</a:t>
            </a:r>
          </a:p>
          <a:p>
            <a:r>
              <a:rPr lang="en-US" dirty="0">
                <a:solidFill>
                  <a:schemeClr val="bg1"/>
                </a:solidFill>
              </a:rPr>
              <a:t>	value: </a:t>
            </a:r>
            <a:r>
              <a:rPr lang="en-US" dirty="0" smtClean="0">
                <a:solidFill>
                  <a:srgbClr val="FF6600"/>
                </a:solidFill>
              </a:rPr>
              <a:t>“done”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});</a:t>
            </a:r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r>
              <a:rPr lang="en-US" dirty="0" smtClean="0">
                <a:solidFill>
                  <a:schemeClr val="bg1"/>
                </a:solidFill>
              </a:rPr>
              <a:t>task.action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TypeError: Cannot redefine property: action</a:t>
            </a:r>
          </a:p>
        </p:txBody>
      </p:sp>
    </p:spTree>
    <p:extLst>
      <p:ext uri="{BB962C8B-B14F-4D97-AF65-F5344CB8AC3E}">
        <p14:creationId xmlns:p14="http://schemas.microsoft.com/office/powerpoint/2010/main" val="2647146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Object.defineProperty(task, </a:t>
            </a:r>
            <a:r>
              <a:rPr lang="en-US" dirty="0" smtClean="0">
                <a:solidFill>
                  <a:srgbClr val="FF6600"/>
                </a:solidFill>
                <a:latin typeface="Calibri" panose="020F0502020204030204" pitchFamily="34" charset="0"/>
              </a:rPr>
              <a:t>“action”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,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value: </a:t>
            </a:r>
            <a:r>
              <a:rPr lang="en-US" dirty="0" smtClean="0">
                <a:solidFill>
                  <a:srgbClr val="FF6600"/>
                </a:solidFill>
              </a:rPr>
              <a:t>“doIt”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configurable: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});</a:t>
            </a:r>
          </a:p>
          <a:p>
            <a:r>
              <a:rPr lang="en-US" dirty="0">
                <a:solidFill>
                  <a:schemeClr val="bg1"/>
                </a:solidFill>
              </a:rPr>
              <a:t>Object.defineProperty(task, </a:t>
            </a:r>
            <a:r>
              <a:rPr lang="en-US" dirty="0">
                <a:solidFill>
                  <a:srgbClr val="FF6600"/>
                </a:solidFill>
              </a:rPr>
              <a:t>“action”</a:t>
            </a:r>
            <a:r>
              <a:rPr lang="en-US" dirty="0">
                <a:solidFill>
                  <a:schemeClr val="bg1"/>
                </a:solidFill>
              </a:rPr>
              <a:t>, {</a:t>
            </a:r>
          </a:p>
          <a:p>
            <a:r>
              <a:rPr lang="en-US" dirty="0">
                <a:solidFill>
                  <a:schemeClr val="bg1"/>
                </a:solidFill>
              </a:rPr>
              <a:t>	value: </a:t>
            </a:r>
            <a:r>
              <a:rPr lang="en-US" dirty="0" smtClean="0">
                <a:solidFill>
                  <a:srgbClr val="FF6600"/>
                </a:solidFill>
              </a:rPr>
              <a:t>“done”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});</a:t>
            </a:r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r>
              <a:rPr lang="en-US" dirty="0" smtClean="0">
                <a:solidFill>
                  <a:schemeClr val="bg1"/>
                </a:solidFill>
              </a:rPr>
              <a:t>task.action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69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_totalHrs: </a:t>
            </a:r>
            <a:r>
              <a:rPr lang="en-US" dirty="0" smtClean="0">
                <a:solidFill>
                  <a:srgbClr val="FF6600"/>
                </a:solidFill>
              </a:rPr>
              <a:t>16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Object.defineProperty(task, </a:t>
            </a:r>
            <a:r>
              <a:rPr lang="en-US" dirty="0" smtClean="0">
                <a:solidFill>
                  <a:srgbClr val="FF6600"/>
                </a:solidFill>
                <a:latin typeface="Calibri" panose="020F0502020204030204" pitchFamily="34" charset="0"/>
              </a:rPr>
              <a:t>“totalHrs”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,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get: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smtClean="0">
                <a:solidFill>
                  <a:srgbClr val="2FC2D9"/>
                </a:solidFill>
              </a:rPr>
              <a:t>return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._totalHrs + </a:t>
            </a:r>
            <a:r>
              <a:rPr lang="en-US" dirty="0" smtClean="0">
                <a:solidFill>
                  <a:srgbClr val="FF6600"/>
                </a:solidFill>
              </a:rPr>
              <a:t>4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}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});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r>
              <a:rPr lang="en-US" dirty="0" smtClean="0">
                <a:solidFill>
                  <a:schemeClr val="bg1"/>
                </a:solidFill>
              </a:rPr>
              <a:t>task.totalHrs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0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_totalHrs: </a:t>
            </a:r>
            <a:r>
              <a:rPr lang="en-US" sz="2400" dirty="0" smtClean="0">
                <a:solidFill>
                  <a:srgbClr val="FF6600"/>
                </a:solidFill>
              </a:rPr>
              <a:t>16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Object.defineProperty(task, </a:t>
            </a:r>
            <a:r>
              <a:rPr lang="en-US" sz="2400" dirty="0" smtClean="0">
                <a:solidFill>
                  <a:srgbClr val="FF6600"/>
                </a:solidFill>
                <a:latin typeface="Calibri" panose="020F0502020204030204" pitchFamily="34" charset="0"/>
              </a:rPr>
              <a:t>“totalHrs”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,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rgbClr val="2FC2D9"/>
                </a:solidFill>
              </a:rPr>
              <a:t>get</a:t>
            </a:r>
            <a:r>
              <a:rPr lang="en-US" sz="2400" dirty="0" smtClean="0">
                <a:solidFill>
                  <a:schemeClr val="bg1"/>
                </a:solidFill>
              </a:rPr>
              <a:t>: </a:t>
            </a:r>
            <a:r>
              <a:rPr lang="en-US" sz="2400" dirty="0" smtClean="0">
                <a:solidFill>
                  <a:srgbClr val="2FC2D9"/>
                </a:solidFill>
              </a:rPr>
              <a:t>function</a:t>
            </a:r>
            <a:r>
              <a:rPr lang="en-US" sz="2400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	</a:t>
            </a:r>
            <a:r>
              <a:rPr lang="en-US" sz="2400" dirty="0" smtClean="0">
                <a:solidFill>
                  <a:srgbClr val="2FC2D9"/>
                </a:solidFill>
              </a:rPr>
              <a:t>return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2FC2D9"/>
                </a:solidFill>
              </a:rPr>
              <a:t>this</a:t>
            </a:r>
            <a:r>
              <a:rPr lang="en-US" sz="2400" dirty="0" smtClean="0">
                <a:solidFill>
                  <a:schemeClr val="bg1"/>
                </a:solidFill>
              </a:rPr>
              <a:t>._totalHrs + </a:t>
            </a:r>
            <a:r>
              <a:rPr lang="en-US" sz="2400" dirty="0" smtClean="0">
                <a:solidFill>
                  <a:srgbClr val="FF6600"/>
                </a:solidFill>
              </a:rPr>
              <a:t>4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	},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rgbClr val="2FC2D9"/>
                </a:solidFill>
              </a:rPr>
              <a:t>set</a:t>
            </a:r>
            <a:r>
              <a:rPr lang="en-US" sz="2400" dirty="0" smtClean="0">
                <a:solidFill>
                  <a:schemeClr val="bg1"/>
                </a:solidFill>
              </a:rPr>
              <a:t>: </a:t>
            </a:r>
            <a:r>
              <a:rPr lang="en-US" sz="2400" dirty="0" smtClean="0">
                <a:solidFill>
                  <a:srgbClr val="2FC2D9"/>
                </a:solidFill>
              </a:rPr>
              <a:t>function</a:t>
            </a:r>
            <a:r>
              <a:rPr lang="en-US" sz="2400" dirty="0" smtClean="0">
                <a:solidFill>
                  <a:schemeClr val="bg1"/>
                </a:solidFill>
              </a:rPr>
              <a:t>(newVal)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	</a:t>
            </a:r>
            <a:r>
              <a:rPr lang="en-US" sz="2400" dirty="0" smtClean="0">
                <a:solidFill>
                  <a:srgbClr val="2FC2D9"/>
                </a:solidFill>
              </a:rPr>
              <a:t>this</a:t>
            </a:r>
            <a:r>
              <a:rPr lang="en-US" sz="2400" dirty="0" smtClean="0">
                <a:solidFill>
                  <a:schemeClr val="bg1"/>
                </a:solidFill>
              </a:rPr>
              <a:t>._totalHrs = newVal;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	}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});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task.totalHrs = </a:t>
            </a:r>
            <a:r>
              <a:rPr lang="en-US" sz="2400" dirty="0" smtClean="0">
                <a:solidFill>
                  <a:srgbClr val="FF6600"/>
                </a:solidFill>
              </a:rPr>
              <a:t>8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  <a:endParaRPr lang="en-US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console.log(task.totalHrs);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24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Object.defineProperties(task,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rgbClr val="FF6600"/>
                </a:solidFill>
              </a:rPr>
              <a:t>“action</a:t>
            </a:r>
            <a:r>
              <a:rPr lang="en-US" dirty="0" smtClean="0">
                <a:solidFill>
                  <a:srgbClr val="FF6600"/>
                </a:solidFill>
              </a:rPr>
              <a:t>”</a:t>
            </a:r>
            <a:r>
              <a:rPr lang="en-US" dirty="0" smtClean="0">
                <a:solidFill>
                  <a:schemeClr val="bg1"/>
                </a:solidFill>
              </a:rPr>
              <a:t>: {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	value: </a:t>
            </a:r>
            <a:r>
              <a:rPr lang="en-US" dirty="0">
                <a:solidFill>
                  <a:srgbClr val="FF6600"/>
                </a:solidFill>
              </a:rPr>
              <a:t>“doIt</a:t>
            </a:r>
            <a:r>
              <a:rPr lang="en-US" dirty="0" smtClean="0">
                <a:solidFill>
                  <a:srgbClr val="FF6600"/>
                </a:solidFill>
              </a:rPr>
              <a:t>”</a:t>
            </a:r>
            <a:endParaRPr lang="en-US" dirty="0">
              <a:solidFill>
                <a:srgbClr val="2FC2D9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},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FF6600"/>
                </a:solidFill>
              </a:rPr>
              <a:t>“priority”</a:t>
            </a:r>
            <a:r>
              <a:rPr lang="en-US" dirty="0" smtClean="0">
                <a:solidFill>
                  <a:schemeClr val="bg1"/>
                </a:solidFill>
              </a:rPr>
              <a:t>: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	value: </a:t>
            </a:r>
            <a:r>
              <a:rPr lang="en-US" dirty="0" smtClean="0">
                <a:solidFill>
                  <a:srgbClr val="FF6600"/>
                </a:solidFill>
              </a:rPr>
              <a:t>“High”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}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});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r>
              <a:rPr lang="en-US" dirty="0" smtClean="0">
                <a:solidFill>
                  <a:srgbClr val="FF6600"/>
                </a:solidFill>
                <a:latin typeface="Calibri" panose="020F0502020204030204" pitchFamily="34" charset="0"/>
              </a:rPr>
              <a:t>`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${</a:t>
            </a:r>
            <a:r>
              <a:rPr lang="en-US" dirty="0" smtClean="0">
                <a:solidFill>
                  <a:schemeClr val="bg1"/>
                </a:solidFill>
              </a:rPr>
              <a:t>task.action} </a:t>
            </a:r>
            <a:r>
              <a:rPr lang="en-US" dirty="0" smtClean="0">
                <a:solidFill>
                  <a:srgbClr val="FF6600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							${task.priority}</a:t>
            </a:r>
            <a:r>
              <a:rPr lang="en-US" dirty="0" smtClean="0">
                <a:solidFill>
                  <a:srgbClr val="FF6600"/>
                </a:solidFill>
              </a:rPr>
              <a:t>`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doIt - High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211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Object.defineProperties(task,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rgbClr val="FF6600"/>
                </a:solidFill>
              </a:rPr>
              <a:t>“action</a:t>
            </a:r>
            <a:r>
              <a:rPr lang="en-US" dirty="0" smtClean="0">
                <a:solidFill>
                  <a:srgbClr val="FF6600"/>
                </a:solidFill>
              </a:rPr>
              <a:t>”</a:t>
            </a:r>
            <a:r>
              <a:rPr lang="en-US" dirty="0" smtClean="0">
                <a:solidFill>
                  <a:schemeClr val="bg1"/>
                </a:solidFill>
              </a:rPr>
              <a:t>: {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	value: </a:t>
            </a:r>
            <a:r>
              <a:rPr lang="en-US" dirty="0">
                <a:solidFill>
                  <a:srgbClr val="FF6600"/>
                </a:solidFill>
              </a:rPr>
              <a:t>“doIt</a:t>
            </a:r>
            <a:r>
              <a:rPr lang="en-US" dirty="0" smtClean="0">
                <a:solidFill>
                  <a:srgbClr val="FF6600"/>
                </a:solidFill>
              </a:rPr>
              <a:t>”</a:t>
            </a:r>
            <a:endParaRPr lang="en-US" dirty="0">
              <a:solidFill>
                <a:srgbClr val="2FC2D9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}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});</a:t>
            </a:r>
          </a:p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descriptor = Object.getOwnPropertyDescriptor(</a:t>
            </a:r>
            <a:b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								task, </a:t>
            </a:r>
            <a:r>
              <a:rPr lang="en-US" dirty="0" smtClean="0">
                <a:solidFill>
                  <a:srgbClr val="FF6600"/>
                </a:solidFill>
                <a:latin typeface="Calibri" panose="020F0502020204030204" pitchFamily="34" charset="0"/>
              </a:rPr>
              <a:t>“action”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console.log(descriptor);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Object {value: "doIt", writable: false, enumerable: false, configurable: false}</a:t>
            </a:r>
          </a:p>
        </p:txBody>
      </p:sp>
    </p:spTree>
    <p:extLst>
      <p:ext uri="{BB962C8B-B14F-4D97-AF65-F5344CB8AC3E}">
        <p14:creationId xmlns:p14="http://schemas.microsoft.com/office/powerpoint/2010/main" val="559963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action: </a:t>
            </a:r>
            <a:r>
              <a:rPr lang="en-US" dirty="0" smtClean="0">
                <a:solidFill>
                  <a:srgbClr val="FF6600"/>
                </a:solidFill>
              </a:rPr>
              <a:t>“create”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b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	task.hasOwnProperty(</a:t>
            </a:r>
            <a:r>
              <a:rPr lang="en-US" dirty="0" smtClean="0">
                <a:solidFill>
                  <a:srgbClr val="FF6600"/>
                </a:solidFill>
                <a:latin typeface="Calibri" panose="020F0502020204030204" pitchFamily="34" charset="0"/>
              </a:rPr>
              <a:t>“action”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86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action: </a:t>
            </a:r>
            <a:r>
              <a:rPr lang="en-US" dirty="0" smtClean="0">
                <a:solidFill>
                  <a:srgbClr val="FF6600"/>
                </a:solidFill>
              </a:rPr>
              <a:t>“create”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b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	task.hasOwnProperty(</a:t>
            </a:r>
            <a:r>
              <a:rPr lang="en-US" dirty="0" smtClean="0">
                <a:solidFill>
                  <a:srgbClr val="FF6600"/>
                </a:solidFill>
                <a:latin typeface="Calibri" panose="020F0502020204030204" pitchFamily="34" charset="0"/>
              </a:rPr>
              <a:t>“toString”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612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new Object()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12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new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Object();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task.action = </a:t>
            </a:r>
            <a:r>
              <a:rPr lang="en-US" dirty="0" smtClean="0">
                <a:solidFill>
                  <a:srgbClr val="FF6600"/>
                </a:solidFill>
              </a:rPr>
              <a:t>“Create”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console.log(task.action);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120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“This”</a:t>
            </a:r>
            <a:r>
              <a:rPr lang="en-US" b="1" dirty="0"/>
              <a:t> in the global </a:t>
            </a:r>
            <a:r>
              <a:rPr lang="en-US" b="1" dirty="0" smtClean="0"/>
              <a:t>context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Explicit binding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0" y="2301262"/>
            <a:ext cx="8837710" cy="314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35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new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Object();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task.action = </a:t>
            </a:r>
            <a:r>
              <a:rPr lang="en-US" dirty="0" smtClean="0">
                <a:solidFill>
                  <a:srgbClr val="FF6600"/>
                </a:solidFill>
              </a:rPr>
              <a:t>“Create”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task.isDone =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task.estHours = </a:t>
            </a:r>
            <a:r>
              <a:rPr lang="en-US" dirty="0" smtClean="0">
                <a:solidFill>
                  <a:srgbClr val="FF6600"/>
                </a:solidFill>
              </a:rPr>
              <a:t>16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task.getTask =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return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console.log(task.getTask());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87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new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Object();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task.action = </a:t>
            </a:r>
            <a:r>
              <a:rPr lang="en-US" dirty="0" smtClean="0">
                <a:solidFill>
                  <a:srgbClr val="FF6600"/>
                </a:solidFill>
              </a:rPr>
              <a:t>“Create”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task.isDone =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task.estHours = </a:t>
            </a:r>
            <a:r>
              <a:rPr lang="en-US" dirty="0" smtClean="0">
                <a:solidFill>
                  <a:srgbClr val="FF6600"/>
                </a:solidFill>
              </a:rPr>
              <a:t>16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task.getTask =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return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console.log(task[</a:t>
            </a:r>
            <a:r>
              <a:rPr lang="en-US" dirty="0" smtClean="0">
                <a:solidFill>
                  <a:srgbClr val="FF6600"/>
                </a:solidFill>
                <a:latin typeface="Calibri" panose="020F0502020204030204" pitchFamily="34" charset="0"/>
              </a:rPr>
              <a:t>“estHours”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]);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826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new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Object();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task.action = </a:t>
            </a:r>
            <a:r>
              <a:rPr lang="en-US" dirty="0" smtClean="0">
                <a:solidFill>
                  <a:srgbClr val="FF6600"/>
                </a:solidFill>
              </a:rPr>
              <a:t>“Create”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task.isDone =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task.estHours = </a:t>
            </a:r>
            <a:r>
              <a:rPr lang="en-US" dirty="0" smtClean="0">
                <a:solidFill>
                  <a:srgbClr val="FF6600"/>
                </a:solidFill>
              </a:rPr>
              <a:t>16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task.getTask =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return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field = </a:t>
            </a:r>
            <a:r>
              <a:rPr lang="en-US" dirty="0" smtClean="0">
                <a:solidFill>
                  <a:srgbClr val="FF6600"/>
                </a:solidFill>
              </a:rPr>
              <a:t>“isDone”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console.log(task[field]);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050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1959752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Prototype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158" y="928670"/>
            <a:ext cx="8572560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 smtClean="0">
                <a:solidFill>
                  <a:schemeClr val="accent2"/>
                </a:solidFill>
              </a:rPr>
              <a:t>prototype</a:t>
            </a:r>
            <a:r>
              <a:rPr lang="en-US" sz="2400" b="1" dirty="0" smtClean="0"/>
              <a:t> is a property that gets created as soon as you define the function. Its initial value is an object with a single </a:t>
            </a:r>
            <a:r>
              <a:rPr lang="en-US" sz="2400" b="1" i="1" dirty="0" smtClean="0">
                <a:solidFill>
                  <a:srgbClr val="7030A0"/>
                </a:solidFill>
              </a:rPr>
              <a:t>constructor</a:t>
            </a:r>
            <a:r>
              <a:rPr lang="en-US" sz="2400" b="1" dirty="0" smtClean="0"/>
              <a:t> property.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532333" y="4509120"/>
            <a:ext cx="7215238" cy="4001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Assert(</a:t>
            </a:r>
            <a:r>
              <a:rPr lang="en-US" sz="2000" b="1" dirty="0" err="1" smtClean="0">
                <a:solidFill>
                  <a:schemeClr val="accent2"/>
                </a:solidFill>
              </a:rPr>
              <a:t>Rectangle</a:t>
            </a:r>
            <a:r>
              <a:rPr lang="en-US" sz="2000" b="1" dirty="0" err="1" smtClean="0"/>
              <a:t>.</a:t>
            </a:r>
            <a:r>
              <a:rPr lang="en-US" sz="2000" b="1" dirty="0" err="1" smtClean="0">
                <a:solidFill>
                  <a:srgbClr val="7030A0"/>
                </a:solidFill>
              </a:rPr>
              <a:t>prototype</a:t>
            </a:r>
            <a:r>
              <a:rPr lang="en-US" sz="2000" b="1" dirty="0" err="1" smtClean="0"/>
              <a:t>.constructor</a:t>
            </a:r>
            <a:r>
              <a:rPr lang="en-US" sz="2000" b="1" dirty="0" smtClean="0"/>
              <a:t> ===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);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83568" y="2642517"/>
          <a:ext cx="1928826" cy="100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067944" y="2776555"/>
          <a:ext cx="2426611" cy="9765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26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>
                          <a:solidFill>
                            <a:schemeClr val="bg1"/>
                          </a:solidFill>
                        </a:rPr>
                        <a:t>Rectangle.prototype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1835696" y="3212976"/>
            <a:ext cx="164307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478770" y="2924944"/>
            <a:ext cx="0" cy="288032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495808" y="2924944"/>
            <a:ext cx="589174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139250" y="3337487"/>
            <a:ext cx="1000702" cy="0"/>
          </a:xfrm>
          <a:prstGeom prst="line">
            <a:avLst/>
          </a:prstGeom>
          <a:ln w="38100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166133" y="2776555"/>
            <a:ext cx="0" cy="580437"/>
          </a:xfrm>
          <a:prstGeom prst="line">
            <a:avLst/>
          </a:prstGeom>
          <a:ln w="38100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558911" y="2783490"/>
            <a:ext cx="607222" cy="0"/>
          </a:xfrm>
          <a:prstGeom prst="line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211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Prototype vs __proto__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1357298"/>
            <a:ext cx="82153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The value of the </a:t>
            </a:r>
            <a:r>
              <a:rPr lang="en-US" sz="2800" b="1" i="1" dirty="0" smtClean="0">
                <a:solidFill>
                  <a:schemeClr val="accent2"/>
                </a:solidFill>
              </a:rPr>
              <a:t>prototype</a:t>
            </a:r>
            <a:r>
              <a:rPr lang="en-US" sz="2800" b="1" i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property is used to initialize the </a:t>
            </a:r>
            <a:r>
              <a:rPr lang="en-US" sz="2800" b="1" dirty="0" smtClean="0">
                <a:solidFill>
                  <a:schemeClr val="accent2"/>
                </a:solidFill>
              </a:rPr>
              <a:t>[[Prototype]] (or __proto__) </a:t>
            </a:r>
            <a:r>
              <a:rPr lang="en-US" sz="2800" b="1" dirty="0" smtClean="0"/>
              <a:t>property of a newly created object.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571472" y="3714752"/>
            <a:ext cx="8215370" cy="1318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chemeClr val="accent2"/>
                </a:solidFill>
              </a:rPr>
              <a:t>[[Prototype]] </a:t>
            </a:r>
            <a:r>
              <a:rPr lang="en-US" sz="2800" b="1" dirty="0" smtClean="0"/>
              <a:t>property is an internal reference to prototype object.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2516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720" y="285728"/>
            <a:ext cx="4500594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}</a:t>
            </a:r>
            <a:endParaRPr lang="ru-RU" sz="2000" b="1" dirty="0" smtClean="0"/>
          </a:p>
          <a:p>
            <a:endParaRPr lang="ru-RU" sz="2000" b="1" dirty="0" smtClean="0"/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</a:t>
            </a:r>
            <a:r>
              <a:rPr lang="en-US" sz="2000" b="1" dirty="0" smtClean="0">
                <a:solidFill>
                  <a:srgbClr val="7030A0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(2, 4);</a:t>
            </a:r>
          </a:p>
          <a:p>
            <a:r>
              <a:rPr lang="en-US" sz="2000" b="1" dirty="0" smtClean="0"/>
              <a:t>Assert(rect1 </a:t>
            </a:r>
            <a:r>
              <a:rPr lang="en-US" sz="2000" b="1" dirty="0" err="1" smtClean="0">
                <a:solidFill>
                  <a:srgbClr val="0070C0"/>
                </a:solidFill>
              </a:rPr>
              <a:t>instanceof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);</a:t>
            </a:r>
            <a:endParaRPr lang="ru-RU" sz="2000" b="1" dirty="0" smtClean="0"/>
          </a:p>
          <a:p>
            <a:endParaRPr lang="en-US" sz="2000" b="1" dirty="0" smtClean="0"/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rect2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(8, 11);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72066" y="1357298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71670" y="3429000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072066" y="3429000"/>
          <a:ext cx="2214578" cy="17473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14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08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>
                          <a:solidFill>
                            <a:schemeClr val="bg1"/>
                          </a:solidFill>
                        </a:rPr>
                        <a:t>Rectangle.prototype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48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824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7000891" y="1930512"/>
            <a:ext cx="928693" cy="1729285"/>
            <a:chOff x="6215074" y="1914029"/>
            <a:chExt cx="1643074" cy="172928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215074" y="1928802"/>
              <a:ext cx="164307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7000892" y="2771285"/>
              <a:ext cx="171451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720638" y="3628541"/>
              <a:ext cx="1137510" cy="14773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/>
          <p:cNvCxnSpPr/>
          <p:nvPr/>
        </p:nvCxnSpPr>
        <p:spPr>
          <a:xfrm>
            <a:off x="3500430" y="6286520"/>
            <a:ext cx="121444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>
            <a:off x="4429124" y="3500438"/>
            <a:ext cx="642942" cy="0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3857620" y="4071942"/>
            <a:ext cx="11430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71868" y="4643446"/>
            <a:ext cx="857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071670" y="5072074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8</a:t>
                      </a:r>
                    </a:p>
                    <a:p>
                      <a:r>
                        <a:rPr lang="en-US" sz="1800" b="1" dirty="0" smtClean="0"/>
                        <a:t>height = 11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0" name="Straight Connector 39"/>
          <p:cNvCxnSpPr/>
          <p:nvPr/>
        </p:nvCxnSpPr>
        <p:spPr>
          <a:xfrm rot="5400000" flipH="1" flipV="1">
            <a:off x="3428992" y="5000636"/>
            <a:ext cx="257176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714876" y="3714752"/>
            <a:ext cx="3571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7000891" y="1532325"/>
            <a:ext cx="1071570" cy="2500330"/>
            <a:chOff x="7143768" y="1500174"/>
            <a:chExt cx="1071570" cy="2500330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7429521" y="4000504"/>
              <a:ext cx="785817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6965157" y="2750323"/>
              <a:ext cx="2500330" cy="32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7143768" y="1500174"/>
              <a:ext cx="1071570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2860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does JavaScript locate somefunction?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2FC2D9"/>
                </a:solidFill>
              </a:rPr>
              <a:t>let</a:t>
            </a:r>
            <a:r>
              <a:rPr lang="en-US" sz="3600" dirty="0" smtClean="0"/>
              <a:t> task = {…};</a:t>
            </a:r>
          </a:p>
          <a:p>
            <a:r>
              <a:rPr lang="en-US" sz="3600" dirty="0" smtClean="0"/>
              <a:t>task.someFunction();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task.someFunction()</a:t>
            </a:r>
          </a:p>
          <a:p>
            <a:r>
              <a:rPr lang="en-US" dirty="0" smtClean="0"/>
              <a:t>task.__proto__.</a:t>
            </a:r>
            <a:r>
              <a:rPr lang="en-US" dirty="0" err="1" smtClean="0"/>
              <a:t>someFunction</a:t>
            </a:r>
            <a:r>
              <a:rPr lang="en-US" dirty="0" smtClean="0"/>
              <a:t>()</a:t>
            </a:r>
          </a:p>
          <a:p>
            <a:r>
              <a:rPr lang="en-US" dirty="0"/>
              <a:t>task.__proto</a:t>
            </a:r>
            <a:r>
              <a:rPr lang="en-US" dirty="0" smtClean="0"/>
              <a:t>__</a:t>
            </a:r>
            <a:r>
              <a:rPr lang="en-US" dirty="0"/>
              <a:t>.__proto__.</a:t>
            </a:r>
            <a:r>
              <a:rPr lang="en-US" dirty="0" smtClean="0"/>
              <a:t>someFunction()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15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typeof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Object.prototype 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31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b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  <a:r>
              <a:rPr lang="en-US" dirty="0" err="1" smtClean="0">
                <a:solidFill>
                  <a:srgbClr val="2FC2D9"/>
                </a:solidFill>
                <a:latin typeface="Calibri" panose="020F0502020204030204" pitchFamily="34" charset="0"/>
              </a:rPr>
              <a:t>typeof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Object.prototype.toString</a:t>
            </a:r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18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“This”</a:t>
            </a:r>
            <a:r>
              <a:rPr lang="en-US" b="1" dirty="0"/>
              <a:t> in the function </a:t>
            </a:r>
            <a:r>
              <a:rPr lang="en-US" b="1" dirty="0" smtClean="0"/>
              <a:t>context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Implicit Binding: Value </a:t>
            </a:r>
            <a:r>
              <a:rPr lang="en-US" dirty="0"/>
              <a:t>of </a:t>
            </a:r>
            <a:r>
              <a:rPr lang="en-US" dirty="0">
                <a:solidFill>
                  <a:srgbClr val="2FC2D9"/>
                </a:solidFill>
                <a:latin typeface="Calibri" panose="020F0502020204030204" pitchFamily="34" charset="0"/>
                <a:ea typeface="+mn-ea"/>
              </a:rPr>
              <a:t>this</a:t>
            </a:r>
            <a:r>
              <a:rPr lang="en-US" dirty="0"/>
              <a:t> in function is determined by the form on invocation but not context of definition.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09" y="2005336"/>
            <a:ext cx="7814630" cy="438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47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action: </a:t>
            </a:r>
            <a:r>
              <a:rPr lang="en-US" dirty="0" smtClean="0">
                <a:solidFill>
                  <a:srgbClr val="FF6600"/>
                </a:solidFill>
              </a:rPr>
              <a:t>“Create”</a:t>
            </a:r>
            <a:r>
              <a:rPr lang="en-US" dirty="0">
                <a:solidFill>
                  <a:schemeClr val="bg1"/>
                </a:solidFill>
              </a:rPr>
              <a:t>,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isDone: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console.log(task.toString());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[object Object]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13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action: </a:t>
            </a:r>
            <a:r>
              <a:rPr lang="en-US" dirty="0" smtClean="0">
                <a:solidFill>
                  <a:srgbClr val="FF6600"/>
                </a:solidFill>
              </a:rPr>
              <a:t>“Create”</a:t>
            </a:r>
            <a:r>
              <a:rPr lang="en-US" dirty="0">
                <a:solidFill>
                  <a:schemeClr val="bg1"/>
                </a:solidFill>
              </a:rPr>
              <a:t>,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isDone: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console.log(task.prototype);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undefined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159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isDone: </a:t>
            </a:r>
            <a:r>
              <a:rPr lang="en-US" dirty="0" smtClean="0">
                <a:solidFill>
                  <a:srgbClr val="2FC2D9"/>
                </a:solidFill>
              </a:rPr>
              <a:t>false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anotherTask = Object.create(task);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r>
              <a:rPr lang="en-US" dirty="0" smtClean="0">
                <a:solidFill>
                  <a:schemeClr val="bg1"/>
                </a:solidFill>
              </a:rPr>
              <a:t>anotherTask.isDone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354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isDone: </a:t>
            </a:r>
            <a:r>
              <a:rPr lang="en-US" dirty="0" smtClean="0">
                <a:solidFill>
                  <a:srgbClr val="2FC2D9"/>
                </a:solidFill>
              </a:rPr>
              <a:t>false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anotherTask = Object.create(task);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b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task.isPrototypeOf(anotherTask)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862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isDone: </a:t>
            </a:r>
            <a:r>
              <a:rPr lang="en-US" dirty="0" smtClean="0">
                <a:solidFill>
                  <a:srgbClr val="2FC2D9"/>
                </a:solidFill>
              </a:rPr>
              <a:t>false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b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Object.prototype.isPrototypeOf(task)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681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isDone: </a:t>
            </a:r>
            <a:r>
              <a:rPr lang="en-US" dirty="0" smtClean="0">
                <a:solidFill>
                  <a:srgbClr val="2FC2D9"/>
                </a:solidFill>
              </a:rPr>
              <a:t>false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anotherTask = Object.create(task);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b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	Object.prototype.</a:t>
            </a:r>
            <a:r>
              <a:rPr lang="en-US" dirty="0" smtClean="0">
                <a:solidFill>
                  <a:schemeClr val="bg1"/>
                </a:solidFill>
              </a:rPr>
              <a:t>isPrototypeOf(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								anotherTask)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39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isDone: </a:t>
            </a:r>
            <a:r>
              <a:rPr lang="en-US" dirty="0" smtClean="0">
                <a:solidFill>
                  <a:srgbClr val="2FC2D9"/>
                </a:solidFill>
              </a:rPr>
              <a:t>false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anotherTask = Object.create(task);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r>
              <a:rPr lang="en-US" dirty="0" smtClean="0">
                <a:solidFill>
                  <a:srgbClr val="FF6600"/>
                </a:solidFill>
                <a:latin typeface="Calibri" panose="020F0502020204030204" pitchFamily="34" charset="0"/>
              </a:rPr>
              <a:t>“isDone”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in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anotherTask);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256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isDone: </a:t>
            </a:r>
            <a:r>
              <a:rPr lang="en-US" dirty="0" smtClean="0">
                <a:solidFill>
                  <a:srgbClr val="2FC2D9"/>
                </a:solidFill>
              </a:rPr>
              <a:t>false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anotherTask = Object.create(task);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r>
              <a:rPr lang="en-US" dirty="0" smtClean="0">
                <a:solidFill>
                  <a:srgbClr val="FF6600"/>
                </a:solidFill>
                <a:latin typeface="Calibri" panose="020F0502020204030204" pitchFamily="34" charset="0"/>
              </a:rPr>
              <a:t>“toString”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in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anotherTask);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97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isDone: </a:t>
            </a:r>
            <a:r>
              <a:rPr lang="en-US" dirty="0" smtClean="0">
                <a:solidFill>
                  <a:srgbClr val="2FC2D9"/>
                </a:solidFill>
              </a:rPr>
              <a:t>false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anotherTask = Object.create(task);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FF6600"/>
                </a:solidFill>
                <a:latin typeface="Calibri" panose="020F0502020204030204" pitchFamily="34" charset="0"/>
              </a:rPr>
              <a:t>“isDone”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in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Object.prototype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61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ask =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(action)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.action = action;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.done = false;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.complete =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.done = true;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}</a:t>
            </a:r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task = </a:t>
            </a:r>
            <a:r>
              <a:rPr lang="en-US" dirty="0" smtClean="0">
                <a:solidFill>
                  <a:srgbClr val="2FC2D9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Task(</a:t>
            </a:r>
            <a:r>
              <a:rPr lang="en-US" dirty="0" smtClean="0">
                <a:solidFill>
                  <a:srgbClr val="FF6600"/>
                </a:solidFill>
              </a:rPr>
              <a:t>“create”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b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	Task.prototype.isPrototypeOf(task));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97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“This”</a:t>
            </a:r>
            <a:r>
              <a:rPr lang="en-US" b="1" dirty="0"/>
              <a:t> in the function </a:t>
            </a:r>
            <a:r>
              <a:rPr lang="en-US" b="1" dirty="0" smtClean="0"/>
              <a:t>context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Implicit Binding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42" y="1950454"/>
            <a:ext cx="7944915" cy="407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91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ask =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(action)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.action = action;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.done = false;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.complete =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.done =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}</a:t>
            </a:r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task1 = </a:t>
            </a:r>
            <a:r>
              <a:rPr lang="en-US" dirty="0" smtClean="0">
                <a:solidFill>
                  <a:srgbClr val="2FC2D9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Task(</a:t>
            </a:r>
            <a:r>
              <a:rPr lang="en-US" dirty="0" smtClean="0">
                <a:solidFill>
                  <a:srgbClr val="FF6600"/>
                </a:solidFill>
              </a:rPr>
              <a:t>“create”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task2 = </a:t>
            </a:r>
            <a:r>
              <a:rPr lang="en-US" dirty="0" smtClean="0">
                <a:solidFill>
                  <a:srgbClr val="2FC2D9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Task(</a:t>
            </a:r>
            <a:r>
              <a:rPr lang="en-US" dirty="0" smtClean="0">
                <a:solidFill>
                  <a:srgbClr val="FF6600"/>
                </a:solidFill>
              </a:rPr>
              <a:t>“delete”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console.log(task1.complete </a:t>
            </a:r>
            <a:b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					=== task2.complete);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597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ask =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(action)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.action = action;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.done = false;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.complete =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.done = true;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}</a:t>
            </a:r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typeof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Task.prototype);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49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ask =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(action)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.action = action;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.done = false;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.complete =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.done = true;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}</a:t>
            </a:r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console.log(Task.prototype 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			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=== Object.prototype);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377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ask =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(action)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.action = action;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.done = false;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Task.prototype.complete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>
                <a:solidFill>
                  <a:schemeClr val="bg1"/>
                </a:solidFill>
              </a:rPr>
              <a:t>() {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.done </a:t>
            </a:r>
            <a:r>
              <a:rPr lang="en-US" dirty="0">
                <a:solidFill>
                  <a:schemeClr val="bg1"/>
                </a:solidFill>
              </a:rPr>
              <a:t>= true;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>
                <a:solidFill>
                  <a:schemeClr val="bg1"/>
                </a:solidFill>
              </a:rPr>
              <a:t> task1 = </a:t>
            </a:r>
            <a:r>
              <a:rPr lang="en-US" dirty="0">
                <a:solidFill>
                  <a:srgbClr val="2FC2D9"/>
                </a:solidFill>
              </a:rPr>
              <a:t>new</a:t>
            </a:r>
            <a:r>
              <a:rPr lang="en-US" dirty="0">
                <a:solidFill>
                  <a:schemeClr val="bg1"/>
                </a:solidFill>
              </a:rPr>
              <a:t> Task(</a:t>
            </a:r>
            <a:r>
              <a:rPr lang="en-US" dirty="0">
                <a:solidFill>
                  <a:srgbClr val="FF6600"/>
                </a:solidFill>
              </a:rPr>
              <a:t>“create”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>
                <a:solidFill>
                  <a:schemeClr val="bg1"/>
                </a:solidFill>
              </a:rPr>
              <a:t> task2 = </a:t>
            </a:r>
            <a:r>
              <a:rPr lang="en-US" dirty="0">
                <a:solidFill>
                  <a:srgbClr val="2FC2D9"/>
                </a:solidFill>
              </a:rPr>
              <a:t>new</a:t>
            </a:r>
            <a:r>
              <a:rPr lang="en-US" dirty="0">
                <a:solidFill>
                  <a:schemeClr val="bg1"/>
                </a:solidFill>
              </a:rPr>
              <a:t> Task(</a:t>
            </a:r>
            <a:r>
              <a:rPr lang="en-US" dirty="0">
                <a:solidFill>
                  <a:srgbClr val="FF6600"/>
                </a:solidFill>
              </a:rPr>
              <a:t>“delete”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console.log(task1.complete </a:t>
            </a:r>
            <a:b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					=== task2.complete);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2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ask =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(action)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.action = action;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.done = false;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b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typeof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Task.prototype.constructor);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38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ask =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(action)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.action = action;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.done = false;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b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	Task.prototype.constructor.name);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403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ask =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(action)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.action = action;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.done = false;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b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Task.prototype.constructor === Task);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863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ask =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(action)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.action = action;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.done = false;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b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Task.prototype.constructor.prototype.constructor === Task);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59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Object 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473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let </a:t>
            </a:r>
            <a:r>
              <a:rPr lang="en-US" dirty="0" smtClean="0">
                <a:solidFill>
                  <a:schemeClr val="bg1"/>
                </a:solidFill>
              </a:rPr>
              <a:t>task1 =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id: </a:t>
            </a:r>
            <a:r>
              <a:rPr lang="en-US" dirty="0" smtClean="0">
                <a:solidFill>
                  <a:srgbClr val="FF6600"/>
                </a:solidFill>
              </a:rPr>
              <a:t>1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 </a:t>
            </a:r>
            <a:r>
              <a:rPr lang="en-US" dirty="0" smtClean="0">
                <a:solidFill>
                  <a:schemeClr val="bg1"/>
                </a:solidFill>
              </a:rPr>
              <a:t>task2 </a:t>
            </a:r>
            <a:r>
              <a:rPr lang="en-US" dirty="0">
                <a:solidFill>
                  <a:schemeClr val="bg1"/>
                </a:solidFill>
              </a:rPr>
              <a:t>= {</a:t>
            </a:r>
          </a:p>
          <a:p>
            <a:r>
              <a:rPr lang="en-US" dirty="0">
                <a:solidFill>
                  <a:schemeClr val="bg1"/>
                </a:solidFill>
              </a:rPr>
              <a:t>	priority: </a:t>
            </a:r>
            <a:r>
              <a:rPr lang="en-US" dirty="0" smtClean="0">
                <a:solidFill>
                  <a:srgbClr val="FF6600"/>
                </a:solidFill>
              </a:rPr>
              <a:t>100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Object.setPrototypeOf(task1, task2);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console.log(task1.priority);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874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explicit setting of </a:t>
            </a:r>
            <a:r>
              <a:rPr lang="en-US" b="1" u="sng" dirty="0" smtClean="0"/>
              <a:t>this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Hard binding: </a:t>
            </a:r>
            <a:r>
              <a:rPr lang="en-US" dirty="0"/>
              <a:t>A function’s </a:t>
            </a:r>
            <a:r>
              <a:rPr lang="en-US" dirty="0">
                <a:solidFill>
                  <a:srgbClr val="2FC2D9"/>
                </a:solidFill>
                <a:latin typeface="Calibri" panose="020F0502020204030204" pitchFamily="34" charset="0"/>
                <a:ea typeface="+mn-ea"/>
              </a:rPr>
              <a:t>apply</a:t>
            </a:r>
            <a:r>
              <a:rPr lang="en-US" dirty="0"/>
              <a:t> or </a:t>
            </a:r>
            <a:r>
              <a:rPr lang="en-US" dirty="0">
                <a:solidFill>
                  <a:srgbClr val="2FC2D9"/>
                </a:solidFill>
                <a:latin typeface="Calibri" panose="020F0502020204030204" pitchFamily="34" charset="0"/>
                <a:ea typeface="+mn-ea"/>
              </a:rPr>
              <a:t>call</a:t>
            </a:r>
            <a:r>
              <a:rPr lang="en-US" dirty="0"/>
              <a:t> method allows for calling the function, explicitly specifying </a:t>
            </a:r>
            <a:r>
              <a:rPr lang="en-US" dirty="0">
                <a:solidFill>
                  <a:srgbClr val="2FC2D9"/>
                </a:solidFill>
                <a:latin typeface="Calibri" panose="020F0502020204030204" pitchFamily="34" charset="0"/>
                <a:ea typeface="+mn-ea"/>
              </a:rPr>
              <a:t>this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61" y="1995857"/>
            <a:ext cx="8906006" cy="439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54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task1 = {</a:t>
            </a:r>
          </a:p>
          <a:p>
            <a:r>
              <a:rPr lang="en-US" dirty="0">
                <a:solidFill>
                  <a:schemeClr val="bg1"/>
                </a:solidFill>
              </a:rPr>
              <a:t>	id: </a:t>
            </a:r>
            <a:r>
              <a:rPr lang="en-US" dirty="0">
                <a:solidFill>
                  <a:srgbClr val="FF6600"/>
                </a:solidFill>
              </a:rPr>
              <a:t>1</a:t>
            </a:r>
          </a:p>
          <a:p>
            <a:r>
              <a:rPr lang="en-US" dirty="0">
                <a:solidFill>
                  <a:schemeClr val="bg1"/>
                </a:solidFill>
              </a:rPr>
              <a:t>};</a:t>
            </a:r>
          </a:p>
          <a:p>
            <a:r>
              <a:rPr lang="en-US" dirty="0">
                <a:solidFill>
                  <a:srgbClr val="2FC2D9"/>
                </a:solidFill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task2 = {</a:t>
            </a:r>
          </a:p>
          <a:p>
            <a:r>
              <a:rPr lang="en-US" dirty="0">
                <a:solidFill>
                  <a:schemeClr val="bg1"/>
                </a:solidFill>
              </a:rPr>
              <a:t>	priority: </a:t>
            </a:r>
            <a:r>
              <a:rPr lang="en-US" dirty="0">
                <a:solidFill>
                  <a:srgbClr val="FF6600"/>
                </a:solidFill>
              </a:rPr>
              <a:t>100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target = {};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Object.assign(target, task1</a:t>
            </a:r>
            <a:r>
              <a:rPr lang="en-US" dirty="0">
                <a:solidFill>
                  <a:schemeClr val="bg1"/>
                </a:solidFill>
              </a:rPr>
              <a:t>, task2);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console.log(target);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{id: 1, priority: 100}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43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task1 = {</a:t>
            </a:r>
          </a:p>
          <a:p>
            <a:r>
              <a:rPr lang="en-US" dirty="0">
                <a:solidFill>
                  <a:schemeClr val="bg1"/>
                </a:solidFill>
              </a:rPr>
              <a:t>	id: </a:t>
            </a:r>
            <a:r>
              <a:rPr lang="en-US" dirty="0">
                <a:solidFill>
                  <a:srgbClr val="FF6600"/>
                </a:solidFill>
              </a:rPr>
              <a:t>1</a:t>
            </a:r>
          </a:p>
          <a:p>
            <a:r>
              <a:rPr lang="en-US" dirty="0">
                <a:solidFill>
                  <a:schemeClr val="bg1"/>
                </a:solidFill>
              </a:rPr>
              <a:t>};</a:t>
            </a:r>
          </a:p>
          <a:p>
            <a:r>
              <a:rPr lang="en-US" dirty="0">
                <a:solidFill>
                  <a:srgbClr val="2FC2D9"/>
                </a:solidFill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task2 = {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id: </a:t>
            </a:r>
            <a:r>
              <a:rPr lang="en-US" dirty="0" smtClean="0">
                <a:solidFill>
                  <a:srgbClr val="FF6600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priority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rgbClr val="FF6600"/>
                </a:solidFill>
              </a:rPr>
              <a:t>100</a:t>
            </a:r>
          </a:p>
          <a:p>
            <a:r>
              <a:rPr lang="en-US" dirty="0">
                <a:solidFill>
                  <a:schemeClr val="bg1"/>
                </a:solidFill>
              </a:rPr>
              <a:t>};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>
                <a:solidFill>
                  <a:schemeClr val="bg1"/>
                </a:solidFill>
              </a:rPr>
              <a:t> target = {};</a:t>
            </a:r>
          </a:p>
          <a:p>
            <a:r>
              <a:rPr lang="en-US" dirty="0">
                <a:solidFill>
                  <a:schemeClr val="bg1"/>
                </a:solidFill>
              </a:rPr>
              <a:t>Object.assign(target, task1, task2);</a:t>
            </a:r>
          </a:p>
          <a:p>
            <a:r>
              <a:rPr lang="en-US" dirty="0">
                <a:solidFill>
                  <a:schemeClr val="bg1"/>
                </a:solidFill>
              </a:rPr>
              <a:t>console.log(target);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{id: 2, priority: 100}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17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2FC2D9"/>
                </a:solidFill>
              </a:rPr>
              <a:t>let </a:t>
            </a:r>
            <a:r>
              <a:rPr lang="en-US" sz="2400" dirty="0">
                <a:solidFill>
                  <a:schemeClr val="bg1"/>
                </a:solidFill>
              </a:rPr>
              <a:t>task1 = {</a:t>
            </a:r>
          </a:p>
          <a:p>
            <a:r>
              <a:rPr lang="en-US" sz="2400" dirty="0">
                <a:solidFill>
                  <a:schemeClr val="bg1"/>
                </a:solidFill>
              </a:rPr>
              <a:t>	id: </a:t>
            </a:r>
            <a:r>
              <a:rPr lang="en-US" sz="2400" dirty="0">
                <a:solidFill>
                  <a:srgbClr val="FF6600"/>
                </a:solidFill>
              </a:rPr>
              <a:t>1</a:t>
            </a:r>
          </a:p>
          <a:p>
            <a:r>
              <a:rPr lang="en-US" sz="2400" dirty="0">
                <a:solidFill>
                  <a:schemeClr val="bg1"/>
                </a:solidFill>
              </a:rPr>
              <a:t>};</a:t>
            </a:r>
          </a:p>
          <a:p>
            <a:r>
              <a:rPr lang="en-US" sz="2400" dirty="0">
                <a:solidFill>
                  <a:srgbClr val="2FC2D9"/>
                </a:solidFill>
              </a:rPr>
              <a:t>let </a:t>
            </a:r>
            <a:r>
              <a:rPr lang="en-US" sz="2400" dirty="0">
                <a:solidFill>
                  <a:schemeClr val="bg1"/>
                </a:solidFill>
              </a:rPr>
              <a:t>task2 = {</a:t>
            </a:r>
          </a:p>
          <a:p>
            <a:r>
              <a:rPr lang="en-US" sz="2400" dirty="0">
                <a:solidFill>
                  <a:schemeClr val="bg1"/>
                </a:solidFill>
              </a:rPr>
              <a:t>	id: </a:t>
            </a:r>
            <a:r>
              <a:rPr lang="en-US" sz="2400" dirty="0">
                <a:solidFill>
                  <a:srgbClr val="FF6600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</a:p>
          <a:p>
            <a:r>
              <a:rPr lang="en-US" sz="2400" dirty="0">
                <a:solidFill>
                  <a:schemeClr val="bg1"/>
                </a:solidFill>
              </a:rPr>
              <a:t>	priority: </a:t>
            </a:r>
            <a:r>
              <a:rPr lang="en-US" sz="2400" dirty="0">
                <a:solidFill>
                  <a:srgbClr val="FF6600"/>
                </a:solidFill>
              </a:rPr>
              <a:t>100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Object.defineProperty(task2, </a:t>
            </a:r>
            <a:r>
              <a:rPr lang="en-US" sz="2400" dirty="0" smtClean="0">
                <a:solidFill>
                  <a:srgbClr val="FF6600"/>
                </a:solidFill>
              </a:rPr>
              <a:t>“hours”</a:t>
            </a:r>
            <a:r>
              <a:rPr lang="en-US" sz="2400" dirty="0" smtClean="0">
                <a:solidFill>
                  <a:schemeClr val="bg1"/>
                </a:solidFill>
              </a:rPr>
              <a:t>,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value: </a:t>
            </a:r>
            <a:r>
              <a:rPr lang="en-US" sz="2400" dirty="0" smtClean="0">
                <a:solidFill>
                  <a:srgbClr val="FF6600"/>
                </a:solidFill>
              </a:rPr>
              <a:t>8</a:t>
            </a:r>
            <a:r>
              <a:rPr lang="en-US" sz="2400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enumerable: </a:t>
            </a:r>
            <a:r>
              <a:rPr lang="en-US" sz="2400" dirty="0" smtClean="0">
                <a:solidFill>
                  <a:srgbClr val="2FC2D9"/>
                </a:solidFill>
              </a:rPr>
              <a:t>false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});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rgbClr val="2FC2D9"/>
                </a:solidFill>
              </a:rPr>
              <a:t>let</a:t>
            </a:r>
            <a:r>
              <a:rPr lang="en-US" sz="2400" dirty="0">
                <a:solidFill>
                  <a:schemeClr val="bg1"/>
                </a:solidFill>
              </a:rPr>
              <a:t> target = {};</a:t>
            </a:r>
          </a:p>
          <a:p>
            <a:r>
              <a:rPr lang="en-US" sz="2400" dirty="0">
                <a:solidFill>
                  <a:schemeClr val="bg1"/>
                </a:solidFill>
              </a:rPr>
              <a:t>Object.assign(target, task1, task2);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console.log(target);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{id: 2, priority: 100}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15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2FC2D9"/>
                </a:solidFill>
              </a:rPr>
              <a:t>let </a:t>
            </a:r>
            <a:r>
              <a:rPr lang="en-US" sz="2400" dirty="0">
                <a:solidFill>
                  <a:schemeClr val="bg1"/>
                </a:solidFill>
              </a:rPr>
              <a:t>task1 = {</a:t>
            </a:r>
          </a:p>
          <a:p>
            <a:r>
              <a:rPr lang="en-US" sz="2400" dirty="0">
                <a:solidFill>
                  <a:schemeClr val="bg1"/>
                </a:solidFill>
              </a:rPr>
              <a:t>	id: </a:t>
            </a:r>
            <a:r>
              <a:rPr lang="en-US" sz="2400" dirty="0">
                <a:solidFill>
                  <a:srgbClr val="FF6600"/>
                </a:solidFill>
              </a:rPr>
              <a:t>1</a:t>
            </a:r>
          </a:p>
          <a:p>
            <a:r>
              <a:rPr lang="en-US" sz="2400" dirty="0">
                <a:solidFill>
                  <a:schemeClr val="bg1"/>
                </a:solidFill>
              </a:rPr>
              <a:t>};</a:t>
            </a:r>
          </a:p>
          <a:p>
            <a:r>
              <a:rPr lang="en-US" sz="2400" dirty="0">
                <a:solidFill>
                  <a:srgbClr val="2FC2D9"/>
                </a:solidFill>
              </a:rPr>
              <a:t>let </a:t>
            </a:r>
            <a:r>
              <a:rPr lang="en-US" sz="2400" dirty="0">
                <a:solidFill>
                  <a:schemeClr val="bg1"/>
                </a:solidFill>
              </a:rPr>
              <a:t>task2 = {</a:t>
            </a:r>
          </a:p>
          <a:p>
            <a:r>
              <a:rPr lang="en-US" sz="2400" dirty="0">
                <a:solidFill>
                  <a:schemeClr val="bg1"/>
                </a:solidFill>
              </a:rPr>
              <a:t>	id: </a:t>
            </a:r>
            <a:r>
              <a:rPr lang="en-US" sz="2400" dirty="0">
                <a:solidFill>
                  <a:srgbClr val="FF6600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</a:p>
          <a:p>
            <a:r>
              <a:rPr lang="en-US" sz="2400" dirty="0">
                <a:solidFill>
                  <a:schemeClr val="bg1"/>
                </a:solidFill>
              </a:rPr>
              <a:t>	priority: </a:t>
            </a:r>
            <a:r>
              <a:rPr lang="en-US" sz="2400" dirty="0">
                <a:solidFill>
                  <a:srgbClr val="FF6600"/>
                </a:solidFill>
              </a:rPr>
              <a:t>100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sz="2400" dirty="0" smtClean="0">
                <a:solidFill>
                  <a:srgbClr val="2FC2D9"/>
                </a:solidFill>
              </a:rPr>
              <a:t>let</a:t>
            </a:r>
            <a:r>
              <a:rPr lang="en-US" sz="2400" dirty="0" smtClean="0">
                <a:solidFill>
                  <a:schemeClr val="bg1"/>
                </a:solidFill>
              </a:rPr>
              <a:t> task3 =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name: </a:t>
            </a:r>
            <a:r>
              <a:rPr lang="en-US" sz="2400" dirty="0" smtClean="0">
                <a:solidFill>
                  <a:srgbClr val="FF6600"/>
                </a:solidFill>
              </a:rPr>
              <a:t>“Implement…”</a:t>
            </a:r>
            <a:endParaRPr lang="en-US" sz="2400" dirty="0">
              <a:solidFill>
                <a:srgbClr val="FF6600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};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Object.setPrototypeOf(task2, task3);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rgbClr val="2FC2D9"/>
                </a:solidFill>
              </a:rPr>
              <a:t>let</a:t>
            </a:r>
            <a:r>
              <a:rPr lang="en-US" sz="2400" dirty="0">
                <a:solidFill>
                  <a:schemeClr val="bg1"/>
                </a:solidFill>
              </a:rPr>
              <a:t> target = {};</a:t>
            </a:r>
          </a:p>
          <a:p>
            <a:r>
              <a:rPr lang="en-US" sz="2400" dirty="0">
                <a:solidFill>
                  <a:schemeClr val="bg1"/>
                </a:solidFill>
              </a:rPr>
              <a:t>Object.assign(target, task1, task2);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console.log(target);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{id: 2, priority: 100}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85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835" y="5738244"/>
            <a:ext cx="88946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https://developer.mozilla.org/ru/docs/Web/JavaScript/Reference</a:t>
            </a:r>
            <a:r>
              <a:rPr lang="en-US" dirty="0" smtClean="0"/>
              <a:t>/</a:t>
            </a:r>
            <a:br>
              <a:rPr lang="en-US" dirty="0" smtClean="0"/>
            </a:br>
            <a:r>
              <a:rPr lang="en-US" dirty="0" smtClean="0"/>
              <a:t>Global_Objects/Object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668" y="184485"/>
            <a:ext cx="4624665" cy="5343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540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Class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40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c</a:t>
            </a:r>
            <a:r>
              <a:rPr lang="en-US" dirty="0" smtClean="0">
                <a:solidFill>
                  <a:srgbClr val="2FC2D9"/>
                </a:solidFill>
              </a:rPr>
              <a:t>lass</a:t>
            </a:r>
            <a:r>
              <a:rPr lang="en-US" dirty="0" smtClean="0">
                <a:solidFill>
                  <a:schemeClr val="bg1"/>
                </a:solidFill>
              </a:rPr>
              <a:t> Task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</a:t>
            </a:r>
            <a:r>
              <a:rPr lang="en-US" dirty="0" smtClean="0">
                <a:solidFill>
                  <a:srgbClr val="2FC2D9"/>
                </a:solidFill>
              </a:rPr>
              <a:t>typeof </a:t>
            </a:r>
            <a:r>
              <a:rPr lang="en-US" dirty="0" smtClean="0">
                <a:solidFill>
                  <a:schemeClr val="bg1"/>
                </a:solidFill>
              </a:rPr>
              <a:t>Task);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7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 Task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task = </a:t>
            </a:r>
            <a:r>
              <a:rPr lang="en-US" dirty="0" smtClean="0">
                <a:solidFill>
                  <a:srgbClr val="2FC2D9"/>
                </a:solidFill>
              </a:rPr>
              <a:t>new </a:t>
            </a:r>
            <a:r>
              <a:rPr lang="en-US" dirty="0" smtClean="0">
                <a:solidFill>
                  <a:schemeClr val="bg1"/>
                </a:solidFill>
              </a:rPr>
              <a:t>Task();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console.log(</a:t>
            </a:r>
            <a:r>
              <a:rPr lang="en-US" dirty="0">
                <a:solidFill>
                  <a:srgbClr val="2FC2D9"/>
                </a:solidFill>
              </a:rPr>
              <a:t>typeof </a:t>
            </a:r>
            <a:r>
              <a:rPr lang="en-US" dirty="0" smtClean="0">
                <a:solidFill>
                  <a:schemeClr val="bg1"/>
                </a:solidFill>
              </a:rPr>
              <a:t>task);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53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 Task {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>
                <a:solidFill>
                  <a:schemeClr val="bg1"/>
                </a:solidFill>
              </a:rPr>
              <a:t> task = </a:t>
            </a:r>
            <a:r>
              <a:rPr lang="en-US" dirty="0">
                <a:solidFill>
                  <a:srgbClr val="2FC2D9"/>
                </a:solidFill>
              </a:rPr>
              <a:t>new </a:t>
            </a:r>
            <a:r>
              <a:rPr lang="en-US" dirty="0">
                <a:solidFill>
                  <a:schemeClr val="bg1"/>
                </a:solidFill>
              </a:rPr>
              <a:t>Task();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console.log(task </a:t>
            </a:r>
            <a:r>
              <a:rPr lang="en-US" dirty="0" smtClean="0">
                <a:solidFill>
                  <a:srgbClr val="2FC2D9"/>
                </a:solidFill>
              </a:rPr>
              <a:t>instanceof </a:t>
            </a:r>
            <a:r>
              <a:rPr lang="en-US" dirty="0" smtClean="0">
                <a:solidFill>
                  <a:schemeClr val="bg1"/>
                </a:solidFill>
              </a:rPr>
              <a:t>Task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539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 Task 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showId()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	console.log(</a:t>
            </a:r>
            <a:r>
              <a:rPr lang="en-US" dirty="0" smtClean="0">
                <a:solidFill>
                  <a:srgbClr val="FF6600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}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>
                <a:solidFill>
                  <a:schemeClr val="bg1"/>
                </a:solidFill>
              </a:rPr>
              <a:t> task = </a:t>
            </a:r>
            <a:r>
              <a:rPr lang="en-US" dirty="0">
                <a:solidFill>
                  <a:srgbClr val="2FC2D9"/>
                </a:solidFill>
              </a:rPr>
              <a:t>new </a:t>
            </a:r>
            <a:r>
              <a:rPr lang="en-US" dirty="0">
                <a:solidFill>
                  <a:schemeClr val="bg1"/>
                </a:solidFill>
              </a:rPr>
              <a:t>Task();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task.showId();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824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smtClean="0"/>
              <a:t>EXPLICIT SETTING OF </a:t>
            </a:r>
            <a:r>
              <a:rPr lang="en-US" b="1" u="sng" dirty="0" smtClean="0"/>
              <a:t>THIS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7" y="1298171"/>
            <a:ext cx="2597121" cy="387798"/>
          </a:xfrm>
        </p:spPr>
        <p:txBody>
          <a:bodyPr/>
          <a:lstStyle/>
          <a:p>
            <a:r>
              <a:rPr lang="en-US" sz="1800" dirty="0" smtClean="0"/>
              <a:t>Function borrowing</a:t>
            </a:r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3" y="1924752"/>
            <a:ext cx="8329612" cy="18086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3" y="4195873"/>
            <a:ext cx="8329612" cy="170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2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 Task {</a:t>
            </a:r>
          </a:p>
          <a:p>
            <a:r>
              <a:rPr lang="en-US" dirty="0">
                <a:solidFill>
                  <a:schemeClr val="bg1"/>
                </a:solidFill>
              </a:rPr>
              <a:t>	showId() {</a:t>
            </a:r>
          </a:p>
          <a:p>
            <a:r>
              <a:rPr lang="en-US" dirty="0">
                <a:solidFill>
                  <a:schemeClr val="bg1"/>
                </a:solidFill>
              </a:rPr>
              <a:t>		console.log(</a:t>
            </a:r>
            <a:r>
              <a:rPr lang="en-US" dirty="0">
                <a:solidFill>
                  <a:srgbClr val="FF6600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	}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>
                <a:solidFill>
                  <a:schemeClr val="bg1"/>
                </a:solidFill>
              </a:rPr>
              <a:t> task = </a:t>
            </a:r>
            <a:r>
              <a:rPr lang="en-US" dirty="0">
                <a:solidFill>
                  <a:srgbClr val="2FC2D9"/>
                </a:solidFill>
              </a:rPr>
              <a:t>new </a:t>
            </a:r>
            <a:r>
              <a:rPr lang="en-US" dirty="0">
                <a:solidFill>
                  <a:schemeClr val="bg1"/>
                </a:solidFill>
              </a:rPr>
              <a:t>Task();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console.log(task.showId ===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					Task.prototype.showId);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346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 Task {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let </a:t>
            </a:r>
            <a:r>
              <a:rPr lang="en-US" dirty="0" smtClean="0">
                <a:solidFill>
                  <a:schemeClr val="bg1"/>
                </a:solidFill>
              </a:rPr>
              <a:t>taskId = </a:t>
            </a:r>
            <a:r>
              <a:rPr lang="en-US" dirty="0" smtClean="0">
                <a:solidFill>
                  <a:srgbClr val="FF6600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; </a:t>
            </a:r>
            <a:r>
              <a:rPr lang="en-US" dirty="0" smtClean="0">
                <a:solidFill>
                  <a:srgbClr val="A3C644"/>
                </a:solidFill>
              </a:rPr>
              <a:t>// is it valid?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constructor</a:t>
            </a:r>
            <a:r>
              <a:rPr lang="en-US" dirty="0">
                <a:solidFill>
                  <a:schemeClr val="bg1"/>
                </a:solidFill>
              </a:rPr>
              <a:t>() {</a:t>
            </a:r>
          </a:p>
          <a:p>
            <a:r>
              <a:rPr lang="en-US" dirty="0">
                <a:solidFill>
                  <a:schemeClr val="bg1"/>
                </a:solidFill>
              </a:rPr>
              <a:t>		console.log(</a:t>
            </a:r>
            <a:r>
              <a:rPr lang="en-US" dirty="0">
                <a:solidFill>
                  <a:srgbClr val="FF6600"/>
                </a:solidFill>
              </a:rPr>
              <a:t>“Constructing Task”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rgbClr val="A3C644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showId() {</a:t>
            </a:r>
          </a:p>
          <a:p>
            <a:r>
              <a:rPr lang="en-US" dirty="0">
                <a:solidFill>
                  <a:schemeClr val="bg1"/>
                </a:solidFill>
              </a:rPr>
              <a:t>		console.log(</a:t>
            </a:r>
            <a:r>
              <a:rPr lang="en-US" dirty="0">
                <a:solidFill>
                  <a:srgbClr val="FF6600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	}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>
                <a:solidFill>
                  <a:schemeClr val="bg1"/>
                </a:solidFill>
              </a:rPr>
              <a:t> task = </a:t>
            </a:r>
            <a:r>
              <a:rPr lang="en-US" dirty="0">
                <a:solidFill>
                  <a:srgbClr val="2FC2D9"/>
                </a:solidFill>
              </a:rPr>
              <a:t>new </a:t>
            </a:r>
            <a:r>
              <a:rPr lang="en-US" dirty="0">
                <a:solidFill>
                  <a:schemeClr val="bg1"/>
                </a:solidFill>
              </a:rPr>
              <a:t>Task();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Syntax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43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 Task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constructor</a:t>
            </a:r>
            <a:r>
              <a:rPr lang="en-US" dirty="0">
                <a:solidFill>
                  <a:schemeClr val="bg1"/>
                </a:solidFill>
              </a:rPr>
              <a:t>() 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		console.log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rgbClr val="FF6600"/>
                </a:solidFill>
              </a:rPr>
              <a:t>“Constructing Task</a:t>
            </a:r>
            <a:r>
              <a:rPr lang="en-US" dirty="0" smtClean="0">
                <a:solidFill>
                  <a:srgbClr val="FF6600"/>
                </a:solidFill>
              </a:rPr>
              <a:t>”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rgbClr val="2FC2D9"/>
                </a:solidFill>
              </a:rPr>
              <a:t> this</a:t>
            </a:r>
            <a:r>
              <a:rPr lang="en-US" dirty="0">
                <a:solidFill>
                  <a:schemeClr val="bg1"/>
                </a:solidFill>
              </a:rPr>
              <a:t>.taskId = </a:t>
            </a:r>
            <a:r>
              <a:rPr lang="en-US" dirty="0">
                <a:solidFill>
                  <a:srgbClr val="FF6600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rgbClr val="A3C644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showId() {</a:t>
            </a: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smtClean="0">
                <a:solidFill>
                  <a:schemeClr val="bg1"/>
                </a:solidFill>
              </a:rPr>
              <a:t>console.log(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.taskId);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}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>
                <a:solidFill>
                  <a:schemeClr val="bg1"/>
                </a:solidFill>
              </a:rPr>
              <a:t> task = </a:t>
            </a:r>
            <a:r>
              <a:rPr lang="en-US" dirty="0">
                <a:solidFill>
                  <a:srgbClr val="2FC2D9"/>
                </a:solidFill>
              </a:rPr>
              <a:t>new </a:t>
            </a:r>
            <a:r>
              <a:rPr lang="en-US" dirty="0">
                <a:solidFill>
                  <a:schemeClr val="bg1"/>
                </a:solidFill>
              </a:rPr>
              <a:t>Task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task.showId();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Constructing Task</a:t>
            </a:r>
          </a:p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40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>
                <a:solidFill>
                  <a:schemeClr val="bg1"/>
                </a:solidFill>
              </a:rPr>
              <a:t> task = </a:t>
            </a:r>
            <a:r>
              <a:rPr lang="en-US" dirty="0">
                <a:solidFill>
                  <a:srgbClr val="2FC2D9"/>
                </a:solidFill>
              </a:rPr>
              <a:t>new </a:t>
            </a:r>
            <a:r>
              <a:rPr lang="en-US" dirty="0">
                <a:solidFill>
                  <a:schemeClr val="bg1"/>
                </a:solidFill>
              </a:rPr>
              <a:t>Task();</a:t>
            </a:r>
          </a:p>
          <a:p>
            <a:endParaRPr lang="en-US" dirty="0" smtClean="0">
              <a:solidFill>
                <a:srgbClr val="2FC2D9"/>
              </a:solidFill>
            </a:endParaRPr>
          </a:p>
          <a:p>
            <a:r>
              <a:rPr lang="en-US" dirty="0" smtClean="0">
                <a:solidFill>
                  <a:srgbClr val="2FC2D9"/>
                </a:solidFill>
              </a:rPr>
              <a:t>class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Task {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constructor</a:t>
            </a:r>
            <a:r>
              <a:rPr lang="en-US" dirty="0">
                <a:solidFill>
                  <a:schemeClr val="bg1"/>
                </a:solidFill>
              </a:rPr>
              <a:t>() {</a:t>
            </a:r>
          </a:p>
          <a:p>
            <a:r>
              <a:rPr lang="en-US" dirty="0">
                <a:solidFill>
                  <a:schemeClr val="bg1"/>
                </a:solidFill>
              </a:rPr>
              <a:t>		console.log(</a:t>
            </a:r>
            <a:r>
              <a:rPr lang="en-US" dirty="0">
                <a:solidFill>
                  <a:srgbClr val="FF6600"/>
                </a:solidFill>
              </a:rPr>
              <a:t>“Constructing Task”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	}</a:t>
            </a:r>
            <a:endParaRPr lang="en-US" dirty="0">
              <a:solidFill>
                <a:srgbClr val="A3C644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Error: Use before declaration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337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class</a:t>
            </a:r>
            <a:r>
              <a:rPr lang="en-US" dirty="0" smtClean="0">
                <a:solidFill>
                  <a:schemeClr val="bg1"/>
                </a:solidFill>
              </a:rPr>
              <a:t> Task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console.log(window.Task === Task);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401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2FC2D9"/>
                </a:solidFill>
              </a:rPr>
              <a:t>class </a:t>
            </a:r>
            <a:r>
              <a:rPr lang="en-US" sz="2400" dirty="0">
                <a:solidFill>
                  <a:schemeClr val="bg1"/>
                </a:solidFill>
              </a:rPr>
              <a:t>Task {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constructor() </a:t>
            </a:r>
            <a:r>
              <a:rPr lang="en-US" sz="2400" dirty="0">
                <a:solidFill>
                  <a:schemeClr val="bg1"/>
                </a:solidFill>
              </a:rPr>
              <a:t>{</a:t>
            </a:r>
          </a:p>
          <a:p>
            <a:r>
              <a:rPr lang="en-US" sz="2400" dirty="0">
                <a:solidFill>
                  <a:schemeClr val="bg1"/>
                </a:solidFill>
              </a:rPr>
              <a:t>		</a:t>
            </a:r>
            <a:r>
              <a:rPr lang="en-US" sz="2400" dirty="0" smtClean="0">
                <a:solidFill>
                  <a:schemeClr val="bg1"/>
                </a:solidFill>
              </a:rPr>
              <a:t>console.log(</a:t>
            </a:r>
            <a:r>
              <a:rPr lang="en-US" sz="2400" dirty="0" smtClean="0">
                <a:solidFill>
                  <a:srgbClr val="FF6600"/>
                </a:solidFill>
              </a:rPr>
              <a:t>“Constructing Task”</a:t>
            </a:r>
            <a:r>
              <a:rPr lang="en-US" sz="2400" dirty="0" smtClean="0">
                <a:solidFill>
                  <a:schemeClr val="bg1"/>
                </a:solidFill>
              </a:rPr>
              <a:t>);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	}</a:t>
            </a:r>
          </a:p>
          <a:p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rgbClr val="2FC2D9"/>
                </a:solidFill>
              </a:rPr>
              <a:t>class</a:t>
            </a:r>
            <a:r>
              <a:rPr lang="en-US" sz="2400" dirty="0">
                <a:solidFill>
                  <a:schemeClr val="bg1"/>
                </a:solidFill>
              </a:rPr>
              <a:t> UrgentTask </a:t>
            </a:r>
            <a:r>
              <a:rPr lang="en-US" sz="2400" dirty="0">
                <a:solidFill>
                  <a:srgbClr val="2FC2D9"/>
                </a:solidFill>
              </a:rPr>
              <a:t>extends</a:t>
            </a:r>
            <a:r>
              <a:rPr lang="en-US" sz="2400" dirty="0">
                <a:solidFill>
                  <a:schemeClr val="bg1"/>
                </a:solidFill>
              </a:rPr>
              <a:t> Task </a:t>
            </a:r>
            <a:r>
              <a:rPr lang="en-US" sz="24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constructor()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	</a:t>
            </a:r>
            <a:r>
              <a:rPr lang="en-US" sz="2400" dirty="0" smtClean="0">
                <a:solidFill>
                  <a:srgbClr val="2FC2D9"/>
                </a:solidFill>
              </a:rPr>
              <a:t>super</a:t>
            </a:r>
            <a:r>
              <a:rPr lang="en-US" sz="24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	console.log(</a:t>
            </a:r>
            <a:r>
              <a:rPr lang="en-US" sz="2400" dirty="0" smtClean="0">
                <a:solidFill>
                  <a:srgbClr val="FF6600"/>
                </a:solidFill>
              </a:rPr>
              <a:t>“Urgent  Task”</a:t>
            </a:r>
            <a:r>
              <a:rPr lang="en-US" sz="2400" dirty="0" smtClean="0">
                <a:solidFill>
                  <a:schemeClr val="bg1"/>
                </a:solidFill>
              </a:rPr>
              <a:t>);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	}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rgbClr val="2FC2D9"/>
                </a:solidFill>
              </a:rPr>
              <a:t>let</a:t>
            </a:r>
            <a:r>
              <a:rPr lang="en-US" sz="2400" dirty="0">
                <a:solidFill>
                  <a:schemeClr val="bg1"/>
                </a:solidFill>
              </a:rPr>
              <a:t> task = </a:t>
            </a:r>
            <a:r>
              <a:rPr lang="en-US" sz="2400" dirty="0" smtClean="0">
                <a:solidFill>
                  <a:srgbClr val="2FC2D9"/>
                </a:solidFill>
              </a:rPr>
              <a:t>new </a:t>
            </a:r>
            <a:r>
              <a:rPr lang="en-US" sz="2400" dirty="0" smtClean="0">
                <a:solidFill>
                  <a:schemeClr val="bg1"/>
                </a:solidFill>
              </a:rPr>
              <a:t>UrgentTask();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Constructing Task UrgentTask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619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2FC2D9"/>
                </a:solidFill>
              </a:rPr>
              <a:t>class </a:t>
            </a:r>
            <a:r>
              <a:rPr lang="en-US" sz="2400" dirty="0">
                <a:solidFill>
                  <a:schemeClr val="bg1"/>
                </a:solidFill>
              </a:rPr>
              <a:t>Task {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constructor() </a:t>
            </a:r>
            <a:r>
              <a:rPr lang="en-US" sz="2400" dirty="0">
                <a:solidFill>
                  <a:schemeClr val="bg1"/>
                </a:solidFill>
              </a:rPr>
              <a:t>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	</a:t>
            </a:r>
            <a:r>
              <a:rPr lang="en-US" sz="2400" dirty="0" smtClean="0">
                <a:solidFill>
                  <a:srgbClr val="2FC2D9"/>
                </a:solidFill>
              </a:rPr>
              <a:t>this</a:t>
            </a:r>
            <a:r>
              <a:rPr lang="en-US" sz="2400" dirty="0" smtClean="0">
                <a:solidFill>
                  <a:schemeClr val="bg1"/>
                </a:solidFill>
              </a:rPr>
              <a:t>.id1 = </a:t>
            </a:r>
            <a:r>
              <a:rPr lang="en-US" sz="2400" dirty="0" smtClean="0">
                <a:solidFill>
                  <a:srgbClr val="FF6600"/>
                </a:solidFill>
              </a:rPr>
              <a:t>1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	}</a:t>
            </a:r>
          </a:p>
          <a:p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rgbClr val="2FC2D9"/>
                </a:solidFill>
              </a:rPr>
              <a:t>class</a:t>
            </a:r>
            <a:r>
              <a:rPr lang="en-US" sz="2400" dirty="0">
                <a:solidFill>
                  <a:schemeClr val="bg1"/>
                </a:solidFill>
              </a:rPr>
              <a:t> UrgentTask </a:t>
            </a:r>
            <a:r>
              <a:rPr lang="en-US" sz="2400" dirty="0">
                <a:solidFill>
                  <a:srgbClr val="2FC2D9"/>
                </a:solidFill>
              </a:rPr>
              <a:t>extends</a:t>
            </a:r>
            <a:r>
              <a:rPr lang="en-US" sz="2400" dirty="0">
                <a:solidFill>
                  <a:schemeClr val="bg1"/>
                </a:solidFill>
              </a:rPr>
              <a:t> Task </a:t>
            </a:r>
            <a:r>
              <a:rPr lang="en-US" sz="24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constructor()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	</a:t>
            </a:r>
            <a:r>
              <a:rPr lang="en-US" sz="2400" dirty="0">
                <a:solidFill>
                  <a:srgbClr val="2FC2D9"/>
                </a:solidFill>
              </a:rPr>
              <a:t>super</a:t>
            </a:r>
            <a:r>
              <a:rPr lang="en-US" sz="2400" dirty="0">
                <a:solidFill>
                  <a:schemeClr val="bg1"/>
                </a:solidFill>
              </a:rPr>
              <a:t>();</a:t>
            </a:r>
          </a:p>
          <a:p>
            <a:r>
              <a:rPr lang="en-US" sz="2400" dirty="0" smtClean="0">
                <a:solidFill>
                  <a:srgbClr val="2FC2D9"/>
                </a:solidFill>
              </a:rPr>
              <a:t>		this</a:t>
            </a:r>
            <a:r>
              <a:rPr lang="en-US" sz="2400" dirty="0" smtClean="0">
                <a:solidFill>
                  <a:schemeClr val="bg1"/>
                </a:solidFill>
              </a:rPr>
              <a:t>.id2 = </a:t>
            </a:r>
            <a:r>
              <a:rPr lang="en-US" sz="2400" dirty="0" smtClean="0">
                <a:solidFill>
                  <a:srgbClr val="FF6600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}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rgbClr val="2FC2D9"/>
                </a:solidFill>
              </a:rPr>
              <a:t>let</a:t>
            </a:r>
            <a:r>
              <a:rPr lang="en-US" sz="2400" dirty="0">
                <a:solidFill>
                  <a:schemeClr val="bg1"/>
                </a:solidFill>
              </a:rPr>
              <a:t> task = </a:t>
            </a:r>
            <a:r>
              <a:rPr lang="en-US" sz="2400" dirty="0" smtClean="0">
                <a:solidFill>
                  <a:srgbClr val="2FC2D9"/>
                </a:solidFill>
              </a:rPr>
              <a:t>new </a:t>
            </a:r>
            <a:r>
              <a:rPr lang="en-US" sz="2400" dirty="0" smtClean="0">
                <a:solidFill>
                  <a:schemeClr val="bg1"/>
                </a:solidFill>
              </a:rPr>
              <a:t>UrgentTask();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console.log(task);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UrgentTask {id1: 1, id2: 2}</a:t>
            </a:r>
          </a:p>
        </p:txBody>
      </p:sp>
    </p:spTree>
    <p:extLst>
      <p:ext uri="{BB962C8B-B14F-4D97-AF65-F5344CB8AC3E}">
        <p14:creationId xmlns:p14="http://schemas.microsoft.com/office/powerpoint/2010/main" val="3844183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class </a:t>
            </a:r>
            <a:r>
              <a:rPr lang="en-US" dirty="0">
                <a:solidFill>
                  <a:schemeClr val="bg1"/>
                </a:solidFill>
              </a:rPr>
              <a:t>Task {</a:t>
            </a:r>
          </a:p>
          <a:p>
            <a:r>
              <a:rPr lang="en-US" dirty="0">
                <a:solidFill>
                  <a:schemeClr val="bg1"/>
                </a:solidFill>
              </a:rPr>
              <a:t>	getTaskPriority() {</a:t>
            </a: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rgbClr val="2FC2D9"/>
                </a:solidFill>
              </a:rPr>
              <a:t>return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6600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	}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rgbClr val="2FC2D9"/>
                </a:solidFill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 UrgentTask </a:t>
            </a:r>
            <a:r>
              <a:rPr lang="en-US" dirty="0">
                <a:solidFill>
                  <a:srgbClr val="2FC2D9"/>
                </a:solidFill>
              </a:rPr>
              <a:t>extends</a:t>
            </a:r>
            <a:r>
              <a:rPr lang="en-US" dirty="0">
                <a:solidFill>
                  <a:schemeClr val="bg1"/>
                </a:solidFill>
              </a:rPr>
              <a:t> Task 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getTaskPriority</a:t>
            </a:r>
            <a:r>
              <a:rPr lang="en-US" dirty="0">
                <a:solidFill>
                  <a:schemeClr val="bg1"/>
                </a:solidFill>
              </a:rPr>
              <a:t>() {</a:t>
            </a: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rgbClr val="2FC2D9"/>
                </a:solidFill>
              </a:rPr>
              <a:t>return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FF6600"/>
                </a:solidFill>
              </a:rPr>
              <a:t>100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>
                <a:solidFill>
                  <a:schemeClr val="bg1"/>
                </a:solidFill>
              </a:rPr>
              <a:t> task = </a:t>
            </a:r>
            <a:r>
              <a:rPr lang="en-US" dirty="0" smtClean="0">
                <a:solidFill>
                  <a:srgbClr val="2FC2D9"/>
                </a:solidFill>
              </a:rPr>
              <a:t>new </a:t>
            </a:r>
            <a:r>
              <a:rPr lang="en-US" dirty="0" smtClean="0">
                <a:solidFill>
                  <a:schemeClr val="bg1"/>
                </a:solidFill>
              </a:rPr>
              <a:t>UrgentTask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</a:rPr>
              <a:t>console.log(task.getTaskPriority());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18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class </a:t>
            </a:r>
            <a:r>
              <a:rPr lang="en-US" dirty="0">
                <a:solidFill>
                  <a:schemeClr val="bg1"/>
                </a:solidFill>
              </a:rPr>
              <a:t>Task {</a:t>
            </a:r>
          </a:p>
          <a:p>
            <a:r>
              <a:rPr lang="en-US" dirty="0">
                <a:solidFill>
                  <a:schemeClr val="bg1"/>
                </a:solidFill>
              </a:rPr>
              <a:t>	getTaskPriority() {</a:t>
            </a: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rgbClr val="2FC2D9"/>
                </a:solidFill>
              </a:rPr>
              <a:t>return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FF6600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}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rgbClr val="2FC2D9"/>
                </a:solidFill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 UrgentTask </a:t>
            </a:r>
            <a:r>
              <a:rPr lang="en-US" dirty="0">
                <a:solidFill>
                  <a:srgbClr val="2FC2D9"/>
                </a:solidFill>
              </a:rPr>
              <a:t>extends</a:t>
            </a:r>
            <a:r>
              <a:rPr lang="en-US" dirty="0">
                <a:solidFill>
                  <a:schemeClr val="bg1"/>
                </a:solidFill>
              </a:rPr>
              <a:t> Task {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getTaskPriority</a:t>
            </a:r>
            <a:r>
              <a:rPr lang="en-US" dirty="0">
                <a:solidFill>
                  <a:schemeClr val="bg1"/>
                </a:solidFill>
              </a:rPr>
              <a:t>() {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return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2FC2D9"/>
                </a:solidFill>
              </a:rPr>
              <a:t>super</a:t>
            </a:r>
            <a:r>
              <a:rPr lang="en-US" dirty="0" smtClean="0">
                <a:solidFill>
                  <a:schemeClr val="bg1"/>
                </a:solidFill>
              </a:rPr>
              <a:t>.getTaskPriority() </a:t>
            </a:r>
            <a:r>
              <a:rPr lang="en-US" dirty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 	</a:t>
            </a:r>
            <a:r>
              <a:rPr lang="en-US" dirty="0" smtClean="0">
                <a:solidFill>
                  <a:srgbClr val="E4471C"/>
                </a:solidFill>
              </a:rPr>
              <a:t>100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}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>
                <a:solidFill>
                  <a:schemeClr val="bg1"/>
                </a:solidFill>
              </a:rPr>
              <a:t> task = </a:t>
            </a:r>
            <a:r>
              <a:rPr lang="en-US" dirty="0" smtClean="0">
                <a:solidFill>
                  <a:srgbClr val="2FC2D9"/>
                </a:solidFill>
              </a:rPr>
              <a:t>new </a:t>
            </a:r>
            <a:r>
              <a:rPr lang="en-US" dirty="0" smtClean="0">
                <a:solidFill>
                  <a:schemeClr val="bg1"/>
                </a:solidFill>
              </a:rPr>
              <a:t>UrgentTask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</a:rPr>
              <a:t>console.log(task.getTaskPriority());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78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2FC2D9"/>
                </a:solidFill>
              </a:rPr>
              <a:t>class </a:t>
            </a:r>
            <a:r>
              <a:rPr lang="en-US" sz="2400" dirty="0">
                <a:solidFill>
                  <a:schemeClr val="bg1"/>
                </a:solidFill>
              </a:rPr>
              <a:t>Task {</a:t>
            </a:r>
          </a:p>
          <a:p>
            <a:r>
              <a:rPr lang="en-US" sz="2400" dirty="0">
                <a:solidFill>
                  <a:schemeClr val="bg1"/>
                </a:solidFill>
              </a:rPr>
              <a:t>	constructor() {</a:t>
            </a:r>
          </a:p>
          <a:p>
            <a:r>
              <a:rPr lang="en-US" sz="2400" dirty="0">
                <a:solidFill>
                  <a:schemeClr val="bg1"/>
                </a:solidFill>
              </a:rPr>
              <a:t>		</a:t>
            </a:r>
            <a:r>
              <a:rPr lang="en-US" sz="2400" dirty="0" smtClean="0">
                <a:solidFill>
                  <a:srgbClr val="2FC2D9"/>
                </a:solidFill>
              </a:rPr>
              <a:t>this</a:t>
            </a:r>
            <a:r>
              <a:rPr lang="en-US" sz="2400" dirty="0" smtClean="0">
                <a:solidFill>
                  <a:schemeClr val="bg1"/>
                </a:solidFill>
              </a:rPr>
              <a:t>.taskName </a:t>
            </a:r>
            <a:r>
              <a:rPr lang="en-US" sz="2400" dirty="0">
                <a:solidFill>
                  <a:schemeClr val="bg1"/>
                </a:solidFill>
              </a:rPr>
              <a:t>= </a:t>
            </a:r>
            <a:r>
              <a:rPr lang="en-US" sz="2400" dirty="0">
                <a:solidFill>
                  <a:srgbClr val="FF6600"/>
                </a:solidFill>
              </a:rPr>
              <a:t>“</a:t>
            </a:r>
            <a:r>
              <a:rPr lang="en-US" sz="2400" dirty="0" smtClean="0">
                <a:solidFill>
                  <a:srgbClr val="FF6600"/>
                </a:solidFill>
              </a:rPr>
              <a:t>Edit”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	}</a:t>
            </a:r>
          </a:p>
          <a:p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rgbClr val="2FC2D9"/>
                </a:solidFill>
              </a:rPr>
              <a:t>class</a:t>
            </a:r>
            <a:r>
              <a:rPr lang="en-US" sz="2400" dirty="0">
                <a:solidFill>
                  <a:schemeClr val="bg1"/>
                </a:solidFill>
              </a:rPr>
              <a:t> UrgentTask </a:t>
            </a:r>
            <a:r>
              <a:rPr lang="en-US" sz="2400" dirty="0">
                <a:solidFill>
                  <a:srgbClr val="2FC2D9"/>
                </a:solidFill>
              </a:rPr>
              <a:t>extends</a:t>
            </a:r>
            <a:r>
              <a:rPr lang="en-US" sz="2400" dirty="0">
                <a:solidFill>
                  <a:schemeClr val="bg1"/>
                </a:solidFill>
              </a:rPr>
              <a:t> Task {</a:t>
            </a:r>
          </a:p>
          <a:p>
            <a:r>
              <a:rPr lang="en-US" sz="2400" dirty="0">
                <a:solidFill>
                  <a:schemeClr val="bg1"/>
                </a:solidFill>
              </a:rPr>
              <a:t>	constructor() {</a:t>
            </a:r>
          </a:p>
          <a:p>
            <a:r>
              <a:rPr lang="en-US" sz="2400" dirty="0">
                <a:solidFill>
                  <a:schemeClr val="bg1"/>
                </a:solidFill>
              </a:rPr>
              <a:t>		</a:t>
            </a:r>
            <a:r>
              <a:rPr lang="en-US" sz="2400" dirty="0">
                <a:solidFill>
                  <a:srgbClr val="2FC2D9"/>
                </a:solidFill>
              </a:rPr>
              <a:t>super</a:t>
            </a:r>
            <a:r>
              <a:rPr lang="en-US" sz="2400" dirty="0" smtClean="0">
                <a:solidFill>
                  <a:srgbClr val="2FC2D9"/>
                </a:solidFill>
              </a:rPr>
              <a:t>()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rgbClr val="2FC2D9"/>
                </a:solidFill>
              </a:rPr>
              <a:t>this</a:t>
            </a:r>
            <a:r>
              <a:rPr lang="en-US" sz="2400" dirty="0" smtClean="0">
                <a:solidFill>
                  <a:schemeClr val="bg1"/>
                </a:solidFill>
              </a:rPr>
              <a:t>.taskName = 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			</a:t>
            </a:r>
            <a:r>
              <a:rPr lang="en-US" sz="2400" dirty="0" smtClean="0">
                <a:solidFill>
                  <a:srgbClr val="FF6600"/>
                </a:solidFill>
              </a:rPr>
              <a:t>`</a:t>
            </a:r>
            <a:r>
              <a:rPr lang="en-US" sz="2400" dirty="0" smtClean="0">
                <a:solidFill>
                  <a:schemeClr val="bg1"/>
                </a:solidFill>
              </a:rPr>
              <a:t>${</a:t>
            </a:r>
            <a:r>
              <a:rPr lang="en-US" sz="2400" dirty="0">
                <a:solidFill>
                  <a:srgbClr val="2FC2D9"/>
                </a:solidFill>
              </a:rPr>
              <a:t>this</a:t>
            </a:r>
            <a:r>
              <a:rPr lang="en-US" sz="2400" dirty="0">
                <a:solidFill>
                  <a:schemeClr val="bg1"/>
                </a:solidFill>
              </a:rPr>
              <a:t>.taskName</a:t>
            </a:r>
            <a:r>
              <a:rPr lang="en-US" sz="2400" dirty="0" smtClean="0">
                <a:solidFill>
                  <a:schemeClr val="bg1"/>
                </a:solidFill>
              </a:rPr>
              <a:t>} </a:t>
            </a:r>
            <a:r>
              <a:rPr lang="en-US" sz="2400" dirty="0" smtClean="0">
                <a:solidFill>
                  <a:srgbClr val="FF6600"/>
                </a:solidFill>
              </a:rPr>
              <a:t>Comment`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	}</a:t>
            </a:r>
          </a:p>
          <a:p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rgbClr val="2FC2D9"/>
                </a:solidFill>
              </a:rPr>
              <a:t>let</a:t>
            </a:r>
            <a:r>
              <a:rPr lang="en-US" sz="2400" dirty="0">
                <a:solidFill>
                  <a:schemeClr val="bg1"/>
                </a:solidFill>
              </a:rPr>
              <a:t> task = </a:t>
            </a:r>
            <a:r>
              <a:rPr lang="en-US" sz="2400" dirty="0" smtClean="0">
                <a:solidFill>
                  <a:srgbClr val="2FC2D9"/>
                </a:solidFill>
              </a:rPr>
              <a:t>new </a:t>
            </a:r>
            <a:r>
              <a:rPr lang="en-US" sz="2400" dirty="0" smtClean="0">
                <a:solidFill>
                  <a:schemeClr val="bg1"/>
                </a:solidFill>
              </a:rPr>
              <a:t>UrgentTask</a:t>
            </a:r>
            <a:r>
              <a:rPr lang="en-US" sz="2400" dirty="0">
                <a:solidFill>
                  <a:schemeClr val="bg1"/>
                </a:solidFill>
              </a:rPr>
              <a:t>();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console.log(task.taskName);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Edit Comment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16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rtlCol="0">
        <a:spAutoFit/>
      </a:bodyPr>
      <a:lstStyle>
        <a:defPPr algn="ctr">
          <a:lnSpc>
            <a:spcPct val="120000"/>
          </a:lnSpc>
          <a:defRPr dirty="0"/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schemas.microsoft.com/sharepoint/v3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27145</TotalTime>
  <Words>1550</Words>
  <Application>Microsoft Office PowerPoint</Application>
  <PresentationFormat>On-screen Show (4:3)</PresentationFormat>
  <Paragraphs>837</Paragraphs>
  <Slides>103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2" baseType="lpstr">
      <vt:lpstr>ＭＳ Ｐゴシック</vt:lpstr>
      <vt:lpstr>SimHei</vt:lpstr>
      <vt:lpstr>Arial</vt:lpstr>
      <vt:lpstr>Arial Black</vt:lpstr>
      <vt:lpstr>Calibri</vt:lpstr>
      <vt:lpstr>Calibri Light</vt:lpstr>
      <vt:lpstr>Lucida Grande</vt:lpstr>
      <vt:lpstr>Trebuchet MS</vt:lpstr>
      <vt:lpstr>Epam_PPT_Template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Prototype</vt:lpstr>
      <vt:lpstr>Prototype vs __proto__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Siva Rallabhandi</cp:lastModifiedBy>
  <cp:revision>1873</cp:revision>
  <cp:lastPrinted>2014-07-09T13:30:36Z</cp:lastPrinted>
  <dcterms:created xsi:type="dcterms:W3CDTF">2014-07-08T13:27:24Z</dcterms:created>
  <dcterms:modified xsi:type="dcterms:W3CDTF">2017-07-27T04:46:04Z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