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7432000" cy="16459200"/>
  <p:notesSz cx="6715125" cy="9239250"/>
  <p:defaultTextStyle>
    <a:defPPr>
      <a:defRPr lang="en-US"/>
    </a:defPPr>
    <a:lvl1pPr algn="ctr" rtl="0" fontAlgn="base">
      <a:spcBef>
        <a:spcPct val="0"/>
      </a:spcBef>
      <a:spcAft>
        <a:spcPct val="0"/>
      </a:spcAft>
      <a:defRPr sz="4900" kern="1200">
        <a:solidFill>
          <a:schemeClr val="tx1"/>
        </a:solidFill>
        <a:latin typeface="Arial" charset="0"/>
        <a:ea typeface="+mn-ea"/>
        <a:cs typeface="+mn-cs"/>
      </a:defRPr>
    </a:lvl1pPr>
    <a:lvl2pPr marL="457200" algn="ctr" rtl="0" fontAlgn="base">
      <a:spcBef>
        <a:spcPct val="0"/>
      </a:spcBef>
      <a:spcAft>
        <a:spcPct val="0"/>
      </a:spcAft>
      <a:defRPr sz="4900" kern="1200">
        <a:solidFill>
          <a:schemeClr val="tx1"/>
        </a:solidFill>
        <a:latin typeface="Arial" charset="0"/>
        <a:ea typeface="+mn-ea"/>
        <a:cs typeface="+mn-cs"/>
      </a:defRPr>
    </a:lvl2pPr>
    <a:lvl3pPr marL="914400" algn="ctr" rtl="0" fontAlgn="base">
      <a:spcBef>
        <a:spcPct val="0"/>
      </a:spcBef>
      <a:spcAft>
        <a:spcPct val="0"/>
      </a:spcAft>
      <a:defRPr sz="4900" kern="1200">
        <a:solidFill>
          <a:schemeClr val="tx1"/>
        </a:solidFill>
        <a:latin typeface="Arial" charset="0"/>
        <a:ea typeface="+mn-ea"/>
        <a:cs typeface="+mn-cs"/>
      </a:defRPr>
    </a:lvl3pPr>
    <a:lvl4pPr marL="1371600" algn="ctr" rtl="0" fontAlgn="base">
      <a:spcBef>
        <a:spcPct val="0"/>
      </a:spcBef>
      <a:spcAft>
        <a:spcPct val="0"/>
      </a:spcAft>
      <a:defRPr sz="4900" kern="1200">
        <a:solidFill>
          <a:schemeClr val="tx1"/>
        </a:solidFill>
        <a:latin typeface="Arial" charset="0"/>
        <a:ea typeface="+mn-ea"/>
        <a:cs typeface="+mn-cs"/>
      </a:defRPr>
    </a:lvl4pPr>
    <a:lvl5pPr marL="1828800" algn="ctr" rtl="0" fontAlgn="base">
      <a:spcBef>
        <a:spcPct val="0"/>
      </a:spcBef>
      <a:spcAft>
        <a:spcPct val="0"/>
      </a:spcAft>
      <a:defRPr sz="4900" kern="1200">
        <a:solidFill>
          <a:schemeClr val="tx1"/>
        </a:solidFill>
        <a:latin typeface="Arial" charset="0"/>
        <a:ea typeface="+mn-ea"/>
        <a:cs typeface="+mn-cs"/>
      </a:defRPr>
    </a:lvl5pPr>
    <a:lvl6pPr marL="2286000" algn="l" defTabSz="914400" rtl="0" eaLnBrk="1" latinLnBrk="0" hangingPunct="1">
      <a:defRPr sz="4900" kern="1200">
        <a:solidFill>
          <a:schemeClr val="tx1"/>
        </a:solidFill>
        <a:latin typeface="Arial" charset="0"/>
        <a:ea typeface="+mn-ea"/>
        <a:cs typeface="+mn-cs"/>
      </a:defRPr>
    </a:lvl6pPr>
    <a:lvl7pPr marL="2743200" algn="l" defTabSz="914400" rtl="0" eaLnBrk="1" latinLnBrk="0" hangingPunct="1">
      <a:defRPr sz="4900" kern="1200">
        <a:solidFill>
          <a:schemeClr val="tx1"/>
        </a:solidFill>
        <a:latin typeface="Arial" charset="0"/>
        <a:ea typeface="+mn-ea"/>
        <a:cs typeface="+mn-cs"/>
      </a:defRPr>
    </a:lvl7pPr>
    <a:lvl8pPr marL="3200400" algn="l" defTabSz="914400" rtl="0" eaLnBrk="1" latinLnBrk="0" hangingPunct="1">
      <a:defRPr sz="4900" kern="1200">
        <a:solidFill>
          <a:schemeClr val="tx1"/>
        </a:solidFill>
        <a:latin typeface="Arial" charset="0"/>
        <a:ea typeface="+mn-ea"/>
        <a:cs typeface="+mn-cs"/>
      </a:defRPr>
    </a:lvl8pPr>
    <a:lvl9pPr marL="3657600" algn="l" defTabSz="914400" rtl="0" eaLnBrk="1" latinLnBrk="0" hangingPunct="1">
      <a:defRPr sz="49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216">
          <p15:clr>
            <a:srgbClr val="A4A3A4"/>
          </p15:clr>
        </p15:guide>
        <p15:guide id="2" orient="horz" pos="10098">
          <p15:clr>
            <a:srgbClr val="A4A3A4"/>
          </p15:clr>
        </p15:guide>
        <p15:guide id="3"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C0C0C0"/>
    <a:srgbClr val="0046D2"/>
    <a:srgbClr val="FF0000"/>
    <a:srgbClr val="698ED9"/>
    <a:srgbClr val="A7C4FF"/>
    <a:srgbClr val="003064"/>
    <a:srgbClr val="003399"/>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393" autoAdjust="0"/>
    <p:restoredTop sz="94660"/>
  </p:normalViewPr>
  <p:slideViewPr>
    <p:cSldViewPr snapToGrid="0">
      <p:cViewPr varScale="1">
        <p:scale>
          <a:sx n="31" d="100"/>
          <a:sy n="31" d="100"/>
        </p:scale>
        <p:origin x="860" y="72"/>
      </p:cViewPr>
      <p:guideLst>
        <p:guide orient="horz" pos="5216"/>
        <p:guide orient="horz" pos="10098"/>
        <p:guide pos="864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3075" name="Rectangle 3"/>
          <p:cNvSpPr>
            <a:spLocks noGrp="1" noChangeArrowheads="1"/>
          </p:cNvSpPr>
          <p:nvPr>
            <p:ph type="dt" idx="1"/>
          </p:nvPr>
        </p:nvSpPr>
        <p:spPr bwMode="auto">
          <a:xfrm>
            <a:off x="380365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471488" y="692150"/>
            <a:ext cx="5773737" cy="3465513"/>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B341125-7FD1-4FFC-BA04-8606EAC93EEB}" type="slidenum">
              <a:rPr lang="en-US"/>
              <a:pPr/>
              <a:t>‹#›</a:t>
            </a:fld>
            <a:endParaRPr lang="en-US"/>
          </a:p>
        </p:txBody>
      </p:sp>
    </p:spTree>
    <p:extLst>
      <p:ext uri="{BB962C8B-B14F-4D97-AF65-F5344CB8AC3E}">
        <p14:creationId xmlns:p14="http://schemas.microsoft.com/office/powerpoint/2010/main" val="16236385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2175DA-0793-4A20-9271-7587546B9D8B}"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megaprint.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8" name="Picture 7">
            <a:hlinkClick r:id="rId3"/>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22008407" y="16156967"/>
            <a:ext cx="3000433" cy="1541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1"/>
          <p:cNvSpPr txBox="1"/>
          <p:nvPr userDrawn="1"/>
        </p:nvSpPr>
        <p:spPr>
          <a:xfrm>
            <a:off x="24999573" y="16067231"/>
            <a:ext cx="1975669" cy="29238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300" dirty="0">
                <a:solidFill>
                  <a:schemeClr val="bg1"/>
                </a:solidFill>
              </a:rPr>
              <a:t>www.postersession.com</a:t>
            </a:r>
          </a:p>
        </p:txBody>
      </p:sp>
      <p:sp>
        <p:nvSpPr>
          <p:cNvPr id="4" name="TextBox 3">
            <a:extLst>
              <a:ext uri="{FF2B5EF4-FFF2-40B4-BE49-F238E27FC236}">
                <a16:creationId xmlns:a16="http://schemas.microsoft.com/office/drawing/2014/main" id="{1D2664F1-1C95-4F60-80D0-0340B8FBB1C0}"/>
              </a:ext>
            </a:extLst>
          </p:cNvPr>
          <p:cNvSpPr txBox="1"/>
          <p:nvPr userDrawn="1"/>
        </p:nvSpPr>
        <p:spPr>
          <a:xfrm>
            <a:off x="-42863" y="16359619"/>
            <a:ext cx="482824" cy="123111"/>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00" b="1" dirty="0">
                <a:solidFill>
                  <a:srgbClr val="003064"/>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2508250" rtl="0" fontAlgn="base">
        <a:spcBef>
          <a:spcPct val="0"/>
        </a:spcBef>
        <a:spcAft>
          <a:spcPct val="0"/>
        </a:spcAft>
        <a:defRPr sz="12100">
          <a:solidFill>
            <a:schemeClr val="tx2"/>
          </a:solidFill>
          <a:latin typeface="+mj-lt"/>
          <a:ea typeface="+mj-ea"/>
          <a:cs typeface="+mj-cs"/>
        </a:defRPr>
      </a:lvl1pPr>
      <a:lvl2pPr algn="ctr" defTabSz="2508250" rtl="0" fontAlgn="base">
        <a:spcBef>
          <a:spcPct val="0"/>
        </a:spcBef>
        <a:spcAft>
          <a:spcPct val="0"/>
        </a:spcAft>
        <a:defRPr sz="12100">
          <a:solidFill>
            <a:schemeClr val="tx2"/>
          </a:solidFill>
          <a:latin typeface="Arial" charset="0"/>
        </a:defRPr>
      </a:lvl2pPr>
      <a:lvl3pPr algn="ctr" defTabSz="2508250" rtl="0" fontAlgn="base">
        <a:spcBef>
          <a:spcPct val="0"/>
        </a:spcBef>
        <a:spcAft>
          <a:spcPct val="0"/>
        </a:spcAft>
        <a:defRPr sz="12100">
          <a:solidFill>
            <a:schemeClr val="tx2"/>
          </a:solidFill>
          <a:latin typeface="Arial" charset="0"/>
        </a:defRPr>
      </a:lvl3pPr>
      <a:lvl4pPr algn="ctr" defTabSz="2508250" rtl="0" fontAlgn="base">
        <a:spcBef>
          <a:spcPct val="0"/>
        </a:spcBef>
        <a:spcAft>
          <a:spcPct val="0"/>
        </a:spcAft>
        <a:defRPr sz="12100">
          <a:solidFill>
            <a:schemeClr val="tx2"/>
          </a:solidFill>
          <a:latin typeface="Arial" charset="0"/>
        </a:defRPr>
      </a:lvl4pPr>
      <a:lvl5pPr algn="ctr" defTabSz="2508250" rtl="0" fontAlgn="base">
        <a:spcBef>
          <a:spcPct val="0"/>
        </a:spcBef>
        <a:spcAft>
          <a:spcPct val="0"/>
        </a:spcAft>
        <a:defRPr sz="12100">
          <a:solidFill>
            <a:schemeClr val="tx2"/>
          </a:solidFill>
          <a:latin typeface="Arial" charset="0"/>
        </a:defRPr>
      </a:lvl5pPr>
      <a:lvl6pPr marL="457200" algn="ctr" defTabSz="2508250" rtl="0" fontAlgn="base">
        <a:spcBef>
          <a:spcPct val="0"/>
        </a:spcBef>
        <a:spcAft>
          <a:spcPct val="0"/>
        </a:spcAft>
        <a:defRPr sz="12100">
          <a:solidFill>
            <a:schemeClr val="tx2"/>
          </a:solidFill>
          <a:latin typeface="Arial" charset="0"/>
        </a:defRPr>
      </a:lvl6pPr>
      <a:lvl7pPr marL="914400" algn="ctr" defTabSz="2508250" rtl="0" fontAlgn="base">
        <a:spcBef>
          <a:spcPct val="0"/>
        </a:spcBef>
        <a:spcAft>
          <a:spcPct val="0"/>
        </a:spcAft>
        <a:defRPr sz="12100">
          <a:solidFill>
            <a:schemeClr val="tx2"/>
          </a:solidFill>
          <a:latin typeface="Arial" charset="0"/>
        </a:defRPr>
      </a:lvl7pPr>
      <a:lvl8pPr marL="1371600" algn="ctr" defTabSz="2508250" rtl="0" fontAlgn="base">
        <a:spcBef>
          <a:spcPct val="0"/>
        </a:spcBef>
        <a:spcAft>
          <a:spcPct val="0"/>
        </a:spcAft>
        <a:defRPr sz="12100">
          <a:solidFill>
            <a:schemeClr val="tx2"/>
          </a:solidFill>
          <a:latin typeface="Arial" charset="0"/>
        </a:defRPr>
      </a:lvl8pPr>
      <a:lvl9pPr marL="1828800" algn="ctr" defTabSz="2508250" rtl="0" fontAlgn="base">
        <a:spcBef>
          <a:spcPct val="0"/>
        </a:spcBef>
        <a:spcAft>
          <a:spcPct val="0"/>
        </a:spcAft>
        <a:defRPr sz="12100">
          <a:solidFill>
            <a:schemeClr val="tx2"/>
          </a:solidFill>
          <a:latin typeface="Arial" charset="0"/>
        </a:defRPr>
      </a:lvl9pPr>
    </p:titleStyle>
    <p:bodyStyle>
      <a:lvl1pPr marL="941388" indent="-941388" algn="l" defTabSz="2508250" rtl="0" fontAlgn="base">
        <a:spcBef>
          <a:spcPct val="20000"/>
        </a:spcBef>
        <a:spcAft>
          <a:spcPct val="0"/>
        </a:spcAft>
        <a:buChar char="•"/>
        <a:defRPr sz="8800">
          <a:solidFill>
            <a:schemeClr val="tx1"/>
          </a:solidFill>
          <a:latin typeface="+mn-lt"/>
          <a:ea typeface="+mn-ea"/>
          <a:cs typeface="+mn-cs"/>
        </a:defRPr>
      </a:lvl1pPr>
      <a:lvl2pPr marL="2036763" indent="-782638" algn="l" defTabSz="2508250" rtl="0" fontAlgn="base">
        <a:spcBef>
          <a:spcPct val="20000"/>
        </a:spcBef>
        <a:spcAft>
          <a:spcPct val="0"/>
        </a:spcAft>
        <a:buChar char="–"/>
        <a:defRPr sz="7700">
          <a:solidFill>
            <a:schemeClr val="tx1"/>
          </a:solidFill>
          <a:latin typeface="+mn-lt"/>
        </a:defRPr>
      </a:lvl2pPr>
      <a:lvl3pPr marL="3135313" indent="-627063" algn="l" defTabSz="2508250" rtl="0" fontAlgn="base">
        <a:spcBef>
          <a:spcPct val="20000"/>
        </a:spcBef>
        <a:spcAft>
          <a:spcPct val="0"/>
        </a:spcAft>
        <a:buChar char="•"/>
        <a:defRPr sz="6600">
          <a:solidFill>
            <a:schemeClr val="tx1"/>
          </a:solidFill>
          <a:latin typeface="+mn-lt"/>
        </a:defRPr>
      </a:lvl3pPr>
      <a:lvl4pPr marL="4387850" indent="-625475" algn="l" defTabSz="2508250" rtl="0" fontAlgn="base">
        <a:spcBef>
          <a:spcPct val="20000"/>
        </a:spcBef>
        <a:spcAft>
          <a:spcPct val="0"/>
        </a:spcAft>
        <a:buChar char="–"/>
        <a:defRPr sz="5500">
          <a:solidFill>
            <a:schemeClr val="tx1"/>
          </a:solidFill>
          <a:latin typeface="+mn-lt"/>
        </a:defRPr>
      </a:lvl4pPr>
      <a:lvl5pPr marL="5643563" indent="-627063" algn="l" defTabSz="2508250" rtl="0" fontAlgn="base">
        <a:spcBef>
          <a:spcPct val="20000"/>
        </a:spcBef>
        <a:spcAft>
          <a:spcPct val="0"/>
        </a:spcAft>
        <a:buChar char="»"/>
        <a:defRPr sz="5500">
          <a:solidFill>
            <a:schemeClr val="tx1"/>
          </a:solidFill>
          <a:latin typeface="+mn-lt"/>
        </a:defRPr>
      </a:lvl5pPr>
      <a:lvl6pPr marL="6100763" indent="-627063" algn="l" defTabSz="2508250" rtl="0" fontAlgn="base">
        <a:spcBef>
          <a:spcPct val="20000"/>
        </a:spcBef>
        <a:spcAft>
          <a:spcPct val="0"/>
        </a:spcAft>
        <a:buChar char="»"/>
        <a:defRPr sz="5500">
          <a:solidFill>
            <a:schemeClr val="tx1"/>
          </a:solidFill>
          <a:latin typeface="+mn-lt"/>
        </a:defRPr>
      </a:lvl6pPr>
      <a:lvl7pPr marL="6557963" indent="-627063" algn="l" defTabSz="2508250" rtl="0" fontAlgn="base">
        <a:spcBef>
          <a:spcPct val="20000"/>
        </a:spcBef>
        <a:spcAft>
          <a:spcPct val="0"/>
        </a:spcAft>
        <a:buChar char="»"/>
        <a:defRPr sz="5500">
          <a:solidFill>
            <a:schemeClr val="tx1"/>
          </a:solidFill>
          <a:latin typeface="+mn-lt"/>
        </a:defRPr>
      </a:lvl7pPr>
      <a:lvl8pPr marL="7015163" indent="-627063" algn="l" defTabSz="2508250" rtl="0" fontAlgn="base">
        <a:spcBef>
          <a:spcPct val="20000"/>
        </a:spcBef>
        <a:spcAft>
          <a:spcPct val="0"/>
        </a:spcAft>
        <a:buChar char="»"/>
        <a:defRPr sz="5500">
          <a:solidFill>
            <a:schemeClr val="tx1"/>
          </a:solidFill>
          <a:latin typeface="+mn-lt"/>
        </a:defRPr>
      </a:lvl8pPr>
      <a:lvl9pPr marL="7472363" indent="-627063" algn="l" defTabSz="2508250" rtl="0" fontAlgn="base">
        <a:spcBef>
          <a:spcPct val="20000"/>
        </a:spcBef>
        <a:spcAft>
          <a:spcPct val="0"/>
        </a:spcAft>
        <a:buChar char="»"/>
        <a:defRPr sz="5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sciencedirect.com/science/article/abs/pii/S0169260720314371" TargetMode="External"/><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hyperlink" Target="https://www.sciencedirect.com/science/article/abs/pii/S1746809422005407" TargetMode="External"/><Relationship Id="rId12"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sciencedirect.com/science/article/pii/S1746809421010545" TargetMode="External"/><Relationship Id="rId11" Type="http://schemas.openxmlformats.org/officeDocument/2006/relationships/image" Target="../media/image5.png"/><Relationship Id="rId5" Type="http://schemas.openxmlformats.org/officeDocument/2006/relationships/hyperlink" Target="https://www.sciencedirect.com/science/article/pii/S266699002200026X" TargetMode="External"/><Relationship Id="rId10" Type="http://schemas.openxmlformats.org/officeDocument/2006/relationships/image" Target="../media/image4.png"/><Relationship Id="rId4" Type="http://schemas.openxmlformats.org/officeDocument/2006/relationships/hyperlink" Target="https://dolby.io/blog/beginners-guide-to-visualizing-audio-as-a-spectogram-in-python/" TargetMode="Externa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078" name="AutoShape 30"/>
          <p:cNvSpPr>
            <a:spLocks noChangeArrowheads="1"/>
          </p:cNvSpPr>
          <p:nvPr/>
        </p:nvSpPr>
        <p:spPr bwMode="auto">
          <a:xfrm>
            <a:off x="20526375" y="3048000"/>
            <a:ext cx="6477000" cy="129921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a:p>
        </p:txBody>
      </p:sp>
      <p:sp>
        <p:nvSpPr>
          <p:cNvPr id="2077" name="AutoShape 29"/>
          <p:cNvSpPr>
            <a:spLocks noChangeArrowheads="1"/>
          </p:cNvSpPr>
          <p:nvPr/>
        </p:nvSpPr>
        <p:spPr bwMode="auto">
          <a:xfrm>
            <a:off x="7096125" y="3048000"/>
            <a:ext cx="6477000" cy="129921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a:p>
        </p:txBody>
      </p:sp>
      <p:sp>
        <p:nvSpPr>
          <p:cNvPr id="2079" name="AutoShape 31"/>
          <p:cNvSpPr>
            <a:spLocks noChangeArrowheads="1"/>
          </p:cNvSpPr>
          <p:nvPr/>
        </p:nvSpPr>
        <p:spPr bwMode="auto">
          <a:xfrm>
            <a:off x="13811250" y="3048000"/>
            <a:ext cx="6477000" cy="129921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a:p>
        </p:txBody>
      </p:sp>
      <p:sp>
        <p:nvSpPr>
          <p:cNvPr id="2052" name="AutoShape 4"/>
          <p:cNvSpPr>
            <a:spLocks noChangeArrowheads="1"/>
          </p:cNvSpPr>
          <p:nvPr/>
        </p:nvSpPr>
        <p:spPr bwMode="auto">
          <a:xfrm>
            <a:off x="381000" y="3048000"/>
            <a:ext cx="6477000" cy="129921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a:p>
        </p:txBody>
      </p:sp>
      <p:sp>
        <p:nvSpPr>
          <p:cNvPr id="2061" name="AutoShape 13"/>
          <p:cNvSpPr>
            <a:spLocks noChangeArrowheads="1"/>
          </p:cNvSpPr>
          <p:nvPr/>
        </p:nvSpPr>
        <p:spPr bwMode="auto">
          <a:xfrm>
            <a:off x="523875" y="213224"/>
            <a:ext cx="26574750" cy="2628900"/>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lIns="52247" tIns="26123" rIns="52247" bIns="26123" anchor="ctr"/>
          <a:lstStyle/>
          <a:p>
            <a:pPr defTabSz="2508250"/>
            <a:endParaRPr lang="en-US" sz="4500">
              <a:solidFill>
                <a:schemeClr val="bg1"/>
              </a:solidFill>
            </a:endParaRPr>
          </a:p>
        </p:txBody>
      </p:sp>
      <p:sp>
        <p:nvSpPr>
          <p:cNvPr id="2062" name="Text Box 14"/>
          <p:cNvSpPr txBox="1">
            <a:spLocks noChangeArrowheads="1"/>
          </p:cNvSpPr>
          <p:nvPr/>
        </p:nvSpPr>
        <p:spPr bwMode="auto">
          <a:xfrm>
            <a:off x="762000" y="317500"/>
            <a:ext cx="25574625" cy="1699361"/>
          </a:xfrm>
          <a:prstGeom prst="rect">
            <a:avLst/>
          </a:prstGeom>
          <a:noFill/>
          <a:ln w="9525">
            <a:noFill/>
            <a:miter lim="800000"/>
            <a:headEnd/>
            <a:tailEnd/>
          </a:ln>
          <a:effectLst/>
        </p:spPr>
        <p:txBody>
          <a:bodyPr lIns="52247" tIns="26123" rIns="52247" bIns="26123">
            <a:spAutoFit/>
          </a:bodyPr>
          <a:lstStyle/>
          <a:p>
            <a:pPr defTabSz="2508250">
              <a:spcBef>
                <a:spcPct val="50000"/>
              </a:spcBef>
            </a:pPr>
            <a:r>
              <a:rPr lang="en-US" sz="4800" b="1" dirty="0"/>
              <a:t>Denoising Fetal Heartrate Phonocardiography Using Machine Learning</a:t>
            </a:r>
          </a:p>
          <a:p>
            <a:pPr defTabSz="2508250"/>
            <a:r>
              <a:rPr lang="en-US" sz="2300" b="1" i="1" dirty="0"/>
              <a:t>Srujan Eppalapally – MS. Data Science</a:t>
            </a:r>
          </a:p>
          <a:p>
            <a:pPr defTabSz="2508250"/>
            <a:r>
              <a:rPr lang="en-US" sz="1800" b="1" i="1" dirty="0"/>
              <a:t>Mentor: Dr. </a:t>
            </a:r>
            <a:r>
              <a:rPr lang="en-IN" sz="1800" b="1" dirty="0"/>
              <a:t>Christelle Scharff</a:t>
            </a:r>
          </a:p>
          <a:p>
            <a:pPr defTabSz="2508250"/>
            <a:r>
              <a:rPr lang="en-US" sz="1800" b="1" dirty="0"/>
              <a:t>Pace University, Seidenberg School of CSIS</a:t>
            </a:r>
          </a:p>
        </p:txBody>
      </p:sp>
      <p:sp>
        <p:nvSpPr>
          <p:cNvPr id="2064" name="Text Box 16"/>
          <p:cNvSpPr txBox="1">
            <a:spLocks noChangeArrowheads="1"/>
          </p:cNvSpPr>
          <p:nvPr/>
        </p:nvSpPr>
        <p:spPr bwMode="auto">
          <a:xfrm>
            <a:off x="428625" y="1104900"/>
            <a:ext cx="2286000" cy="1055688"/>
          </a:xfrm>
          <a:prstGeom prst="rect">
            <a:avLst/>
          </a:prstGeom>
          <a:noFill/>
          <a:ln w="9525">
            <a:noFill/>
            <a:miter lim="800000"/>
            <a:headEnd/>
            <a:tailEnd/>
          </a:ln>
          <a:effectLst/>
        </p:spPr>
        <p:txBody>
          <a:bodyPr lIns="52247" tIns="26123" rIns="52247" bIns="26123">
            <a:spAutoFit/>
          </a:bodyPr>
          <a:lstStyle/>
          <a:p>
            <a:pPr defTabSz="2508250">
              <a:spcBef>
                <a:spcPct val="50000"/>
              </a:spcBef>
            </a:pPr>
            <a:r>
              <a:rPr lang="en-US" sz="4500" b="1"/>
              <a:t>Logo</a:t>
            </a:r>
          </a:p>
          <a:p>
            <a:pPr defTabSz="2508250">
              <a:spcBef>
                <a:spcPct val="50000"/>
              </a:spcBef>
            </a:pPr>
            <a:endParaRPr lang="en-US" sz="1400">
              <a:solidFill>
                <a:srgbClr val="FF0000"/>
              </a:solidFill>
            </a:endParaRPr>
          </a:p>
        </p:txBody>
      </p:sp>
      <p:sp>
        <p:nvSpPr>
          <p:cNvPr id="2097" name="Text Box 49"/>
          <p:cNvSpPr txBox="1">
            <a:spLocks noChangeArrowheads="1"/>
          </p:cNvSpPr>
          <p:nvPr/>
        </p:nvSpPr>
        <p:spPr bwMode="auto">
          <a:xfrm>
            <a:off x="24620538" y="1119188"/>
            <a:ext cx="2286000" cy="1068419"/>
          </a:xfrm>
          <a:prstGeom prst="rect">
            <a:avLst/>
          </a:prstGeom>
          <a:noFill/>
          <a:ln w="9525">
            <a:noFill/>
            <a:miter lim="800000"/>
            <a:headEnd/>
            <a:tailEnd/>
          </a:ln>
          <a:effectLst/>
        </p:spPr>
        <p:txBody>
          <a:bodyPr lIns="52247" tIns="26123" rIns="52247" bIns="26123">
            <a:spAutoFit/>
          </a:bodyPr>
          <a:lstStyle/>
          <a:p>
            <a:pPr defTabSz="2508250">
              <a:spcBef>
                <a:spcPct val="50000"/>
              </a:spcBef>
            </a:pPr>
            <a:endParaRPr lang="en-US" sz="4500" b="1" dirty="0"/>
          </a:p>
          <a:p>
            <a:pPr defTabSz="2508250">
              <a:spcBef>
                <a:spcPct val="50000"/>
              </a:spcBef>
            </a:pPr>
            <a:endParaRPr lang="en-US" sz="1400" dirty="0">
              <a:solidFill>
                <a:srgbClr val="FF0000"/>
              </a:solidFill>
            </a:endParaRPr>
          </a:p>
        </p:txBody>
      </p:sp>
      <p:pic>
        <p:nvPicPr>
          <p:cNvPr id="3" name="Picture 2">
            <a:extLst>
              <a:ext uri="{FF2B5EF4-FFF2-40B4-BE49-F238E27FC236}">
                <a16:creationId xmlns:a16="http://schemas.microsoft.com/office/drawing/2014/main" id="{D418D47E-1C48-413A-8190-E7034119AB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91975" y="543340"/>
            <a:ext cx="2143125" cy="2143125"/>
          </a:xfrm>
          <a:prstGeom prst="rect">
            <a:avLst/>
          </a:prstGeom>
        </p:spPr>
      </p:pic>
      <p:sp>
        <p:nvSpPr>
          <p:cNvPr id="4" name="TextBox 3">
            <a:extLst>
              <a:ext uri="{FF2B5EF4-FFF2-40B4-BE49-F238E27FC236}">
                <a16:creationId xmlns:a16="http://schemas.microsoft.com/office/drawing/2014/main" id="{8EA378E4-3132-C277-C53F-847435A09B26}"/>
              </a:ext>
            </a:extLst>
          </p:cNvPr>
          <p:cNvSpPr txBox="1"/>
          <p:nvPr/>
        </p:nvSpPr>
        <p:spPr>
          <a:xfrm>
            <a:off x="7358064" y="3368842"/>
            <a:ext cx="6208711" cy="12295354"/>
          </a:xfrm>
          <a:prstGeom prst="rect">
            <a:avLst/>
          </a:prstGeom>
          <a:noFill/>
        </p:spPr>
        <p:txBody>
          <a:bodyPr wrap="square" rtlCol="0">
            <a:spAutoFit/>
          </a:bodyPr>
          <a:lstStyle/>
          <a:p>
            <a:pPr algn="l">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Gautami" panose="020B0502040204020203" pitchFamily="34" charset="0"/>
              </a:rPr>
              <a:t>Clinical Setting: </a:t>
            </a:r>
            <a:r>
              <a:rPr lang="en-IN" sz="2000" kern="100" dirty="0" err="1">
                <a:effectLst/>
                <a:latin typeface="Times New Roman" panose="02020603050405020304" pitchFamily="18" charset="0"/>
                <a:ea typeface="Calibri" panose="020F0502020204030204" pitchFamily="34" charset="0"/>
                <a:cs typeface="Gautami" panose="020B0502040204020203" pitchFamily="34" charset="0"/>
              </a:rPr>
              <a:t>Biopac</a:t>
            </a:r>
            <a:r>
              <a:rPr lang="en-IN" sz="2000" kern="100" dirty="0">
                <a:effectLst/>
                <a:latin typeface="Times New Roman" panose="02020603050405020304" pitchFamily="18" charset="0"/>
                <a:ea typeface="Calibri" panose="020F0502020204030204" pitchFamily="34" charset="0"/>
                <a:cs typeface="Gautami" panose="020B0502040204020203" pitchFamily="34" charset="0"/>
              </a:rPr>
              <a:t> Student Lab software is used to capture the data, which is subsequently produced as an audio file (.wav) that may be read in MATLAB for additional analysis.</a:t>
            </a:r>
            <a:endParaRPr lang="en-IN" sz="2000" kern="100" dirty="0">
              <a:effectLst/>
              <a:latin typeface="Calibri" panose="020F0502020204030204" pitchFamily="34" charset="0"/>
              <a:ea typeface="Calibri" panose="020F0502020204030204" pitchFamily="34" charset="0"/>
              <a:cs typeface="Gautami" panose="020B0502040204020203" pitchFamily="34" charset="0"/>
            </a:endParaRPr>
          </a:p>
          <a:p>
            <a:pPr algn="l">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Gautami" panose="020B0502040204020203" pitchFamily="34" charset="0"/>
              </a:rPr>
              <a:t>Recording Equipment: (</a:t>
            </a:r>
            <a:r>
              <a:rPr lang="en-IN" sz="2000" kern="100" dirty="0" err="1">
                <a:effectLst/>
                <a:latin typeface="Times New Roman" panose="02020603050405020304" pitchFamily="18" charset="0"/>
                <a:ea typeface="Calibri" panose="020F0502020204030204" pitchFamily="34" charset="0"/>
                <a:cs typeface="Gautami" panose="020B0502040204020203" pitchFamily="34" charset="0"/>
              </a:rPr>
              <a:t>fPCG</a:t>
            </a:r>
            <a:r>
              <a:rPr lang="en-IN" sz="2000" kern="100" dirty="0">
                <a:effectLst/>
                <a:latin typeface="Times New Roman" panose="02020603050405020304" pitchFamily="18" charset="0"/>
                <a:ea typeface="Calibri" panose="020F0502020204030204" pitchFamily="34" charset="0"/>
                <a:cs typeface="Gautami" panose="020B0502040204020203" pitchFamily="34" charset="0"/>
              </a:rPr>
              <a:t>) recordings made with electronic stethoscopes</a:t>
            </a:r>
            <a:r>
              <a:rPr lang="en-IN" sz="2000" kern="100" dirty="0">
                <a:solidFill>
                  <a:srgbClr val="212529"/>
                </a:solidFill>
                <a:effectLst/>
                <a:latin typeface="Segoe UI" panose="020B0502040204020203" pitchFamily="34" charset="0"/>
                <a:ea typeface="Calibri" panose="020F0502020204030204" pitchFamily="34" charset="0"/>
                <a:cs typeface="Gautami" panose="020B0502040204020203" pitchFamily="34" charset="0"/>
              </a:rPr>
              <a:t> </a:t>
            </a:r>
            <a:r>
              <a:rPr lang="en-IN" sz="2000" kern="100" dirty="0">
                <a:solidFill>
                  <a:srgbClr val="212529"/>
                </a:solidFill>
                <a:effectLst/>
                <a:latin typeface="Times New Roman" panose="02020603050405020304" pitchFamily="18" charset="0"/>
                <a:ea typeface="Calibri" panose="020F0502020204030204" pitchFamily="34" charset="0"/>
                <a:cs typeface="Gautami" panose="020B0502040204020203" pitchFamily="34" charset="0"/>
              </a:rPr>
              <a:t>(SS30LA)</a:t>
            </a:r>
            <a:r>
              <a:rPr lang="en-IN" sz="2000" kern="100" dirty="0">
                <a:effectLst/>
                <a:latin typeface="Calibri" panose="020F0502020204030204" pitchFamily="34" charset="0"/>
                <a:ea typeface="Calibri" panose="020F0502020204030204" pitchFamily="34" charset="0"/>
                <a:cs typeface="Gautami" panose="020B0502040204020203" pitchFamily="34" charset="0"/>
              </a:rPr>
              <a:t> connected to a data acquisition system (MP36, </a:t>
            </a:r>
            <a:r>
              <a:rPr lang="en-IN" sz="2000" kern="100" dirty="0" err="1">
                <a:effectLst/>
                <a:latin typeface="Calibri" panose="020F0502020204030204" pitchFamily="34" charset="0"/>
                <a:ea typeface="Calibri" panose="020F0502020204030204" pitchFamily="34" charset="0"/>
                <a:cs typeface="Gautami" panose="020B0502040204020203" pitchFamily="34" charset="0"/>
              </a:rPr>
              <a:t>Biopac</a:t>
            </a:r>
            <a:r>
              <a:rPr lang="en-IN" sz="2000" kern="100" dirty="0">
                <a:effectLst/>
                <a:latin typeface="Calibri" panose="020F0502020204030204" pitchFamily="34" charset="0"/>
                <a:ea typeface="Calibri" panose="020F0502020204030204" pitchFamily="34" charset="0"/>
                <a:cs typeface="Gautami" panose="020B0502040204020203" pitchFamily="34" charset="0"/>
              </a:rPr>
              <a:t> Systems Inc.</a:t>
            </a:r>
            <a:r>
              <a:rPr lang="en-IN" sz="2000" kern="100" dirty="0">
                <a:solidFill>
                  <a:srgbClr val="212529"/>
                </a:solidFill>
                <a:effectLst/>
                <a:latin typeface="Segoe UI" panose="020B0502040204020203" pitchFamily="34" charset="0"/>
                <a:ea typeface="Calibri" panose="020F0502020204030204" pitchFamily="34" charset="0"/>
                <a:cs typeface="Gautami" panose="020B0502040204020203" pitchFamily="34" charset="0"/>
              </a:rPr>
              <a:t>)</a:t>
            </a:r>
            <a:r>
              <a:rPr lang="en-IN" sz="2000" kern="100" dirty="0">
                <a:effectLst/>
                <a:latin typeface="Times New Roman" panose="02020603050405020304" pitchFamily="18" charset="0"/>
                <a:ea typeface="Calibri" panose="020F0502020204030204" pitchFamily="34" charset="0"/>
                <a:cs typeface="Gautami" panose="020B0502040204020203" pitchFamily="34" charset="0"/>
              </a:rPr>
              <a:t> in labour wards by placing the electronic stethoscope on the lower abdomen of the subject(mothers) </a:t>
            </a:r>
            <a:r>
              <a:rPr lang="en-IN" sz="2000" kern="100" dirty="0">
                <a:solidFill>
                  <a:srgbClr val="212529"/>
                </a:solidFill>
                <a:effectLst/>
                <a:latin typeface="Times New Roman" panose="02020603050405020304" pitchFamily="18" charset="0"/>
                <a:ea typeface="Calibri" panose="020F0502020204030204" pitchFamily="34" charset="0"/>
                <a:cs typeface="Gautami" panose="020B0502040204020203" pitchFamily="34" charset="0"/>
              </a:rPr>
              <a:t>with a gain of 500X and a sampling frequency 2 kHz</a:t>
            </a:r>
            <a:r>
              <a:rPr lang="en-IN" sz="2000" kern="100" dirty="0">
                <a:effectLst/>
                <a:latin typeface="Calibri" panose="020F0502020204030204" pitchFamily="34" charset="0"/>
                <a:ea typeface="Calibri" panose="020F0502020204030204" pitchFamily="34" charset="0"/>
                <a:cs typeface="Gautami" panose="020B0502040204020203" pitchFamily="34" charset="0"/>
              </a:rPr>
              <a:t>.</a:t>
            </a:r>
          </a:p>
          <a:p>
            <a:pPr algn="l">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Gautami" panose="020B0502040204020203" pitchFamily="34" charset="0"/>
              </a:rPr>
              <a:t>Environmental and Noise Factors: Because of congestion and a lack of private wards, the level of external noise is far greater.</a:t>
            </a:r>
          </a:p>
          <a:p>
            <a:pPr algn="l">
              <a:lnSpc>
                <a:spcPct val="107000"/>
              </a:lnSpc>
              <a:spcAft>
                <a:spcPts val="800"/>
              </a:spcAft>
            </a:pPr>
            <a:r>
              <a:rPr lang="en-IN" sz="2800" b="1" kern="100" dirty="0">
                <a:effectLst/>
                <a:latin typeface="Times New Roman" panose="02020603050405020304" pitchFamily="18" charset="0"/>
                <a:ea typeface="Calibri" panose="020F0502020204030204" pitchFamily="34" charset="0"/>
                <a:cs typeface="Gautami" panose="020B0502040204020203" pitchFamily="34" charset="0"/>
              </a:rPr>
              <a:t>METHODOLOGY</a:t>
            </a:r>
          </a:p>
          <a:p>
            <a:pPr marL="342900" lvl="0" indent="-342900" algn="l">
              <a:lnSpc>
                <a:spcPct val="115000"/>
              </a:lnSpc>
              <a:buFont typeface="Symbol" panose="05050102010706020507" pitchFamily="18" charset="2"/>
              <a:buChar char=""/>
            </a:pPr>
            <a:r>
              <a:rPr lang="en-IN" sz="20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preprocessing of raw .wav files, including data loading, exploration, and visualization to gain insights into the FHR recordings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115000"/>
              </a:lnSpc>
              <a:buFont typeface="Symbol" panose="05050102010706020507" pitchFamily="18" charset="2"/>
              <a:buChar char=""/>
            </a:pPr>
            <a:r>
              <a:rPr lang="en-IN" sz="20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To measure the noise in the audio we use SNR, SNR quantifies the ratio of the power of the signal to the power of the noise present in the signal</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SNR provided a reliable measure of the improvement in signal quality, with higher SNR values indicating superior denoising performance.</a:t>
            </a:r>
          </a:p>
          <a:p>
            <a:pPr marL="342900" lvl="0" indent="-342900" algn="l">
              <a:lnSpc>
                <a:spcPct val="115000"/>
              </a:lnSpc>
              <a:buFont typeface="Symbol" panose="05050102010706020507" pitchFamily="18"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SNR=10⋅log 10(</a:t>
            </a:r>
            <a:r>
              <a:rPr lang="en-IN" sz="20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power of the signal</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power of the noise in the signal)</a:t>
            </a:r>
          </a:p>
          <a:p>
            <a:pPr marL="342900" lvl="0" indent="-342900" algn="l">
              <a:lnSpc>
                <a:spcPct val="115000"/>
              </a:lnSpc>
              <a:buFont typeface="Symbol" panose="05050102010706020507" pitchFamily="18" charset="2"/>
              <a:buChar char=""/>
            </a:pPr>
            <a:r>
              <a:rPr lang="en-IN" sz="20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A heartbeat sound should ideally be audible at an SNR ratio of 10 to 20, however in the interest of conservation, we measure SNR ratios between 5 and 15.</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115000"/>
              </a:lnSpc>
              <a:buFont typeface="Symbol" panose="05050102010706020507" pitchFamily="18" charset="2"/>
              <a:buChar char=""/>
            </a:pPr>
            <a:r>
              <a:rPr lang="en-IN" sz="20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Spectrograms were generated from the </a:t>
            </a:r>
            <a:r>
              <a:rPr lang="en-IN" sz="2000" kern="100" dirty="0" err="1">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preprocessed</a:t>
            </a:r>
            <a:r>
              <a:rPr lang="en-IN" sz="20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 .wav files to convert the time-domain audio signals into the time-frequency domain. Various spectrogram parameters, such as window size and overlap, were fine-tuned for optimal representation(Fig 1)</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132DF63F-FA35-3DAE-B936-FD3122D5A7D8}"/>
              </a:ext>
            </a:extLst>
          </p:cNvPr>
          <p:cNvSpPr txBox="1"/>
          <p:nvPr/>
        </p:nvSpPr>
        <p:spPr>
          <a:xfrm>
            <a:off x="647700" y="3368842"/>
            <a:ext cx="5991226" cy="12662056"/>
          </a:xfrm>
          <a:prstGeom prst="rect">
            <a:avLst/>
          </a:prstGeom>
          <a:noFill/>
        </p:spPr>
        <p:txBody>
          <a:bodyPr wrap="square" rtlCol="0">
            <a:spAutoFit/>
          </a:bodyPr>
          <a:lstStyle/>
          <a:p>
            <a:pPr algn="l">
              <a:lnSpc>
                <a:spcPct val="115000"/>
              </a:lnSpc>
              <a:spcAft>
                <a:spcPts val="800"/>
              </a:spcAft>
            </a:pPr>
            <a:r>
              <a:rPr lang="en-IN" sz="2800" b="1" kern="100" dirty="0">
                <a:effectLst/>
                <a:latin typeface="Times New Roman" panose="02020603050405020304" pitchFamily="18" charset="0"/>
                <a:ea typeface="Calibri" panose="020F0502020204030204" pitchFamily="34" charset="0"/>
                <a:cs typeface="Gautami" panose="020B0502040204020203" pitchFamily="34" charset="0"/>
              </a:rPr>
              <a:t>ABSTRACT</a:t>
            </a:r>
          </a:p>
          <a:p>
            <a:pPr algn="l">
              <a:lnSpc>
                <a:spcPct val="115000"/>
              </a:lnSpc>
              <a:spcAft>
                <a:spcPts val="800"/>
              </a:spcAft>
            </a:pPr>
            <a:r>
              <a:rPr lang="en-IN" sz="2000" kern="100" dirty="0">
                <a:effectLst/>
                <a:latin typeface="Times New Roman" panose="02020603050405020304" pitchFamily="18" charset="0"/>
                <a:ea typeface="Calibri" panose="020F0502020204030204" pitchFamily="34" charset="0"/>
                <a:cs typeface="Gautami" panose="020B0502040204020203" pitchFamily="34" charset="0"/>
              </a:rPr>
              <a:t>Accurate monitoring of </a:t>
            </a:r>
            <a:r>
              <a:rPr lang="en-IN" sz="2000" kern="100" dirty="0" err="1">
                <a:effectLst/>
                <a:latin typeface="Times New Roman" panose="02020603050405020304" pitchFamily="18" charset="0"/>
                <a:ea typeface="Calibri" panose="020F0502020204030204" pitchFamily="34" charset="0"/>
                <a:cs typeface="Gautami" panose="020B0502040204020203" pitchFamily="34" charset="0"/>
              </a:rPr>
              <a:t>fetal</a:t>
            </a:r>
            <a:r>
              <a:rPr lang="en-IN" sz="2000" kern="100" dirty="0">
                <a:effectLst/>
                <a:latin typeface="Times New Roman" panose="02020603050405020304" pitchFamily="18" charset="0"/>
                <a:ea typeface="Calibri" panose="020F0502020204030204" pitchFamily="34" charset="0"/>
                <a:cs typeface="Gautami" panose="020B0502040204020203" pitchFamily="34" charset="0"/>
              </a:rPr>
              <a:t> heart rate (FHR) is essential for assessing </a:t>
            </a:r>
            <a:r>
              <a:rPr lang="en-IN" sz="2000" kern="100" dirty="0" err="1">
                <a:effectLst/>
                <a:latin typeface="Times New Roman" panose="02020603050405020304" pitchFamily="18" charset="0"/>
                <a:ea typeface="Calibri" panose="020F0502020204030204" pitchFamily="34" charset="0"/>
                <a:cs typeface="Gautami" panose="020B0502040204020203" pitchFamily="34" charset="0"/>
              </a:rPr>
              <a:t>fetal</a:t>
            </a:r>
            <a:r>
              <a:rPr lang="en-IN" sz="2000" kern="100" dirty="0">
                <a:effectLst/>
                <a:latin typeface="Times New Roman" panose="02020603050405020304" pitchFamily="18" charset="0"/>
                <a:ea typeface="Calibri" panose="020F0502020204030204" pitchFamily="34" charset="0"/>
                <a:cs typeface="Gautami" panose="020B0502040204020203" pitchFamily="34" charset="0"/>
              </a:rPr>
              <a:t> well-being during pregnancy and labour.</a:t>
            </a:r>
            <a:r>
              <a:rPr lang="en-IN" sz="2000" kern="100" dirty="0">
                <a:effectLst/>
                <a:latin typeface="Calibri" panose="020F0502020204030204" pitchFamily="34" charset="0"/>
                <a:ea typeface="Calibri" panose="020F0502020204030204" pitchFamily="34" charset="0"/>
                <a:cs typeface="Gautami" panose="020B0502040204020203" pitchFamily="34" charset="0"/>
              </a:rPr>
              <a:t> </a:t>
            </a:r>
            <a:r>
              <a:rPr lang="en-IN" sz="2000" kern="100" dirty="0">
                <a:effectLst/>
                <a:latin typeface="Times New Roman" panose="02020603050405020304" pitchFamily="18" charset="0"/>
                <a:ea typeface="Calibri" panose="020F0502020204030204" pitchFamily="34" charset="0"/>
                <a:cs typeface="Gautami" panose="020B0502040204020203" pitchFamily="34" charset="0"/>
              </a:rPr>
              <a:t>However, there is an important challenge: FHR sound recordings include noise. Current solutions tend to discount memory simplicity and real-time processing in favour of traditional signal processing techniques. Our study addresses this gap by introducing a novel method of converting sound files(.wav) into spectrograms and using deep learning techniques to reduce noise. Our goal is to maximize memory utilization while maintaining clinical accuracy, providing a workable way to enhance </a:t>
            </a:r>
            <a:r>
              <a:rPr lang="en-IN" sz="2000" kern="100" dirty="0" err="1">
                <a:effectLst/>
                <a:latin typeface="Times New Roman" panose="02020603050405020304" pitchFamily="18" charset="0"/>
                <a:ea typeface="Calibri" panose="020F0502020204030204" pitchFamily="34" charset="0"/>
                <a:cs typeface="Gautami" panose="020B0502040204020203" pitchFamily="34" charset="0"/>
              </a:rPr>
              <a:t>fetal</a:t>
            </a:r>
            <a:r>
              <a:rPr lang="en-IN" sz="2000" kern="100" dirty="0">
                <a:effectLst/>
                <a:latin typeface="Times New Roman" panose="02020603050405020304" pitchFamily="18" charset="0"/>
                <a:ea typeface="Calibri" panose="020F0502020204030204" pitchFamily="34" charset="0"/>
                <a:cs typeface="Gautami" panose="020B0502040204020203" pitchFamily="34" charset="0"/>
              </a:rPr>
              <a:t> health monitoring in medical environments.</a:t>
            </a:r>
            <a:endParaRPr lang="en-IN" sz="2000" kern="100" dirty="0">
              <a:effectLst/>
              <a:latin typeface="Calibri" panose="020F0502020204030204" pitchFamily="34" charset="0"/>
              <a:ea typeface="Calibri" panose="020F0502020204030204" pitchFamily="34" charset="0"/>
              <a:cs typeface="Gautami" panose="020B0502040204020203" pitchFamily="34" charset="0"/>
            </a:endParaRPr>
          </a:p>
          <a:p>
            <a:pPr algn="l" defTabSz="4389438" eaLnBrk="0" hangingPunct="0">
              <a:lnSpc>
                <a:spcPct val="95000"/>
              </a:lnSpc>
            </a:pPr>
            <a:r>
              <a:rPr lang="en-US" sz="2800" b="1" dirty="0">
                <a:latin typeface="Times New Roman" pitchFamily="18" charset="0"/>
              </a:rPr>
              <a:t>RESEARCH QUESTIONS</a:t>
            </a:r>
            <a:endParaRPr lang="en-US" sz="2800" dirty="0">
              <a:latin typeface="Times New Roman" pitchFamily="18" charset="0"/>
            </a:endParaRPr>
          </a:p>
          <a:p>
            <a:pPr algn="l" defTabSz="4389438" eaLnBrk="0" hangingPunct="0">
              <a:lnSpc>
                <a:spcPct val="95000"/>
              </a:lnSpc>
            </a:pPr>
            <a:endParaRPr lang="en-US" sz="2000" dirty="0">
              <a:latin typeface="Times New Roman" pitchFamily="18" charset="0"/>
            </a:endParaRPr>
          </a:p>
          <a:p>
            <a:pPr algn="l">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Gautami" panose="020B0502040204020203" pitchFamily="34" charset="0"/>
              </a:rPr>
              <a:t>What is the most efficient approach for memory optimisation when converting .wav audio recordings?</a:t>
            </a:r>
            <a:endParaRPr lang="en-IN" sz="2000" kern="100" dirty="0">
              <a:effectLst/>
              <a:latin typeface="Calibri" panose="020F0502020204030204" pitchFamily="34" charset="0"/>
              <a:ea typeface="Calibri" panose="020F0502020204030204" pitchFamily="34" charset="0"/>
              <a:cs typeface="Gautami" panose="020B0502040204020203" pitchFamily="34" charset="0"/>
            </a:endParaRPr>
          </a:p>
          <a:p>
            <a:pPr algn="l">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Gautami" panose="020B0502040204020203" pitchFamily="34" charset="0"/>
              </a:rPr>
              <a:t>What combination of deep learning techniques can be harnessed for efficient and memory-conscious denoising of </a:t>
            </a:r>
            <a:r>
              <a:rPr lang="en-IN" sz="2000" kern="100" dirty="0" err="1">
                <a:effectLst/>
                <a:latin typeface="Times New Roman" panose="02020603050405020304" pitchFamily="18" charset="0"/>
                <a:ea typeface="Calibri" panose="020F0502020204030204" pitchFamily="34" charset="0"/>
                <a:cs typeface="Gautami" panose="020B0502040204020203" pitchFamily="34" charset="0"/>
              </a:rPr>
              <a:t>fetal</a:t>
            </a:r>
            <a:r>
              <a:rPr lang="en-IN" sz="2000" kern="100" dirty="0">
                <a:effectLst/>
                <a:latin typeface="Times New Roman" panose="02020603050405020304" pitchFamily="18" charset="0"/>
                <a:ea typeface="Calibri" panose="020F0502020204030204" pitchFamily="34" charset="0"/>
                <a:cs typeface="Gautami" panose="020B0502040204020203" pitchFamily="34" charset="0"/>
              </a:rPr>
              <a:t> heart rate?</a:t>
            </a:r>
            <a:endParaRPr lang="en-IN" sz="2000" kern="100" dirty="0">
              <a:effectLst/>
              <a:latin typeface="Calibri" panose="020F0502020204030204" pitchFamily="34" charset="0"/>
              <a:ea typeface="Calibri" panose="020F0502020204030204" pitchFamily="34" charset="0"/>
              <a:cs typeface="Gautami" panose="020B0502040204020203" pitchFamily="34" charset="0"/>
            </a:endParaRPr>
          </a:p>
          <a:p>
            <a:pPr algn="l">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Gautami" panose="020B0502040204020203" pitchFamily="34" charset="0"/>
              </a:rPr>
              <a:t>How can transfer learning from pre-trained models in machine learning help in the creation of efficient denoising?</a:t>
            </a:r>
            <a:endParaRPr lang="en-US" sz="2000" b="1" dirty="0">
              <a:latin typeface="Times New Roman" pitchFamily="18" charset="0"/>
            </a:endParaRPr>
          </a:p>
          <a:p>
            <a:pPr algn="l" defTabSz="4389438" eaLnBrk="0" hangingPunct="0">
              <a:lnSpc>
                <a:spcPct val="95000"/>
              </a:lnSpc>
            </a:pPr>
            <a:r>
              <a:rPr lang="en-US" sz="2800" b="1" dirty="0">
                <a:latin typeface="Times New Roman" pitchFamily="18" charset="0"/>
              </a:rPr>
              <a:t>DATASET</a:t>
            </a:r>
            <a:endParaRPr lang="en-US" sz="2800" dirty="0">
              <a:latin typeface="Times New Roman" pitchFamily="18" charset="0"/>
            </a:endParaRPr>
          </a:p>
          <a:p>
            <a:pPr algn="l" defTabSz="4389438" eaLnBrk="0" hangingPunct="0">
              <a:lnSpc>
                <a:spcPct val="95000"/>
              </a:lnSpc>
            </a:pPr>
            <a:endParaRPr lang="en-US" sz="2000" dirty="0">
              <a:latin typeface="Times New Roman" pitchFamily="18" charset="0"/>
            </a:endParaRPr>
          </a:p>
          <a:p>
            <a:pPr algn="l">
              <a:lnSpc>
                <a:spcPct val="115000"/>
              </a:lnSpc>
              <a:spcAft>
                <a:spcPts val="800"/>
              </a:spcAft>
            </a:pPr>
            <a:r>
              <a:rPr lang="en-IN" sz="2000" kern="100" dirty="0">
                <a:effectLst/>
                <a:latin typeface="Times New Roman" panose="02020603050405020304" pitchFamily="18" charset="0"/>
                <a:ea typeface="Calibri" panose="020F0502020204030204" pitchFamily="34" charset="0"/>
                <a:cs typeface="Gautami" panose="020B0502040204020203" pitchFamily="34" charset="0"/>
              </a:rPr>
              <a:t>The </a:t>
            </a:r>
            <a:r>
              <a:rPr lang="en-IN" sz="2000" kern="100" dirty="0" err="1">
                <a:effectLst/>
                <a:latin typeface="Times New Roman" panose="02020603050405020304" pitchFamily="18" charset="0"/>
                <a:ea typeface="Calibri" panose="020F0502020204030204" pitchFamily="34" charset="0"/>
                <a:cs typeface="Gautami" panose="020B0502040204020203" pitchFamily="34" charset="0"/>
              </a:rPr>
              <a:t>fetal</a:t>
            </a:r>
            <a:r>
              <a:rPr lang="en-IN" sz="2000" kern="100" dirty="0">
                <a:effectLst/>
                <a:latin typeface="Times New Roman" panose="02020603050405020304" pitchFamily="18" charset="0"/>
                <a:ea typeface="Calibri" panose="020F0502020204030204" pitchFamily="34" charset="0"/>
                <a:cs typeface="Gautami" panose="020B0502040204020203" pitchFamily="34" charset="0"/>
              </a:rPr>
              <a:t> phonocardiography (</a:t>
            </a:r>
            <a:r>
              <a:rPr lang="en-IN" sz="2000" kern="100" dirty="0" err="1">
                <a:effectLst/>
                <a:latin typeface="Times New Roman" panose="02020603050405020304" pitchFamily="18" charset="0"/>
                <a:ea typeface="Calibri" panose="020F0502020204030204" pitchFamily="34" charset="0"/>
                <a:cs typeface="Gautami" panose="020B0502040204020203" pitchFamily="34" charset="0"/>
              </a:rPr>
              <a:t>fPCG</a:t>
            </a:r>
            <a:r>
              <a:rPr lang="en-IN" sz="2000" kern="100" dirty="0">
                <a:effectLst/>
                <a:latin typeface="Times New Roman" panose="02020603050405020304" pitchFamily="18" charset="0"/>
                <a:ea typeface="Calibri" panose="020F0502020204030204" pitchFamily="34" charset="0"/>
                <a:cs typeface="Gautami" panose="020B0502040204020203" pitchFamily="34" charset="0"/>
              </a:rPr>
              <a:t>) dataset held by </a:t>
            </a:r>
            <a:r>
              <a:rPr lang="en-IN" sz="2000" kern="100" dirty="0" err="1">
                <a:effectLst/>
                <a:latin typeface="Times New Roman" panose="02020603050405020304" pitchFamily="18" charset="0"/>
                <a:ea typeface="Calibri" panose="020F0502020204030204" pitchFamily="34" charset="0"/>
                <a:cs typeface="Gautami" panose="020B0502040204020203" pitchFamily="34" charset="0"/>
              </a:rPr>
              <a:t>IIScFHSDB</a:t>
            </a:r>
            <a:r>
              <a:rPr lang="en-IN" sz="2000" kern="100" dirty="0">
                <a:effectLst/>
                <a:latin typeface="Times New Roman" panose="02020603050405020304" pitchFamily="18" charset="0"/>
                <a:ea typeface="Calibri" panose="020F0502020204030204" pitchFamily="34" charset="0"/>
                <a:cs typeface="Gautami" panose="020B0502040204020203" pitchFamily="34" charset="0"/>
              </a:rPr>
              <a:t> is made up of recordings of </a:t>
            </a:r>
            <a:r>
              <a:rPr lang="en-IN" sz="2000" kern="100" dirty="0" err="1">
                <a:effectLst/>
                <a:latin typeface="Times New Roman" panose="02020603050405020304" pitchFamily="18" charset="0"/>
                <a:ea typeface="Calibri" panose="020F0502020204030204" pitchFamily="34" charset="0"/>
                <a:cs typeface="Gautami" panose="020B0502040204020203" pitchFamily="34" charset="0"/>
              </a:rPr>
              <a:t>fetal</a:t>
            </a:r>
            <a:r>
              <a:rPr lang="en-IN" sz="2000" kern="100" dirty="0">
                <a:effectLst/>
                <a:latin typeface="Times New Roman" panose="02020603050405020304" pitchFamily="18" charset="0"/>
                <a:ea typeface="Calibri" panose="020F0502020204030204" pitchFamily="34" charset="0"/>
                <a:cs typeface="Gautami" panose="020B0502040204020203" pitchFamily="34" charset="0"/>
              </a:rPr>
              <a:t> heart sounds that were taken from expectant women. Using an electronic stethoscope, the recordings are made at St. John's Hospital in Bangalore.</a:t>
            </a:r>
          </a:p>
          <a:p>
            <a:pPr algn="l">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Gautami" panose="020B0502040204020203" pitchFamily="34" charset="0"/>
              </a:rPr>
              <a:t>Data Collection Context:</a:t>
            </a:r>
            <a:endParaRPr lang="en-IN" sz="2000" kern="100" dirty="0">
              <a:effectLst/>
              <a:latin typeface="Calibri" panose="020F0502020204030204" pitchFamily="34" charset="0"/>
              <a:ea typeface="Calibri" panose="020F0502020204030204" pitchFamily="34" charset="0"/>
              <a:cs typeface="Gautami" panose="020B0502040204020203" pitchFamily="34" charset="0"/>
            </a:endParaRPr>
          </a:p>
          <a:p>
            <a:pPr algn="l">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Gautami" panose="020B0502040204020203" pitchFamily="34" charset="0"/>
              </a:rPr>
              <a:t>Demographic Information:</a:t>
            </a:r>
            <a:r>
              <a:rPr lang="en-IN" sz="2000" kern="100" dirty="0">
                <a:effectLst/>
                <a:latin typeface="Times New Roman" panose="02020603050405020304" pitchFamily="18" charset="0"/>
                <a:ea typeface="Calibri" panose="020F0502020204030204" pitchFamily="34" charset="0"/>
                <a:cs typeface="Gautami" panose="020B0502040204020203" pitchFamily="34" charset="0"/>
              </a:rPr>
              <a:t> The age of mother ranges between 18-27 years of age with gestation weeks between 30-40.</a:t>
            </a:r>
            <a:endParaRPr lang="en-IN" sz="2000" kern="1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6" name="TextBox 5">
            <a:extLst>
              <a:ext uri="{FF2B5EF4-FFF2-40B4-BE49-F238E27FC236}">
                <a16:creationId xmlns:a16="http://schemas.microsoft.com/office/drawing/2014/main" id="{627B7168-CC5E-A904-6C2C-CB24D6367A73}"/>
              </a:ext>
            </a:extLst>
          </p:cNvPr>
          <p:cNvSpPr txBox="1"/>
          <p:nvPr/>
        </p:nvSpPr>
        <p:spPr>
          <a:xfrm>
            <a:off x="14084300" y="3368842"/>
            <a:ext cx="6054725" cy="12150314"/>
          </a:xfrm>
          <a:prstGeom prst="rect">
            <a:avLst/>
          </a:prstGeom>
          <a:noFill/>
        </p:spPr>
        <p:txBody>
          <a:bodyPr wrap="square" rtlCol="0">
            <a:spAutoFit/>
          </a:bodyPr>
          <a:lstStyle/>
          <a:p>
            <a:pPr marL="342900" lvl="0" indent="-342900" algn="l">
              <a:lnSpc>
                <a:spcPct val="115000"/>
              </a:lnSpc>
              <a:buFont typeface="Symbol" panose="05050102010706020507" pitchFamily="18"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First filter to denoise using wavelet filter and median filter to see any significant changes in the noise.</a:t>
            </a:r>
          </a:p>
          <a:p>
            <a:pPr marL="342900" lvl="0" indent="-342900" algn="l">
              <a:lnSpc>
                <a:spcPct val="115000"/>
              </a:lnSpc>
              <a:buFont typeface="Symbol" panose="05050102010706020507" pitchFamily="18" charset="2"/>
              <a:buChar char=""/>
            </a:pPr>
            <a:r>
              <a:rPr lang="en-IN" sz="20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pre-trained models were applied to the spectrogram images to remove noise and enhance the signal quality</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115000"/>
              </a:lnSpc>
              <a:spcAft>
                <a:spcPts val="800"/>
              </a:spcAft>
              <a:buFont typeface="Symbol" panose="05050102010706020507" pitchFamily="18" charset="2"/>
              <a:buChar char=""/>
            </a:pPr>
            <a:r>
              <a:rPr lang="en-IN" sz="20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Signal-to-noise ratio (SNR) was employed as the sole evaluation metric.</a:t>
            </a:r>
          </a:p>
          <a:p>
            <a:pPr lvl="0" algn="l">
              <a:lnSpc>
                <a:spcPct val="115000"/>
              </a:lnSpc>
              <a:spcAft>
                <a:spcPts val="800"/>
              </a:spcAft>
            </a:pPr>
            <a:r>
              <a:rPr lang="en-IN" sz="2800" b="1" kern="100" dirty="0">
                <a:solidFill>
                  <a:srgbClr val="374151"/>
                </a:solidFill>
                <a:latin typeface="Times New Roman" panose="02020603050405020304" pitchFamily="18" charset="0"/>
                <a:ea typeface="Calibri" panose="020F0502020204030204" pitchFamily="34" charset="0"/>
                <a:cs typeface="Times New Roman" panose="02020603050405020304" pitchFamily="18" charset="0"/>
              </a:rPr>
              <a:t>RESULTS</a:t>
            </a:r>
          </a:p>
          <a:p>
            <a:pPr lvl="0" algn="l">
              <a:lnSpc>
                <a:spcPct val="115000"/>
              </a:lnSpc>
              <a:spcAft>
                <a:spcPts val="800"/>
              </a:spcAft>
            </a:pPr>
            <a:endParaRPr lang="en-IN" sz="2800" b="1" kern="100" dirty="0">
              <a:solidFill>
                <a:srgbClr val="374151"/>
              </a:solidFill>
              <a:latin typeface="Times New Roman" panose="02020603050405020304" pitchFamily="18" charset="0"/>
              <a:ea typeface="Calibri" panose="020F0502020204030204" pitchFamily="34" charset="0"/>
              <a:cs typeface="Times New Roman" panose="02020603050405020304" pitchFamily="18" charset="0"/>
            </a:endParaRPr>
          </a:p>
          <a:p>
            <a:pPr lvl="0" algn="l">
              <a:lnSpc>
                <a:spcPct val="115000"/>
              </a:lnSpc>
              <a:spcAft>
                <a:spcPts val="800"/>
              </a:spcAft>
            </a:pPr>
            <a:endParaRPr lang="en-IN" sz="2800" b="1" kern="100" dirty="0">
              <a:solidFill>
                <a:srgbClr val="374151"/>
              </a:solidFill>
              <a:latin typeface="Times New Roman" panose="02020603050405020304" pitchFamily="18" charset="0"/>
              <a:ea typeface="Calibri" panose="020F0502020204030204" pitchFamily="34" charset="0"/>
              <a:cs typeface="Times New Roman" panose="02020603050405020304" pitchFamily="18" charset="0"/>
            </a:endParaRPr>
          </a:p>
          <a:p>
            <a:pPr lvl="0" algn="l">
              <a:lnSpc>
                <a:spcPct val="115000"/>
              </a:lnSpc>
              <a:spcAft>
                <a:spcPts val="800"/>
              </a:spcAft>
            </a:pPr>
            <a:endParaRPr lang="en-IN" sz="2800" b="1" kern="100" dirty="0">
              <a:solidFill>
                <a:srgbClr val="374151"/>
              </a:solidFill>
              <a:latin typeface="Times New Roman" panose="02020603050405020304" pitchFamily="18" charset="0"/>
              <a:ea typeface="Calibri" panose="020F0502020204030204" pitchFamily="34" charset="0"/>
              <a:cs typeface="Times New Roman" panose="02020603050405020304" pitchFamily="18" charset="0"/>
            </a:endParaRPr>
          </a:p>
          <a:p>
            <a:pPr lvl="0" algn="l">
              <a:lnSpc>
                <a:spcPct val="115000"/>
              </a:lnSpc>
              <a:spcAft>
                <a:spcPts val="800"/>
              </a:spcAft>
            </a:pPr>
            <a:endParaRPr lang="en-IN" sz="2800" b="1" kern="100" dirty="0">
              <a:solidFill>
                <a:srgbClr val="374151"/>
              </a:solidFill>
              <a:latin typeface="Times New Roman" panose="02020603050405020304" pitchFamily="18" charset="0"/>
              <a:ea typeface="Calibri" panose="020F0502020204030204" pitchFamily="34" charset="0"/>
              <a:cs typeface="Times New Roman" panose="02020603050405020304" pitchFamily="18" charset="0"/>
            </a:endParaRPr>
          </a:p>
          <a:p>
            <a:pPr lvl="0" algn="l">
              <a:lnSpc>
                <a:spcPct val="115000"/>
              </a:lnSpc>
              <a:spcAft>
                <a:spcPts val="800"/>
              </a:spcAft>
            </a:pPr>
            <a:endParaRPr lang="en-IN" sz="2800" b="1" kern="100" dirty="0">
              <a:solidFill>
                <a:srgbClr val="374151"/>
              </a:solidFill>
              <a:latin typeface="Times New Roman" panose="02020603050405020304" pitchFamily="18" charset="0"/>
              <a:ea typeface="Calibri" panose="020F0502020204030204" pitchFamily="34" charset="0"/>
              <a:cs typeface="Times New Roman" panose="02020603050405020304" pitchFamily="18" charset="0"/>
            </a:endParaRPr>
          </a:p>
          <a:p>
            <a:pPr lvl="0" algn="l">
              <a:lnSpc>
                <a:spcPct val="115000"/>
              </a:lnSpc>
              <a:spcAft>
                <a:spcPts val="800"/>
              </a:spcAft>
            </a:pPr>
            <a:endParaRPr lang="en-IN" sz="2800" b="1" kern="100" dirty="0">
              <a:solidFill>
                <a:srgbClr val="374151"/>
              </a:solidFill>
              <a:latin typeface="Times New Roman" panose="02020603050405020304" pitchFamily="18" charset="0"/>
              <a:ea typeface="Calibri" panose="020F0502020204030204" pitchFamily="34" charset="0"/>
              <a:cs typeface="Times New Roman" panose="02020603050405020304" pitchFamily="18" charset="0"/>
            </a:endParaRPr>
          </a:p>
          <a:p>
            <a:pPr lvl="0" algn="l">
              <a:lnSpc>
                <a:spcPct val="115000"/>
              </a:lnSpc>
              <a:spcAft>
                <a:spcPts val="800"/>
              </a:spcAft>
            </a:pPr>
            <a:r>
              <a:rPr lang="en-IN" sz="2000" b="1" kern="100" dirty="0">
                <a:solidFill>
                  <a:srgbClr val="374151"/>
                </a:solidFill>
                <a:latin typeface="Times New Roman" panose="02020603050405020304" pitchFamily="18" charset="0"/>
                <a:ea typeface="Calibri" panose="020F0502020204030204" pitchFamily="34" charset="0"/>
                <a:cs typeface="Times New Roman" panose="02020603050405020304" pitchFamily="18" charset="0"/>
              </a:rPr>
              <a:t>Fig1</a:t>
            </a:r>
          </a:p>
          <a:p>
            <a:pPr lvl="0" algn="l">
              <a:lnSpc>
                <a:spcPct val="115000"/>
              </a:lnSpc>
              <a:spcAft>
                <a:spcPts val="800"/>
              </a:spcAft>
            </a:pPr>
            <a:r>
              <a:rPr lang="en-IN" sz="2000" kern="100" dirty="0">
                <a:solidFill>
                  <a:srgbClr val="374151"/>
                </a:solidFill>
                <a:latin typeface="Times New Roman" panose="02020603050405020304" pitchFamily="18" charset="0"/>
                <a:ea typeface="Calibri" panose="020F0502020204030204" pitchFamily="34" charset="0"/>
                <a:cs typeface="Times New Roman" panose="02020603050405020304" pitchFamily="18" charset="0"/>
              </a:rPr>
              <a:t>In above both spectrograms(belong to same audio file) we can see that above is before applying the ML models above spectrogram is with SNR of  -17.81 after denoising specific audio wave has been improved to 3.4 (rounded)</a:t>
            </a:r>
          </a:p>
          <a:p>
            <a:pPr lvl="0" algn="l">
              <a:lnSpc>
                <a:spcPct val="115000"/>
              </a:lnSpc>
              <a:spcAft>
                <a:spcPts val="800"/>
              </a:spcAft>
            </a:pPr>
            <a:r>
              <a:rPr lang="en-IN" sz="2000" kern="100" dirty="0">
                <a:solidFill>
                  <a:srgbClr val="374151"/>
                </a:solidFill>
                <a:latin typeface="Times New Roman" panose="02020603050405020304" pitchFamily="18" charset="0"/>
                <a:ea typeface="Calibri" panose="020F0502020204030204" pitchFamily="34" charset="0"/>
                <a:cs typeface="Times New Roman" panose="02020603050405020304" pitchFamily="18" charset="0"/>
              </a:rPr>
              <a:t>Below Table lists the algorithms used and the average SNRs for corresponding algorithm</a:t>
            </a:r>
          </a:p>
          <a:p>
            <a:pPr lvl="0" algn="l">
              <a:lnSpc>
                <a:spcPct val="115000"/>
              </a:lnSpc>
              <a:spcAft>
                <a:spcPts val="800"/>
              </a:spcAft>
            </a:pPr>
            <a:endParaRPr lang="en-IN" sz="2000" kern="100" dirty="0">
              <a:solidFill>
                <a:srgbClr val="374151"/>
              </a:solidFill>
              <a:latin typeface="Times New Roman" panose="02020603050405020304" pitchFamily="18" charset="0"/>
              <a:ea typeface="Calibri" panose="020F0502020204030204" pitchFamily="34" charset="0"/>
              <a:cs typeface="Times New Roman" panose="02020603050405020304" pitchFamily="18" charset="0"/>
            </a:endParaRPr>
          </a:p>
          <a:p>
            <a:pPr lvl="0" algn="l">
              <a:lnSpc>
                <a:spcPct val="115000"/>
              </a:lnSpc>
              <a:spcAft>
                <a:spcPts val="800"/>
              </a:spcAft>
            </a:pPr>
            <a:endParaRPr lang="en-IN" sz="2000" kern="100" dirty="0">
              <a:solidFill>
                <a:srgbClr val="374151"/>
              </a:solidFill>
              <a:latin typeface="Times New Roman" panose="02020603050405020304" pitchFamily="18" charset="0"/>
              <a:ea typeface="Calibri" panose="020F0502020204030204" pitchFamily="34" charset="0"/>
              <a:cs typeface="Times New Roman" panose="02020603050405020304" pitchFamily="18" charset="0"/>
            </a:endParaRPr>
          </a:p>
          <a:p>
            <a:pPr lvl="0" algn="l">
              <a:lnSpc>
                <a:spcPct val="115000"/>
              </a:lnSpc>
              <a:spcAft>
                <a:spcPts val="800"/>
              </a:spcAft>
            </a:pPr>
            <a:endParaRPr lang="en-IN" sz="2000" kern="100" dirty="0">
              <a:solidFill>
                <a:srgbClr val="374151"/>
              </a:solidFill>
              <a:latin typeface="Times New Roman" panose="02020603050405020304" pitchFamily="18" charset="0"/>
              <a:ea typeface="Calibri" panose="020F0502020204030204" pitchFamily="34" charset="0"/>
              <a:cs typeface="Times New Roman" panose="02020603050405020304" pitchFamily="18" charset="0"/>
            </a:endParaRPr>
          </a:p>
          <a:p>
            <a:pPr lvl="0" algn="l">
              <a:lnSpc>
                <a:spcPct val="115000"/>
              </a:lnSpc>
              <a:spcAft>
                <a:spcPts val="800"/>
              </a:spcAft>
            </a:pPr>
            <a:endParaRPr lang="en-IN" sz="2000" kern="100" dirty="0">
              <a:solidFill>
                <a:srgbClr val="374151"/>
              </a:solidFill>
              <a:latin typeface="Times New Roman" panose="02020603050405020304" pitchFamily="18" charset="0"/>
              <a:ea typeface="Calibri" panose="020F0502020204030204" pitchFamily="34" charset="0"/>
              <a:cs typeface="Times New Roman" panose="02020603050405020304" pitchFamily="18" charset="0"/>
            </a:endParaRPr>
          </a:p>
          <a:p>
            <a:pPr lvl="0" algn="l">
              <a:lnSpc>
                <a:spcPct val="115000"/>
              </a:lnSpc>
              <a:spcAft>
                <a:spcPts val="800"/>
              </a:spcAft>
            </a:pPr>
            <a:r>
              <a:rPr lang="en-IN" sz="2000" kern="100" dirty="0">
                <a:solidFill>
                  <a:srgbClr val="374151"/>
                </a:solidFill>
                <a:latin typeface="Times New Roman" panose="02020603050405020304" pitchFamily="18" charset="0"/>
                <a:ea typeface="Calibri" panose="020F0502020204030204" pitchFamily="34" charset="0"/>
                <a:cs typeface="Times New Roman" panose="02020603050405020304" pitchFamily="18" charset="0"/>
              </a:rPr>
              <a:t>We can see that </a:t>
            </a:r>
            <a:r>
              <a:rPr lang="en-IN" sz="2000" kern="100" dirty="0" err="1">
                <a:solidFill>
                  <a:srgbClr val="374151"/>
                </a:solidFill>
                <a:latin typeface="Times New Roman" panose="02020603050405020304" pitchFamily="18" charset="0"/>
                <a:ea typeface="Calibri" panose="020F0502020204030204" pitchFamily="34" charset="0"/>
                <a:cs typeface="Times New Roman" panose="02020603050405020304" pitchFamily="18" charset="0"/>
              </a:rPr>
              <a:t>restNet</a:t>
            </a:r>
            <a:r>
              <a:rPr lang="en-IN" sz="2000" kern="100" dirty="0">
                <a:solidFill>
                  <a:srgbClr val="374151"/>
                </a:solidFill>
                <a:latin typeface="Times New Roman" panose="02020603050405020304" pitchFamily="18" charset="0"/>
                <a:ea typeface="Calibri" panose="020F0502020204030204" pitchFamily="34" charset="0"/>
                <a:cs typeface="Times New Roman" panose="02020603050405020304" pitchFamily="18" charset="0"/>
              </a:rPr>
              <a:t> algorithm has performed better in denoising the audio wave. </a:t>
            </a:r>
          </a:p>
        </p:txBody>
      </p:sp>
      <p:sp>
        <p:nvSpPr>
          <p:cNvPr id="7" name="TextBox 6">
            <a:extLst>
              <a:ext uri="{FF2B5EF4-FFF2-40B4-BE49-F238E27FC236}">
                <a16:creationId xmlns:a16="http://schemas.microsoft.com/office/drawing/2014/main" id="{FC52C7BC-EE1A-9A64-D249-CD61A84BE895}"/>
              </a:ext>
            </a:extLst>
          </p:cNvPr>
          <p:cNvSpPr txBox="1"/>
          <p:nvPr/>
        </p:nvSpPr>
        <p:spPr>
          <a:xfrm>
            <a:off x="20902863" y="3368842"/>
            <a:ext cx="5881437" cy="12495728"/>
          </a:xfrm>
          <a:prstGeom prst="rect">
            <a:avLst/>
          </a:prstGeom>
          <a:noFill/>
        </p:spPr>
        <p:txBody>
          <a:bodyPr wrap="square" rtlCol="0">
            <a:spAutoFit/>
          </a:bodyPr>
          <a:lstStyle/>
          <a:p>
            <a:pPr algn="l"/>
            <a:endParaRPr lang="en-IN" sz="2800" b="1" dirty="0"/>
          </a:p>
          <a:p>
            <a:pPr algn="l"/>
            <a:endParaRPr lang="en-IN" sz="2800" b="1" dirty="0"/>
          </a:p>
          <a:p>
            <a:pPr algn="l"/>
            <a:endParaRPr lang="en-IN" sz="2800" b="1" dirty="0"/>
          </a:p>
          <a:p>
            <a:pPr algn="l"/>
            <a:endParaRPr lang="en-IN" sz="2800" b="1" dirty="0"/>
          </a:p>
          <a:p>
            <a:pPr algn="l"/>
            <a:endParaRPr lang="en-IN" sz="2800" b="1" dirty="0"/>
          </a:p>
          <a:p>
            <a:pPr algn="l"/>
            <a:r>
              <a:rPr lang="en-IN" sz="2800" b="1" dirty="0"/>
              <a:t>CONCLUSION</a:t>
            </a:r>
          </a:p>
          <a:p>
            <a:pPr algn="l"/>
            <a:r>
              <a:rPr lang="en-IN" sz="20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By utilizing pre-trained deep learning models, we were able to </a:t>
            </a:r>
            <a:r>
              <a:rPr lang="en-IN" sz="2000" kern="100" dirty="0" err="1">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denoize</a:t>
            </a:r>
            <a:r>
              <a:rPr lang="en-IN" sz="20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 the heartbeat audio and successfully enhance the quality of the FHR spectrogram data, with an average SNR score of 6.02. Our approach highlights how deep learning may be used to improve </a:t>
            </a:r>
            <a:r>
              <a:rPr lang="en-IN" sz="2000" kern="100" dirty="0" err="1">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fetal</a:t>
            </a:r>
            <a:r>
              <a:rPr lang="en-IN" sz="20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 health monitoring. </a:t>
            </a:r>
            <a:r>
              <a:rPr lang="en-IN" sz="2000" kern="100" dirty="0">
                <a:solidFill>
                  <a:srgbClr val="374151"/>
                </a:solidFill>
                <a:latin typeface="Times New Roman" panose="02020603050405020304" pitchFamily="18" charset="0"/>
                <a:ea typeface="Calibri" panose="020F0502020204030204" pitchFamily="34" charset="0"/>
                <a:cs typeface="Times New Roman" panose="02020603050405020304" pitchFamily="18" charset="0"/>
              </a:rPr>
              <a:t>I would say this is the best results that I have reached in my analysis but there would be always space for improvement with proper medical knowledge background and </a:t>
            </a:r>
            <a:r>
              <a:rPr lang="en-IN" sz="2000" kern="100" dirty="0" err="1">
                <a:solidFill>
                  <a:srgbClr val="374151"/>
                </a:solidFill>
                <a:latin typeface="Times New Roman" panose="02020603050405020304" pitchFamily="18" charset="0"/>
                <a:ea typeface="Calibri" panose="020F0502020204030204" pitchFamily="34" charset="0"/>
                <a:cs typeface="Times New Roman" panose="02020603050405020304" pitchFamily="18" charset="0"/>
              </a:rPr>
              <a:t>guidence</a:t>
            </a:r>
            <a:endParaRPr lang="en-IN" sz="2800" b="1" dirty="0"/>
          </a:p>
          <a:p>
            <a:pPr algn="l"/>
            <a:r>
              <a:rPr lang="en-IN" sz="2800" b="1" dirty="0"/>
              <a:t>FUTURE WORK</a:t>
            </a:r>
          </a:p>
          <a:p>
            <a:pPr algn="l"/>
            <a:r>
              <a:rPr lang="en-IN" sz="20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Future works need to concentrate on creating real-time denoising algorithms that aid medical professionals in real-time </a:t>
            </a:r>
            <a:r>
              <a:rPr lang="en-IN" sz="2000" kern="100" dirty="0" err="1">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fetal</a:t>
            </a:r>
            <a:r>
              <a:rPr lang="en-IN" sz="20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 monitoring sessions by offering prompt information into the health of the </a:t>
            </a:r>
            <a:r>
              <a:rPr lang="en-IN" sz="2000" kern="100" dirty="0" err="1">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fetus</a:t>
            </a:r>
            <a:r>
              <a:rPr lang="en-IN" sz="20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 Examine how flexible denoising models are in order to manage variable noise levels in clinical recordings and ensure reliable performance in a variety of scenarios. Expand the study to include quantitative analysis of FHR patterns in addition to noise reduction. To give a more thorough evaluation of denoising performance, think about include evaluation criteria other than SNR.</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r>
              <a:rPr lang="en-IN" sz="2800" b="1" dirty="0"/>
              <a:t>BIBLIOGRAPHY</a:t>
            </a:r>
          </a:p>
          <a:p>
            <a:pPr algn="l"/>
            <a:r>
              <a:rPr lang="en-IN" sz="1400" b="1" dirty="0">
                <a:hlinkClick r:id="rId4"/>
              </a:rPr>
              <a:t>https://dolby.io/blog/beginners-guide-to-visualizing-audio-as-a-spectogram-in-python/</a:t>
            </a:r>
            <a:endParaRPr lang="en-IN" sz="1400" b="1" dirty="0"/>
          </a:p>
          <a:p>
            <a:pPr algn="l"/>
            <a:endParaRPr lang="en-IN" sz="1400" b="1" dirty="0"/>
          </a:p>
          <a:p>
            <a:pPr algn="l"/>
            <a:r>
              <a:rPr lang="en-IN" sz="1400" b="1" dirty="0">
                <a:hlinkClick r:id="rId5"/>
              </a:rPr>
              <a:t>https://www.sciencedirect.com/science/article/pii/S266699002200026X</a:t>
            </a:r>
            <a:endParaRPr lang="en-IN" sz="1400" b="1" dirty="0"/>
          </a:p>
          <a:p>
            <a:pPr algn="l"/>
            <a:r>
              <a:rPr lang="en-IN" sz="1400" b="1" dirty="0">
                <a:hlinkClick r:id="rId6"/>
              </a:rPr>
              <a:t>https://www.sciencedirect.com/science/article/pii/S1746809421010545</a:t>
            </a:r>
            <a:endParaRPr lang="en-IN" sz="1400" b="1" dirty="0"/>
          </a:p>
          <a:p>
            <a:pPr algn="l"/>
            <a:r>
              <a:rPr lang="en-IN" sz="1400" b="1" dirty="0">
                <a:hlinkClick r:id="rId7"/>
              </a:rPr>
              <a:t>https://www.sciencedirect.com/science/article/abs/pii/S1746809422005407</a:t>
            </a:r>
            <a:endParaRPr lang="en-IN" sz="1400" b="1" dirty="0"/>
          </a:p>
          <a:p>
            <a:pPr algn="l"/>
            <a:r>
              <a:rPr lang="en-IN" sz="1400" b="1" dirty="0">
                <a:hlinkClick r:id="rId8"/>
              </a:rPr>
              <a:t>https://www.sciencedirect.com/science/article/abs/pii/S0169260720314371</a:t>
            </a:r>
            <a:endParaRPr lang="en-IN" sz="1400" b="1" dirty="0"/>
          </a:p>
          <a:p>
            <a:pPr algn="l"/>
            <a:r>
              <a:rPr lang="en-IN" sz="1400" b="1" dirty="0"/>
              <a:t>https://www.sciencedirect.com/science/article/abs/pii/S1746809420302895</a:t>
            </a:r>
          </a:p>
        </p:txBody>
      </p:sp>
      <p:pic>
        <p:nvPicPr>
          <p:cNvPr id="9" name="Picture 8">
            <a:extLst>
              <a:ext uri="{FF2B5EF4-FFF2-40B4-BE49-F238E27FC236}">
                <a16:creationId xmlns:a16="http://schemas.microsoft.com/office/drawing/2014/main" id="{FD5D1F41-2954-45B4-65BA-6838FB5550C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018885" y="6798789"/>
            <a:ext cx="6120140" cy="1430811"/>
          </a:xfrm>
          <a:prstGeom prst="rect">
            <a:avLst/>
          </a:prstGeom>
        </p:spPr>
      </p:pic>
      <p:pic>
        <p:nvPicPr>
          <p:cNvPr id="11" name="Picture 10">
            <a:extLst>
              <a:ext uri="{FF2B5EF4-FFF2-40B4-BE49-F238E27FC236}">
                <a16:creationId xmlns:a16="http://schemas.microsoft.com/office/drawing/2014/main" id="{7AF66459-FB64-A215-2A95-0982A8079A1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638540" y="8008373"/>
            <a:ext cx="6287502" cy="2398278"/>
          </a:xfrm>
          <a:prstGeom prst="rect">
            <a:avLst/>
          </a:prstGeom>
        </p:spPr>
      </p:pic>
      <p:pic>
        <p:nvPicPr>
          <p:cNvPr id="15" name="Picture 14">
            <a:extLst>
              <a:ext uri="{FF2B5EF4-FFF2-40B4-BE49-F238E27FC236}">
                <a16:creationId xmlns:a16="http://schemas.microsoft.com/office/drawing/2014/main" id="{54D02AF1-AF78-F781-393E-EB028F8F2A38}"/>
              </a:ext>
            </a:extLst>
          </p:cNvPr>
          <p:cNvPicPr>
            <a:picLocks noChangeAspect="1"/>
          </p:cNvPicPr>
          <p:nvPr/>
        </p:nvPicPr>
        <p:blipFill>
          <a:blip r:embed="rId11"/>
          <a:stretch>
            <a:fillRect/>
          </a:stretch>
        </p:blipFill>
        <p:spPr>
          <a:xfrm>
            <a:off x="14018885" y="12863420"/>
            <a:ext cx="5728947" cy="1558434"/>
          </a:xfrm>
          <a:prstGeom prst="rect">
            <a:avLst/>
          </a:prstGeom>
        </p:spPr>
      </p:pic>
      <p:pic>
        <p:nvPicPr>
          <p:cNvPr id="17" name="Picture 16">
            <a:extLst>
              <a:ext uri="{FF2B5EF4-FFF2-40B4-BE49-F238E27FC236}">
                <a16:creationId xmlns:a16="http://schemas.microsoft.com/office/drawing/2014/main" id="{7D2A03CE-4880-CEC2-CBD9-DAAA0C3D62F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526375" y="2989295"/>
            <a:ext cx="6477000" cy="1229779"/>
          </a:xfrm>
          <a:prstGeom prst="rect">
            <a:avLst/>
          </a:prstGeom>
        </p:spPr>
      </p:pic>
      <p:pic>
        <p:nvPicPr>
          <p:cNvPr id="19" name="Picture 18">
            <a:extLst>
              <a:ext uri="{FF2B5EF4-FFF2-40B4-BE49-F238E27FC236}">
                <a16:creationId xmlns:a16="http://schemas.microsoft.com/office/drawing/2014/main" id="{84B51A36-1092-C1AF-C024-19CC8F251D4F}"/>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0384502" y="4219074"/>
            <a:ext cx="6618873" cy="1416532"/>
          </a:xfrm>
          <a:prstGeom prst="rect">
            <a:avLst/>
          </a:prstGeom>
        </p:spPr>
      </p:pic>
    </p:spTree>
  </p:cSld>
  <p:clrMapOvr>
    <a:masterClrMapping/>
  </p:clrMapOvr>
</p:sld>
</file>

<file path=ppt/theme/theme1.xml><?xml version="1.0" encoding="utf-8"?>
<a:theme xmlns:a="http://schemas.openxmlformats.org/drawingml/2006/main" name="Default Design">
  <a:themeElements>
    <a:clrScheme name="Custom 17">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2508250" rtl="0" eaLnBrk="1" fontAlgn="base" latinLnBrk="0" hangingPunct="1">
          <a:lnSpc>
            <a:spcPct val="100000"/>
          </a:lnSpc>
          <a:spcBef>
            <a:spcPct val="0"/>
          </a:spcBef>
          <a:spcAft>
            <a:spcPct val="0"/>
          </a:spcAft>
          <a:buClrTx/>
          <a:buSzTx/>
          <a:buFontTx/>
          <a:buNone/>
          <a:tabLst/>
          <a:defRPr kumimoji="0" lang="en-US" sz="4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2508250" rtl="0" eaLnBrk="1" fontAlgn="base" latinLnBrk="0" hangingPunct="1">
          <a:lnSpc>
            <a:spcPct val="100000"/>
          </a:lnSpc>
          <a:spcBef>
            <a:spcPct val="0"/>
          </a:spcBef>
          <a:spcAft>
            <a:spcPct val="0"/>
          </a:spcAft>
          <a:buClrTx/>
          <a:buSzTx/>
          <a:buFontTx/>
          <a:buNone/>
          <a:tabLst/>
          <a:defRPr kumimoji="0" lang="en-US" sz="49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3538</TotalTime>
  <Words>927</Words>
  <Application>Microsoft Office PowerPoint</Application>
  <PresentationFormat>Custom</PresentationFormat>
  <Paragraphs>62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Segoe UI</vt:lpstr>
      <vt:lpstr>Symbol</vt:lpstr>
      <vt:lpstr>Times New Roman</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36x60 Horizontal Template</dc:title>
  <dc:creator>Ethan Shulda;www.postersession.com</dc:creator>
  <cp:keywords>www.postersession.com</cp:keywords>
  <dc:description>©MegaPrint Inc. 2009</dc:description>
  <cp:lastModifiedBy>SrujanReddy Eppalapally</cp:lastModifiedBy>
  <cp:revision>45</cp:revision>
  <dcterms:created xsi:type="dcterms:W3CDTF">2008-12-04T00:20:37Z</dcterms:created>
  <dcterms:modified xsi:type="dcterms:W3CDTF">2023-12-13T23:13:09Z</dcterms:modified>
  <cp:category>Research Poster</cp:category>
</cp:coreProperties>
</file>