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2"/>
  </p:notesMasterIdLst>
  <p:handoutMasterIdLst>
    <p:handoutMasterId r:id="rId13"/>
  </p:handoutMasterIdLst>
  <p:sldIdLst>
    <p:sldId id="256" r:id="rId5"/>
    <p:sldId id="275" r:id="rId6"/>
    <p:sldId id="276" r:id="rId7"/>
    <p:sldId id="277" r:id="rId8"/>
    <p:sldId id="278" r:id="rId9"/>
    <p:sldId id="279"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974"/>
    <a:srgbClr val="FFFFFF"/>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06" autoAdjust="0"/>
  </p:normalViewPr>
  <p:slideViewPr>
    <p:cSldViewPr snapToGrid="0" snapToObjects="1">
      <p:cViewPr varScale="1">
        <p:scale>
          <a:sx n="81" d="100"/>
          <a:sy n="81" d="100"/>
        </p:scale>
        <p:origin x="754"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6/16/2023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6/16/2023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6/16/2023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6/16/2023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6/16/2023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998375" y="3564293"/>
            <a:ext cx="10846296" cy="1951819"/>
          </a:xfrm>
        </p:spPr>
        <p:txBody>
          <a:bodyPr>
            <a:normAutofit/>
          </a:bodyPr>
          <a:lstStyle/>
          <a:p>
            <a:r>
              <a:rPr lang="en-US" sz="5400" b="1">
                <a:solidFill>
                  <a:srgbClr val="FFFFFF"/>
                </a:solidFill>
              </a:rPr>
              <a:t>CHURN PREDICTION</a:t>
            </a:r>
            <a:endParaRPr lang="en-US" sz="5400" b="1" dirty="0">
              <a:solidFill>
                <a:srgbClr val="FFFFFF"/>
              </a:solidFill>
            </a:endParaRPr>
          </a:p>
        </p:txBody>
      </p:sp>
    </p:spTree>
    <p:extLst>
      <p:ext uri="{BB962C8B-B14F-4D97-AF65-F5344CB8AC3E}">
        <p14:creationId xmlns:p14="http://schemas.microsoft.com/office/powerpoint/2010/main" val="34177214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F7E-529D-4615-A7B4-5EDF47067408}"/>
              </a:ext>
            </a:extLst>
          </p:cNvPr>
          <p:cNvSpPr>
            <a:spLocks noGrp="1"/>
          </p:cNvSpPr>
          <p:nvPr>
            <p:ph type="title"/>
          </p:nvPr>
        </p:nvSpPr>
        <p:spPr>
          <a:ln>
            <a:noFill/>
          </a:ln>
          <a:effectLst>
            <a:glow rad="228600">
              <a:schemeClr val="accent1">
                <a:satMod val="175000"/>
                <a:alpha val="40000"/>
              </a:schemeClr>
            </a:glow>
            <a:softEdge rad="635000"/>
          </a:effectLst>
          <a:scene3d>
            <a:camera prst="orthographicFront">
              <a:rot lat="0" lon="0" rev="0"/>
            </a:camera>
            <a:lightRig rig="contrasting" dir="t">
              <a:rot lat="0" lon="0" rev="7800000"/>
            </a:lightRig>
          </a:scene3d>
          <a:sp3d>
            <a:bevelT w="139700" h="139700"/>
          </a:sp3d>
        </p:spPr>
        <p:txBody>
          <a:bodyPr/>
          <a:lstStyle/>
          <a:p>
            <a:r>
              <a:rPr lang="en-US" dirty="0"/>
              <a:t>				     </a:t>
            </a:r>
            <a:r>
              <a:rPr lang="en-US" sz="5400" dirty="0">
                <a:solidFill>
                  <a:schemeClr val="accent6">
                    <a:lumMod val="40000"/>
                    <a:lumOff val="60000"/>
                  </a:schemeClr>
                </a:solidFill>
                <a:latin typeface="Engravers MT" panose="02090707080505020304" pitchFamily="18" charset="0"/>
              </a:rPr>
              <a:t>ABSTRACT</a:t>
            </a:r>
            <a:endParaRPr lang="en-IN" sz="5400" dirty="0">
              <a:solidFill>
                <a:schemeClr val="accent6">
                  <a:lumMod val="40000"/>
                  <a:lumOff val="60000"/>
                </a:schemeClr>
              </a:solidFill>
              <a:latin typeface="Engravers MT" panose="02090707080505020304" pitchFamily="18" charset="0"/>
            </a:endParaRPr>
          </a:p>
        </p:txBody>
      </p:sp>
      <p:sp>
        <p:nvSpPr>
          <p:cNvPr id="3" name="Content Placeholder 2">
            <a:extLst>
              <a:ext uri="{FF2B5EF4-FFF2-40B4-BE49-F238E27FC236}">
                <a16:creationId xmlns:a16="http://schemas.microsoft.com/office/drawing/2014/main" id="{B1599F76-E914-4493-920D-A3220CD673C0}"/>
              </a:ext>
            </a:extLst>
          </p:cNvPr>
          <p:cNvSpPr>
            <a:spLocks noGrp="1"/>
          </p:cNvSpPr>
          <p:nvPr>
            <p:ph idx="1"/>
          </p:nvPr>
        </p:nvSpPr>
        <p:spPr>
          <a:xfrm>
            <a:off x="266330" y="2065867"/>
            <a:ext cx="11469950" cy="3649133"/>
          </a:xfrm>
        </p:spPr>
        <p:txBody>
          <a:bodyPr>
            <a:normAutofit/>
          </a:bodyPr>
          <a:lstStyle/>
          <a:p>
            <a:pPr>
              <a:buClr>
                <a:schemeClr val="tx2">
                  <a:lumMod val="75000"/>
                </a:schemeClr>
              </a:buClr>
              <a:buFont typeface="Wingdings" panose="05000000000000000000" pitchFamily="2" charset="2"/>
              <a:buChar char="Ø"/>
            </a:pPr>
            <a:r>
              <a:rPr lang="en-US" sz="2000" dirty="0">
                <a:solidFill>
                  <a:srgbClr val="FFFFFF"/>
                </a:solidFill>
                <a:latin typeface="Bookman Old Style" panose="02050604050505020204" pitchFamily="18" charset="0"/>
              </a:rPr>
              <a:t>In our daily life we are using so many networks in the mobile phones and we will be changing them as and when our needs changed or when the network doesn't reached our requirements like because of low internet speed or may be good plans in other networks and so on</a:t>
            </a:r>
          </a:p>
          <a:p>
            <a:pPr>
              <a:buClr>
                <a:schemeClr val="tx2">
                  <a:lumMod val="75000"/>
                </a:schemeClr>
              </a:buClr>
              <a:buFont typeface="Wingdings" panose="05000000000000000000" pitchFamily="2" charset="2"/>
              <a:buChar char="Ø"/>
            </a:pPr>
            <a:r>
              <a:rPr lang="en-US" sz="2000" dirty="0">
                <a:solidFill>
                  <a:srgbClr val="FFFFFF"/>
                </a:solidFill>
                <a:latin typeface="Bookman Old Style" panose="02050604050505020204" pitchFamily="18" charset="0"/>
              </a:rPr>
              <a:t>Have you ever imagined how companies track our data and analyze the information like how they are going to estimate the possibility of the customer to be churned.</a:t>
            </a:r>
          </a:p>
        </p:txBody>
      </p:sp>
    </p:spTree>
    <p:extLst>
      <p:ext uri="{BB962C8B-B14F-4D97-AF65-F5344CB8AC3E}">
        <p14:creationId xmlns:p14="http://schemas.microsoft.com/office/powerpoint/2010/main" val="29850170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8847-8DAA-499C-B9B2-29EFDE80549B}"/>
              </a:ext>
            </a:extLst>
          </p:cNvPr>
          <p:cNvSpPr>
            <a:spLocks noGrp="1"/>
          </p:cNvSpPr>
          <p:nvPr>
            <p:ph type="title"/>
          </p:nvPr>
        </p:nvSpPr>
        <p:spPr/>
        <p:txBody>
          <a:bodyPr/>
          <a:lstStyle/>
          <a:p>
            <a:r>
              <a:rPr lang="en-IN" dirty="0"/>
              <a:t>               </a:t>
            </a:r>
            <a:r>
              <a:rPr lang="en-IN" sz="4400" dirty="0">
                <a:solidFill>
                  <a:schemeClr val="tx1">
                    <a:lumMod val="90000"/>
                  </a:schemeClr>
                </a:solidFill>
                <a:latin typeface="Engravers MT" panose="02090707080505020304" pitchFamily="18" charset="0"/>
              </a:rPr>
              <a:t>INPUT AND OUTPUT</a:t>
            </a:r>
          </a:p>
        </p:txBody>
      </p:sp>
      <p:sp>
        <p:nvSpPr>
          <p:cNvPr id="3" name="Content Placeholder 2">
            <a:extLst>
              <a:ext uri="{FF2B5EF4-FFF2-40B4-BE49-F238E27FC236}">
                <a16:creationId xmlns:a16="http://schemas.microsoft.com/office/drawing/2014/main" id="{FEBA3E79-DA40-4125-ADBE-8AAF28725A5C}"/>
              </a:ext>
            </a:extLst>
          </p:cNvPr>
          <p:cNvSpPr>
            <a:spLocks noGrp="1"/>
          </p:cNvSpPr>
          <p:nvPr>
            <p:ph idx="1"/>
          </p:nvPr>
        </p:nvSpPr>
        <p:spPr>
          <a:xfrm>
            <a:off x="685801" y="2142067"/>
            <a:ext cx="10131425" cy="4276488"/>
          </a:xfrm>
        </p:spPr>
        <p:txBody>
          <a:bodyPr>
            <a:normAutofit fontScale="85000" lnSpcReduction="20000"/>
          </a:bodyPr>
          <a:lstStyle/>
          <a:p>
            <a:pPr>
              <a:buClr>
                <a:schemeClr val="accent4">
                  <a:lumMod val="40000"/>
                  <a:lumOff val="60000"/>
                </a:schemeClr>
              </a:buClr>
              <a:buSzPct val="150000"/>
              <a:buFont typeface="Wingdings" panose="05000000000000000000" pitchFamily="2" charset="2"/>
              <a:buChar char="§"/>
            </a:pPr>
            <a:r>
              <a:rPr lang="en-US" dirty="0">
                <a:solidFill>
                  <a:srgbClr val="FFFFFF"/>
                </a:solidFill>
                <a:latin typeface="Bookman Old Style" panose="02050604050505020204" pitchFamily="18" charset="0"/>
              </a:rPr>
              <a:t>CUSTOMER ID</a:t>
            </a:r>
          </a:p>
          <a:p>
            <a:pPr>
              <a:buClr>
                <a:schemeClr val="accent4">
                  <a:lumMod val="40000"/>
                  <a:lumOff val="60000"/>
                </a:schemeClr>
              </a:buClr>
              <a:buSzPct val="150000"/>
              <a:buFont typeface="Wingdings" panose="05000000000000000000" pitchFamily="2" charset="2"/>
              <a:buChar char="§"/>
            </a:pPr>
            <a:r>
              <a:rPr lang="en-US" dirty="0">
                <a:solidFill>
                  <a:srgbClr val="FFFFFF"/>
                </a:solidFill>
                <a:latin typeface="Bookman Old Style" panose="02050604050505020204" pitchFamily="18" charset="0"/>
              </a:rPr>
              <a:t>GENDER </a:t>
            </a:r>
          </a:p>
          <a:p>
            <a:pPr>
              <a:buClr>
                <a:schemeClr val="accent4">
                  <a:lumMod val="40000"/>
                  <a:lumOff val="60000"/>
                </a:schemeClr>
              </a:buClr>
              <a:buSzPct val="150000"/>
              <a:buFont typeface="Wingdings" panose="05000000000000000000" pitchFamily="2" charset="2"/>
              <a:buChar char="§"/>
            </a:pPr>
            <a:r>
              <a:rPr lang="en-US" dirty="0">
                <a:solidFill>
                  <a:srgbClr val="FFFFFF"/>
                </a:solidFill>
                <a:latin typeface="Bookman Old Style" panose="02050604050505020204" pitchFamily="18" charset="0"/>
              </a:rPr>
              <a:t>SENIOR CITIZEN</a:t>
            </a:r>
          </a:p>
          <a:p>
            <a:pPr>
              <a:buClr>
                <a:schemeClr val="accent4">
                  <a:lumMod val="40000"/>
                  <a:lumOff val="60000"/>
                </a:schemeClr>
              </a:buClr>
              <a:buSzPct val="150000"/>
              <a:buFont typeface="Wingdings" panose="05000000000000000000" pitchFamily="2" charset="2"/>
              <a:buChar char="§"/>
            </a:pPr>
            <a:r>
              <a:rPr lang="en-US" dirty="0">
                <a:solidFill>
                  <a:srgbClr val="FFFFFF"/>
                </a:solidFill>
                <a:latin typeface="Bookman Old Style" panose="02050604050505020204" pitchFamily="18" charset="0"/>
              </a:rPr>
              <a:t>PLANS</a:t>
            </a:r>
          </a:p>
          <a:p>
            <a:pPr>
              <a:buClr>
                <a:schemeClr val="accent4">
                  <a:lumMod val="40000"/>
                  <a:lumOff val="60000"/>
                </a:schemeClr>
              </a:buClr>
              <a:buSzPct val="150000"/>
              <a:buFont typeface="Wingdings" panose="05000000000000000000" pitchFamily="2" charset="2"/>
              <a:buChar char="§"/>
            </a:pPr>
            <a:r>
              <a:rPr lang="en-US" dirty="0">
                <a:solidFill>
                  <a:srgbClr val="FFFFFF"/>
                </a:solidFill>
                <a:latin typeface="Bookman Old Style" panose="02050604050505020204" pitchFamily="18" charset="0"/>
              </a:rPr>
              <a:t>MONTHLY CHARGES</a:t>
            </a:r>
          </a:p>
          <a:p>
            <a:pPr>
              <a:buClr>
                <a:schemeClr val="accent4">
                  <a:lumMod val="40000"/>
                  <a:lumOff val="60000"/>
                </a:schemeClr>
              </a:buClr>
              <a:buSzPct val="150000"/>
              <a:buFont typeface="Wingdings" panose="05000000000000000000" pitchFamily="2" charset="2"/>
              <a:buChar char="§"/>
            </a:pPr>
            <a:r>
              <a:rPr lang="en-US" dirty="0">
                <a:solidFill>
                  <a:srgbClr val="FFFFFF"/>
                </a:solidFill>
                <a:latin typeface="Bookman Old Style" panose="02050604050505020204" pitchFamily="18" charset="0"/>
              </a:rPr>
              <a:t>YEARLY CHARGES</a:t>
            </a:r>
          </a:p>
          <a:p>
            <a:pPr>
              <a:buClr>
                <a:schemeClr val="accent4">
                  <a:lumMod val="40000"/>
                  <a:lumOff val="60000"/>
                </a:schemeClr>
              </a:buClr>
              <a:buSzPct val="150000"/>
              <a:buFont typeface="Wingdings" panose="05000000000000000000" pitchFamily="2" charset="2"/>
              <a:buChar char="§"/>
            </a:pPr>
            <a:r>
              <a:rPr lang="en-US" dirty="0">
                <a:solidFill>
                  <a:srgbClr val="FFFFFF"/>
                </a:solidFill>
                <a:latin typeface="Bookman Old Style" panose="02050604050505020204" pitchFamily="18" charset="0"/>
              </a:rPr>
              <a:t>TENURE</a:t>
            </a:r>
          </a:p>
          <a:p>
            <a:pPr>
              <a:buClr>
                <a:schemeClr val="accent4">
                  <a:lumMod val="40000"/>
                  <a:lumOff val="60000"/>
                </a:schemeClr>
              </a:buClr>
              <a:buSzPct val="150000"/>
              <a:buFont typeface="Wingdings" panose="05000000000000000000" pitchFamily="2" charset="2"/>
              <a:buChar char="§"/>
            </a:pPr>
            <a:r>
              <a:rPr lang="en-US" dirty="0">
                <a:solidFill>
                  <a:srgbClr val="FFFFFF"/>
                </a:solidFill>
                <a:latin typeface="Bookman Old Style" panose="02050604050505020204" pitchFamily="18" charset="0"/>
              </a:rPr>
              <a:t>PAYMENT METHODS</a:t>
            </a:r>
          </a:p>
          <a:p>
            <a:pPr>
              <a:buClr>
                <a:schemeClr val="accent4">
                  <a:lumMod val="40000"/>
                  <a:lumOff val="60000"/>
                </a:schemeClr>
              </a:buClr>
              <a:buSzPct val="150000"/>
              <a:buFont typeface="Wingdings" panose="05000000000000000000" pitchFamily="2" charset="2"/>
              <a:buChar char="§"/>
            </a:pPr>
            <a:r>
              <a:rPr lang="en-US" dirty="0">
                <a:solidFill>
                  <a:srgbClr val="FFFFFF"/>
                </a:solidFill>
                <a:latin typeface="Bookman Old Style" panose="02050604050505020204" pitchFamily="18" charset="0"/>
              </a:rPr>
              <a:t>CONTRACT TYPE</a:t>
            </a:r>
          </a:p>
          <a:p>
            <a:pPr>
              <a:buClr>
                <a:schemeClr val="accent4">
                  <a:lumMod val="40000"/>
                  <a:lumOff val="60000"/>
                </a:schemeClr>
              </a:buClr>
              <a:buSzPct val="150000"/>
              <a:buFont typeface="Wingdings" panose="05000000000000000000" pitchFamily="2" charset="2"/>
              <a:buChar char="§"/>
            </a:pPr>
            <a:r>
              <a:rPr lang="en-US" dirty="0">
                <a:solidFill>
                  <a:srgbClr val="FFFFFF"/>
                </a:solidFill>
                <a:latin typeface="Bookman Old Style" panose="02050604050505020204" pitchFamily="18" charset="0"/>
              </a:rPr>
              <a:t>PREPAID/POSTPAID etc..</a:t>
            </a:r>
          </a:p>
          <a:p>
            <a:pPr>
              <a:buClr>
                <a:schemeClr val="accent6">
                  <a:lumMod val="60000"/>
                  <a:lumOff val="40000"/>
                </a:schemeClr>
              </a:buClr>
              <a:buFont typeface="Wingdings" panose="05000000000000000000" pitchFamily="2" charset="2"/>
              <a:buChar char="Ø"/>
            </a:pPr>
            <a:endParaRPr lang="en-IN" dirty="0">
              <a:solidFill>
                <a:srgbClr val="FFFFFF"/>
              </a:solidFill>
              <a:latin typeface="Bookman Old Style" panose="02050604050505020204" pitchFamily="18" charset="0"/>
            </a:endParaRPr>
          </a:p>
          <a:p>
            <a:pPr marL="0" indent="0">
              <a:buClr>
                <a:schemeClr val="accent6">
                  <a:lumMod val="60000"/>
                  <a:lumOff val="40000"/>
                </a:schemeClr>
              </a:buClr>
              <a:buNone/>
            </a:pPr>
            <a:endParaRPr lang="en-US" dirty="0">
              <a:solidFill>
                <a:srgbClr val="FFFFFF"/>
              </a:solidFill>
              <a:latin typeface="Bookman Old Style" panose="02050604050505020204" pitchFamily="18" charset="0"/>
            </a:endParaRPr>
          </a:p>
          <a:p>
            <a:pPr>
              <a:buClr>
                <a:schemeClr val="accent6">
                  <a:lumMod val="60000"/>
                  <a:lumOff val="40000"/>
                </a:schemeClr>
              </a:buClr>
              <a:buFont typeface="Wingdings" panose="05000000000000000000" pitchFamily="2" charset="2"/>
              <a:buChar char="ü"/>
            </a:pPr>
            <a:r>
              <a:rPr lang="en-US" dirty="0">
                <a:solidFill>
                  <a:srgbClr val="FFFFFF"/>
                </a:solidFill>
                <a:latin typeface="Bookman Old Style" panose="02050604050505020204" pitchFamily="18" charset="0"/>
              </a:rPr>
              <a:t>PROBABILITY OF THE CUSTOMER TO BE CHURNED</a:t>
            </a:r>
            <a:endParaRPr lang="en-IN" dirty="0">
              <a:solidFill>
                <a:srgbClr val="FFFFFF"/>
              </a:solidFill>
              <a:latin typeface="Bookman Old Style" panose="02050604050505020204" pitchFamily="18" charset="0"/>
            </a:endParaRPr>
          </a:p>
        </p:txBody>
      </p:sp>
    </p:spTree>
    <p:extLst>
      <p:ext uri="{BB962C8B-B14F-4D97-AF65-F5344CB8AC3E}">
        <p14:creationId xmlns:p14="http://schemas.microsoft.com/office/powerpoint/2010/main" val="5189853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1DEF-78C7-4D6C-BDC2-F4B1D13FF9D0}"/>
              </a:ext>
            </a:extLst>
          </p:cNvPr>
          <p:cNvSpPr>
            <a:spLocks noGrp="1"/>
          </p:cNvSpPr>
          <p:nvPr>
            <p:ph type="title"/>
          </p:nvPr>
        </p:nvSpPr>
        <p:spPr/>
        <p:txBody>
          <a:bodyPr/>
          <a:lstStyle/>
          <a:p>
            <a:r>
              <a:rPr lang="en-IN" dirty="0">
                <a:latin typeface="Engravers MT" panose="02090707080505020304" pitchFamily="18" charset="0"/>
              </a:rPr>
              <a:t>	          				</a:t>
            </a:r>
            <a:r>
              <a:rPr lang="en-IN" sz="4400" dirty="0">
                <a:latin typeface="Engravers MT" panose="02090707080505020304" pitchFamily="18" charset="0"/>
              </a:rPr>
              <a:t>Modules </a:t>
            </a:r>
          </a:p>
        </p:txBody>
      </p:sp>
      <p:sp>
        <p:nvSpPr>
          <p:cNvPr id="3" name="Content Placeholder 2">
            <a:extLst>
              <a:ext uri="{FF2B5EF4-FFF2-40B4-BE49-F238E27FC236}">
                <a16:creationId xmlns:a16="http://schemas.microsoft.com/office/drawing/2014/main" id="{3DE74855-0014-4603-9517-95594E19A90A}"/>
              </a:ext>
            </a:extLst>
          </p:cNvPr>
          <p:cNvSpPr>
            <a:spLocks noGrp="1"/>
          </p:cNvSpPr>
          <p:nvPr>
            <p:ph idx="1"/>
          </p:nvPr>
        </p:nvSpPr>
        <p:spPr/>
        <p:txBody>
          <a:bodyPr/>
          <a:lstStyle/>
          <a:p>
            <a:pPr>
              <a:buFont typeface="Wingdings" panose="05000000000000000000" pitchFamily="2" charset="2"/>
              <a:buChar char="ü"/>
            </a:pPr>
            <a:r>
              <a:rPr lang="en-US" dirty="0">
                <a:solidFill>
                  <a:srgbClr val="FFFFFF"/>
                </a:solidFill>
              </a:rPr>
              <a:t>PANDAS</a:t>
            </a:r>
          </a:p>
          <a:p>
            <a:pPr>
              <a:buFont typeface="Wingdings" panose="05000000000000000000" pitchFamily="2" charset="2"/>
              <a:buChar char="ü"/>
            </a:pPr>
            <a:r>
              <a:rPr lang="en-US" dirty="0">
                <a:solidFill>
                  <a:srgbClr val="FFFFFF"/>
                </a:solidFill>
              </a:rPr>
              <a:t>NUMPY</a:t>
            </a:r>
          </a:p>
          <a:p>
            <a:pPr>
              <a:buFont typeface="Wingdings" panose="05000000000000000000" pitchFamily="2" charset="2"/>
              <a:buChar char="ü"/>
            </a:pPr>
            <a:r>
              <a:rPr lang="en-US" dirty="0">
                <a:solidFill>
                  <a:srgbClr val="FFFFFF"/>
                </a:solidFill>
              </a:rPr>
              <a:t>SEABORN</a:t>
            </a:r>
          </a:p>
          <a:p>
            <a:pPr>
              <a:buFont typeface="Wingdings" panose="05000000000000000000" pitchFamily="2" charset="2"/>
              <a:buChar char="ü"/>
            </a:pPr>
            <a:r>
              <a:rPr lang="en-US" dirty="0">
                <a:solidFill>
                  <a:srgbClr val="FFFFFF"/>
                </a:solidFill>
              </a:rPr>
              <a:t>SKLEARN</a:t>
            </a:r>
          </a:p>
          <a:p>
            <a:pPr>
              <a:buFont typeface="Wingdings" panose="05000000000000000000" pitchFamily="2" charset="2"/>
              <a:buChar char="ü"/>
            </a:pPr>
            <a:r>
              <a:rPr lang="en-US" dirty="0">
                <a:solidFill>
                  <a:srgbClr val="FFFFFF"/>
                </a:solidFill>
              </a:rPr>
              <a:t>MATPLOTLIB</a:t>
            </a:r>
          </a:p>
        </p:txBody>
      </p:sp>
    </p:spTree>
    <p:extLst>
      <p:ext uri="{BB962C8B-B14F-4D97-AF65-F5344CB8AC3E}">
        <p14:creationId xmlns:p14="http://schemas.microsoft.com/office/powerpoint/2010/main" val="37446758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A809-2432-44FF-8B0A-77E7FD9B385F}"/>
              </a:ext>
            </a:extLst>
          </p:cNvPr>
          <p:cNvSpPr>
            <a:spLocks noGrp="1"/>
          </p:cNvSpPr>
          <p:nvPr>
            <p:ph type="title"/>
          </p:nvPr>
        </p:nvSpPr>
        <p:spPr/>
        <p:txBody>
          <a:bodyPr/>
          <a:lstStyle/>
          <a:p>
            <a:r>
              <a:rPr lang="en-IN" dirty="0">
                <a:latin typeface="Engravers MT" panose="02090707080505020304" pitchFamily="18" charset="0"/>
              </a:rPr>
              <a:t>  </a:t>
            </a:r>
            <a:r>
              <a:rPr lang="en-IN" sz="4400" dirty="0">
                <a:latin typeface="Engravers MT" panose="02090707080505020304" pitchFamily="18" charset="0"/>
              </a:rPr>
              <a:t>HARDWARE &amp; SOFTWARE</a:t>
            </a:r>
          </a:p>
        </p:txBody>
      </p:sp>
      <p:sp>
        <p:nvSpPr>
          <p:cNvPr id="3" name="Content Placeholder 2">
            <a:extLst>
              <a:ext uri="{FF2B5EF4-FFF2-40B4-BE49-F238E27FC236}">
                <a16:creationId xmlns:a16="http://schemas.microsoft.com/office/drawing/2014/main" id="{007F605C-5963-4557-B0D7-948FE1A146E2}"/>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WINDOWS      :</a:t>
            </a:r>
            <a:r>
              <a:rPr lang="en-IN" dirty="0">
                <a:solidFill>
                  <a:srgbClr val="FFFFFF"/>
                </a:solidFill>
                <a:latin typeface="Arial" panose="020B0604020202020204" pitchFamily="34" charset="0"/>
                <a:cs typeface="Arial" panose="020B0604020202020204" pitchFamily="34" charset="0"/>
              </a:rPr>
              <a:t> 	Windows 9 and above</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PROCESSOR :	 </a:t>
            </a:r>
            <a:r>
              <a:rPr lang="en-IN" dirty="0">
                <a:solidFill>
                  <a:srgbClr val="FFFFFF"/>
                </a:solidFill>
                <a:latin typeface="Arial" panose="020B0604020202020204" pitchFamily="34" charset="0"/>
                <a:cs typeface="Arial" panose="020B0604020202020204" pitchFamily="34" charset="0"/>
              </a:rPr>
              <a:t>i5 or i7</a:t>
            </a:r>
          </a:p>
          <a:p>
            <a:r>
              <a:rPr lang="en-IN" dirty="0">
                <a:latin typeface="Arial" panose="020B0604020202020204" pitchFamily="34" charset="0"/>
                <a:cs typeface="Arial" panose="020B0604020202020204" pitchFamily="34" charset="0"/>
              </a:rPr>
              <a:t>RAM         		:	 </a:t>
            </a:r>
            <a:r>
              <a:rPr lang="en-IN" dirty="0">
                <a:solidFill>
                  <a:srgbClr val="FFFFFF"/>
                </a:solidFill>
                <a:latin typeface="Arial" panose="020B0604020202020204" pitchFamily="34" charset="0"/>
                <a:cs typeface="Arial" panose="020B0604020202020204" pitchFamily="34" charset="0"/>
              </a:rPr>
              <a:t>8GB and more</a:t>
            </a:r>
          </a:p>
          <a:p>
            <a:r>
              <a:rPr lang="en-IN" dirty="0">
                <a:latin typeface="Arial" panose="020B0604020202020204" pitchFamily="34" charset="0"/>
                <a:cs typeface="Arial" panose="020B0604020202020204" pitchFamily="34" charset="0"/>
              </a:rPr>
              <a:t>SPACE            :	 </a:t>
            </a:r>
            <a:r>
              <a:rPr lang="en-IN" dirty="0">
                <a:solidFill>
                  <a:srgbClr val="FFFFFF"/>
                </a:solidFill>
                <a:latin typeface="Arial" panose="020B0604020202020204" pitchFamily="34" charset="0"/>
                <a:cs typeface="Arial" panose="020B0604020202020204" pitchFamily="34" charset="0"/>
              </a:rPr>
              <a:t>Double space of data set should be available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JUPYTER NOTEBOOK</a:t>
            </a:r>
          </a:p>
        </p:txBody>
      </p:sp>
    </p:spTree>
    <p:extLst>
      <p:ext uri="{BB962C8B-B14F-4D97-AF65-F5344CB8AC3E}">
        <p14:creationId xmlns:p14="http://schemas.microsoft.com/office/powerpoint/2010/main" val="22124292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ED76-2594-4FEF-9DD6-DB20E8FEC147}"/>
              </a:ext>
            </a:extLst>
          </p:cNvPr>
          <p:cNvSpPr>
            <a:spLocks noGrp="1"/>
          </p:cNvSpPr>
          <p:nvPr>
            <p:ph type="title"/>
          </p:nvPr>
        </p:nvSpPr>
        <p:spPr/>
        <p:txBody>
          <a:bodyPr/>
          <a:lstStyle/>
          <a:p>
            <a:r>
              <a:rPr lang="en-IN">
                <a:latin typeface="Engravers MT" panose="02090707080505020304" pitchFamily="18" charset="0"/>
              </a:rPr>
              <a:t>              </a:t>
            </a:r>
            <a:r>
              <a:rPr lang="en-IN" sz="4400" dirty="0">
                <a:latin typeface="Engravers MT" panose="02090707080505020304" pitchFamily="18" charset="0"/>
              </a:rPr>
              <a:t>CONCLUSION</a:t>
            </a:r>
          </a:p>
        </p:txBody>
      </p:sp>
      <p:sp>
        <p:nvSpPr>
          <p:cNvPr id="3" name="Content Placeholder 2">
            <a:extLst>
              <a:ext uri="{FF2B5EF4-FFF2-40B4-BE49-F238E27FC236}">
                <a16:creationId xmlns:a16="http://schemas.microsoft.com/office/drawing/2014/main" id="{2C46A4C2-8F08-4FCA-A31A-2BB40045CC4B}"/>
              </a:ext>
            </a:extLst>
          </p:cNvPr>
          <p:cNvSpPr>
            <a:spLocks noGrp="1"/>
          </p:cNvSpPr>
          <p:nvPr>
            <p:ph idx="1"/>
          </p:nvPr>
        </p:nvSpPr>
        <p:spPr/>
        <p:txBody>
          <a:bodyPr>
            <a:normAutofit/>
          </a:bodyPr>
          <a:lstStyle/>
          <a:p>
            <a:pPr>
              <a:buFont typeface="Wingdings" panose="05000000000000000000" pitchFamily="2" charset="2"/>
              <a:buChar char="§"/>
            </a:pPr>
            <a:r>
              <a:rPr lang="en-US" sz="2400" dirty="0">
                <a:solidFill>
                  <a:srgbClr val="FFFFFF"/>
                </a:solidFill>
                <a:latin typeface="Bookman Old Style" panose="02050604050505020204" pitchFamily="18" charset="0"/>
              </a:rPr>
              <a:t>Based on the given data set we can make the analysis and predict the possibility of a customer to be churned </a:t>
            </a:r>
          </a:p>
          <a:p>
            <a:pPr>
              <a:buFont typeface="Wingdings" panose="05000000000000000000" pitchFamily="2" charset="2"/>
              <a:buChar char="§"/>
            </a:pPr>
            <a:r>
              <a:rPr lang="en-US" sz="2400" dirty="0">
                <a:solidFill>
                  <a:srgbClr val="FFFFFF"/>
                </a:solidFill>
                <a:latin typeface="Bookman Old Style" panose="02050604050505020204" pitchFamily="18" charset="0"/>
              </a:rPr>
              <a:t>We also mange the imbalanced data and use different techniques In order to improve the accuracy</a:t>
            </a:r>
            <a:endParaRPr lang="en-IN" sz="2400" dirty="0">
              <a:solidFill>
                <a:srgbClr val="FFFFFF"/>
              </a:solidFill>
              <a:latin typeface="Bookman Old Style" panose="02050604050505020204" pitchFamily="18" charset="0"/>
            </a:endParaRPr>
          </a:p>
        </p:txBody>
      </p:sp>
    </p:spTree>
    <p:extLst>
      <p:ext uri="{BB962C8B-B14F-4D97-AF65-F5344CB8AC3E}">
        <p14:creationId xmlns:p14="http://schemas.microsoft.com/office/powerpoint/2010/main" val="18763103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solidFill>
                  <a:srgbClr val="FFFFFF"/>
                </a:solidFill>
              </a:rPr>
              <a:t>Thank You!</a:t>
            </a:r>
          </a:p>
        </p:txBody>
      </p:sp>
    </p:spTree>
    <p:extLst>
      <p:ext uri="{BB962C8B-B14F-4D97-AF65-F5344CB8AC3E}">
        <p14:creationId xmlns:p14="http://schemas.microsoft.com/office/powerpoint/2010/main" val="29399308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1">
      <a:dk1>
        <a:srgbClr val="F9CEC2"/>
      </a:dk1>
      <a:lt1>
        <a:srgbClr val="F9DCCD"/>
      </a:lt1>
      <a:dk2>
        <a:srgbClr val="F49E86"/>
      </a:dk2>
      <a:lt2>
        <a:srgbClr val="F4BA9B"/>
      </a:lt2>
      <a:accent1>
        <a:srgbClr val="EE6D49"/>
      </a:accent1>
      <a:accent2>
        <a:srgbClr val="EF9769"/>
      </a:accent2>
      <a:accent3>
        <a:srgbClr val="7B230B"/>
      </a:accent3>
      <a:accent4>
        <a:srgbClr val="9F4210"/>
      </a:accent4>
      <a:accent5>
        <a:srgbClr val="7F5F52"/>
      </a:accent5>
      <a:accent6>
        <a:srgbClr val="EE6D49"/>
      </a:accent6>
      <a:hlink>
        <a:srgbClr val="EF9769"/>
      </a:hlink>
      <a:folHlink>
        <a:srgbClr val="EF9769"/>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c2d04138-e938-4ffd-a3ef-0905456e01f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AAC23B9F578746A593DE2A31A88732" ma:contentTypeVersion="4" ma:contentTypeDescription="Create a new document." ma:contentTypeScope="" ma:versionID="98caea68b7d958495485d69f7d50af06">
  <xsd:schema xmlns:xsd="http://www.w3.org/2001/XMLSchema" xmlns:xs="http://www.w3.org/2001/XMLSchema" xmlns:p="http://schemas.microsoft.com/office/2006/metadata/properties" xmlns:ns3="c2d04138-e938-4ffd-a3ef-0905456e01f2" targetNamespace="http://schemas.microsoft.com/office/2006/metadata/properties" ma:root="true" ma:fieldsID="eb56e1394c0ef672baf7b88517dd2332" ns3:_="">
    <xsd:import namespace="c2d04138-e938-4ffd-a3ef-0905456e01f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d04138-e938-4ffd-a3ef-0905456e01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1F08B90B-70ED-4539-9C14-FB2728D9064F}">
  <ds:schemaRefs>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http://purl.org/dc/terms/"/>
    <ds:schemaRef ds:uri="http://schemas.microsoft.com/office/infopath/2007/PartnerControls"/>
    <ds:schemaRef ds:uri="c2d04138-e938-4ffd-a3ef-0905456e01f2"/>
    <ds:schemaRef ds:uri="http://purl.org/dc/elements/1.1/"/>
  </ds:schemaRefs>
</ds:datastoreItem>
</file>

<file path=customXml/itemProps3.xml><?xml version="1.0" encoding="utf-8"?>
<ds:datastoreItem xmlns:ds="http://schemas.openxmlformats.org/officeDocument/2006/customXml" ds:itemID="{2D2592AA-8B2A-4F67-995F-504FD9809E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d04138-e938-4ffd-a3ef-0905456e01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86</TotalTime>
  <Words>216</Words>
  <Application>Microsoft Office PowerPoint</Application>
  <PresentationFormat>Widescreen</PresentationFormat>
  <Paragraphs>37</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Bookman Old Style</vt:lpstr>
      <vt:lpstr>Calibri</vt:lpstr>
      <vt:lpstr>Calibri Light</vt:lpstr>
      <vt:lpstr>Engravers MT</vt:lpstr>
      <vt:lpstr>Wingdings</vt:lpstr>
      <vt:lpstr>Celestial</vt:lpstr>
      <vt:lpstr>CHURN PREDICTION</vt:lpstr>
      <vt:lpstr>         ABSTRACT</vt:lpstr>
      <vt:lpstr>               INPUT AND OUTPUT</vt:lpstr>
      <vt:lpstr>               Modules </vt:lpstr>
      <vt:lpstr>  HARDWARE &amp; SOFTWARE</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CLASSIFICATION PROBLEM</dc:title>
  <dc:creator>20-748-051_GURRAM SRUJAN KUMAR</dc:creator>
  <cp:lastModifiedBy>Srujan Gurram</cp:lastModifiedBy>
  <cp:revision>18</cp:revision>
  <dcterms:created xsi:type="dcterms:W3CDTF">2021-10-06T06:27:22Z</dcterms:created>
  <dcterms:modified xsi:type="dcterms:W3CDTF">2023-06-16T15:08:19Z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0x01010044AAC23B9F578746A593DE2A31A88732</vt:lpwstr>
  </property>
</Properties>
</file>