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8" r:id="rId3"/>
    <p:sldId id="267" r:id="rId4"/>
    <p:sldId id="266" r:id="rId5"/>
    <p:sldId id="262" r:id="rId6"/>
    <p:sldId id="263" r:id="rId7"/>
    <p:sldId id="268" r:id="rId8"/>
    <p:sldId id="269" r:id="rId9"/>
    <p:sldId id="264" r:id="rId10"/>
    <p:sldId id="265" r:id="rId11"/>
  </p:sldIdLst>
  <p:sldSz cx="9144000" cy="5143500" type="screen16x9"/>
  <p:notesSz cx="6858000" cy="9144000"/>
  <p:embeddedFontLst>
    <p:embeddedFont>
      <p:font typeface="Algerian" panose="04020705040A02060702" pitchFamily="82" charset="0"/>
      <p:regular r:id="rId13"/>
    </p:embeddedFon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94660"/>
  </p:normalViewPr>
  <p:slideViewPr>
    <p:cSldViewPr snapToGrid="0">
      <p:cViewPr varScale="1">
        <p:scale>
          <a:sx n="107" d="100"/>
          <a:sy n="107" d="100"/>
        </p:scale>
        <p:origin x="74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29c9da6c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29c9da6c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29c9da6c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29c9da6c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2306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29c9da6c5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29c9da6c5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1986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29c9da6c5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29c9da6c5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29c9da6c5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29c9da6c5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29c9da6c5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29c9da6c5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29c9da6c5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29c9da6c5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cbi.nlm.nih.gov/pmc/articles/PMC7271403/" TargetMode="External"/><Relationship Id="rId7" Type="http://schemas.openxmlformats.org/officeDocument/2006/relationships/hyperlink" Target="https://arxiv.org/abs/2001.01306"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www.mdpi.com/2077-0472/11/6/68" TargetMode="External"/><Relationship Id="rId5" Type="http://schemas.openxmlformats.org/officeDocument/2006/relationships/hyperlink" Target="https://www.mdpi.com/2077-0472/11/1/46" TargetMode="External"/><Relationship Id="rId4" Type="http://schemas.openxmlformats.org/officeDocument/2006/relationships/hyperlink" Target="https://www.sciencedirect.com/science/article/pii/S136481521830293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816443" y="1552803"/>
            <a:ext cx="7763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latin typeface="Algerian" panose="04020705040A02060702" pitchFamily="82" charset="0"/>
              </a:rPr>
              <a:t>PLANT DISEASE DETECTION</a:t>
            </a:r>
            <a:endParaRPr dirty="0">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249916" y="14433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highlight>
                  <a:srgbClr val="FFFF00"/>
                </a:highlight>
              </a:rPr>
              <a:t>REFERENCES</a:t>
            </a:r>
            <a:r>
              <a:rPr lang="en-GB" dirty="0"/>
              <a:t> </a:t>
            </a:r>
            <a:endParaRPr dirty="0"/>
          </a:p>
        </p:txBody>
      </p:sp>
      <p:sp>
        <p:nvSpPr>
          <p:cNvPr id="139" name="Google Shape;139;p22"/>
          <p:cNvSpPr txBox="1">
            <a:spLocks noGrp="1"/>
          </p:cNvSpPr>
          <p:nvPr>
            <p:ph type="body" idx="1"/>
          </p:nvPr>
        </p:nvSpPr>
        <p:spPr>
          <a:xfrm>
            <a:off x="115690" y="559871"/>
            <a:ext cx="8912619" cy="3801335"/>
          </a:xfrm>
          <a:prstGeom prst="rect">
            <a:avLst/>
          </a:prstGeom>
        </p:spPr>
        <p:txBody>
          <a:bodyPr spcFirstLastPara="1" wrap="square" lIns="91425" tIns="91425" rIns="91425" bIns="91425" anchor="t" anchorCtr="0">
            <a:normAutofit fontScale="77500" lnSpcReduction="20000"/>
          </a:bodyPr>
          <a:lstStyle/>
          <a:p>
            <a:pPr marL="342900" lvl="0" algn="l" rtl="0">
              <a:spcBef>
                <a:spcPts val="1200"/>
              </a:spcBef>
              <a:spcAft>
                <a:spcPts val="1200"/>
              </a:spcAft>
              <a:buFont typeface="+mj-lt"/>
              <a:buAutoNum type="arabicPeriod"/>
            </a:pPr>
            <a:r>
              <a:rPr lang="en-IN" dirty="0"/>
              <a:t>"A Survey on Deep Learning Approaches for Plant Disease Detection and Diagnosis" by Akhtar et al. (2020): </a:t>
            </a:r>
            <a:r>
              <a:rPr lang="en-IN" dirty="0">
                <a:hlinkClick r:id="rId3"/>
              </a:rPr>
              <a:t>https://www.ncbi.nlm.nih.gov/pmc/articles/PMC7271403/</a:t>
            </a:r>
            <a:endParaRPr lang="en-IN" dirty="0"/>
          </a:p>
          <a:p>
            <a:pPr marL="342900" lvl="0" algn="l" rtl="0">
              <a:spcBef>
                <a:spcPts val="1200"/>
              </a:spcBef>
              <a:spcAft>
                <a:spcPts val="1200"/>
              </a:spcAft>
              <a:buFont typeface="+mj-lt"/>
              <a:buAutoNum type="arabicPeriod"/>
            </a:pPr>
            <a:r>
              <a:rPr lang="en-IN" dirty="0"/>
              <a:t>"Plant disease detection using deep learning: A review" by Sladojevic et al. (2018): </a:t>
            </a:r>
            <a:r>
              <a:rPr lang="en-IN" dirty="0">
                <a:hlinkClick r:id="rId4"/>
              </a:rPr>
              <a:t>https://www.sciencedirect.com/science/article/pii/S1364815218302934</a:t>
            </a:r>
            <a:endParaRPr lang="en-IN" dirty="0"/>
          </a:p>
          <a:p>
            <a:pPr marL="342900" lvl="0" algn="l" rtl="0">
              <a:spcBef>
                <a:spcPts val="1200"/>
              </a:spcBef>
              <a:spcAft>
                <a:spcPts val="1200"/>
              </a:spcAft>
              <a:buFont typeface="+mj-lt"/>
              <a:buAutoNum type="arabicPeriod"/>
            </a:pPr>
            <a:r>
              <a:rPr lang="en-IN" dirty="0"/>
              <a:t>"Deep Learning Techniques for Plant Disease Detection Using Image Recognition: A Comprehensive Review" by Meena et al. (2021): </a:t>
            </a:r>
            <a:r>
              <a:rPr lang="en-IN" dirty="0">
                <a:hlinkClick r:id="rId5"/>
              </a:rPr>
              <a:t>https://www.mdpi.com/2077-0472/11/1/46</a:t>
            </a:r>
            <a:endParaRPr lang="en-IN" dirty="0"/>
          </a:p>
          <a:p>
            <a:pPr marL="342900" lvl="0" algn="l" rtl="0">
              <a:spcBef>
                <a:spcPts val="1200"/>
              </a:spcBef>
              <a:spcAft>
                <a:spcPts val="1200"/>
              </a:spcAft>
              <a:buFont typeface="+mj-lt"/>
              <a:buAutoNum type="arabicPeriod"/>
            </a:pPr>
            <a:r>
              <a:rPr lang="en-IN" dirty="0"/>
              <a:t>"Deep Learning-Based Crop Disease Recognition: A Comprehensive Review" by Meena et al. (2021): </a:t>
            </a:r>
            <a:r>
              <a:rPr lang="en-IN" dirty="0">
                <a:hlinkClick r:id="rId6"/>
              </a:rPr>
              <a:t>https://www.mdpi.com/2077-0472/11/6/68</a:t>
            </a:r>
            <a:endParaRPr lang="en-IN" dirty="0"/>
          </a:p>
          <a:p>
            <a:pPr marL="342900">
              <a:spcBef>
                <a:spcPts val="1200"/>
              </a:spcBef>
              <a:spcAft>
                <a:spcPts val="1200"/>
              </a:spcAft>
              <a:buFont typeface="+mj-lt"/>
              <a:buAutoNum type="arabicPeriod"/>
            </a:pPr>
            <a:r>
              <a:rPr lang="en-IN" dirty="0"/>
              <a:t>"Agriculture-Vision: A Large Aerial Image Database for Agricultural Pattern Analysis" by Lu et al. (2020): </a:t>
            </a:r>
            <a:r>
              <a:rPr lang="en-IN" b="0" i="0" u="sng" dirty="0">
                <a:effectLst/>
                <a:latin typeface="Söhne"/>
                <a:hlinkClick r:id="rId7"/>
              </a:rPr>
              <a:t>https://arxiv.org/abs/2001.01306</a:t>
            </a:r>
            <a:endParaRPr lang="en-IN" dirty="0"/>
          </a:p>
          <a:p>
            <a:pPr marL="342900" lvl="0" algn="l" rtl="0">
              <a:spcBef>
                <a:spcPts val="1200"/>
              </a:spcBef>
              <a:spcAft>
                <a:spcPts val="1200"/>
              </a:spcAft>
              <a:buFont typeface="+mj-lt"/>
              <a:buAutoNum type="arabicPeriod"/>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highlight>
                  <a:srgbClr val="FFFF00"/>
                </a:highlight>
              </a:rPr>
              <a:t>ABSTRACT</a:t>
            </a:r>
            <a:endParaRPr dirty="0">
              <a:highlight>
                <a:srgbClr val="FFFF00"/>
              </a:highlight>
            </a:endParaRPr>
          </a:p>
        </p:txBody>
      </p:sp>
      <p:sp>
        <p:nvSpPr>
          <p:cNvPr id="97" name="Google Shape;97;p15"/>
          <p:cNvSpPr txBox="1">
            <a:spLocks noGrp="1"/>
          </p:cNvSpPr>
          <p:nvPr>
            <p:ph type="body" idx="1"/>
          </p:nvPr>
        </p:nvSpPr>
        <p:spPr>
          <a:xfrm>
            <a:off x="311700" y="1229875"/>
            <a:ext cx="8520600" cy="2168233"/>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Plant diseases are a major threat to food security, but their rapid identification remains difficult in many parts of the world due to the lack of the necessary infrastructure. Deep learning-based plant disease detection can automate the identification of plant diseases, improving crop management and reducing yield loss. It involves various models to classify images of diseased and healthy plants.</a:t>
            </a:r>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highlight>
                  <a:srgbClr val="FFFF00"/>
                </a:highlight>
              </a:rPr>
              <a:t>LITERATURE SURVEY</a:t>
            </a:r>
            <a:endParaRPr dirty="0">
              <a:highlight>
                <a:srgbClr val="FFFF00"/>
              </a:highlight>
            </a:endParaRPr>
          </a:p>
        </p:txBody>
      </p:sp>
      <p:sp>
        <p:nvSpPr>
          <p:cNvPr id="97" name="Google Shape;97;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US" dirty="0"/>
              <a:t>1. "A Survey on Deep Learning Approaches for Plant Disease Detection and Diagnosis" by Akhtar et al. (2020): This survey provides an overview of deep learning approaches for plant disease detection, including CNN, transfer learning, and other techniques.</a:t>
            </a:r>
          </a:p>
          <a:p>
            <a:pPr marL="0" lvl="0" indent="0" algn="l" rtl="0">
              <a:spcBef>
                <a:spcPts val="0"/>
              </a:spcBef>
              <a:spcAft>
                <a:spcPts val="1200"/>
              </a:spcAft>
              <a:buNone/>
            </a:pPr>
            <a:r>
              <a:rPr lang="en-US" dirty="0"/>
              <a:t>2."Plant disease detection using deep learning: A review" by Sladojevic et al. (2018): This review covers the use of deep learning techniques for plant disease detection, including CNN, and discusses challenges and future directions.</a:t>
            </a:r>
          </a:p>
          <a:p>
            <a:pPr marL="0" lvl="0" indent="0" algn="l" rtl="0">
              <a:spcBef>
                <a:spcPts val="0"/>
              </a:spcBef>
              <a:spcAft>
                <a:spcPts val="1200"/>
              </a:spcAft>
              <a:buNone/>
            </a:pPr>
            <a:r>
              <a:rPr lang="en-US" dirty="0"/>
              <a:t>3. "Deep Learning-Based Crop Disease Recognition: A Comprehensive Review" by Meena et al. (2021): This review covers deep learning-based approaches for crop disease recognition, including CNN and other techniques, and provides a comparison of different datasets and performance metrics.</a:t>
            </a:r>
          </a:p>
        </p:txBody>
      </p:sp>
    </p:spTree>
    <p:extLst>
      <p:ext uri="{BB962C8B-B14F-4D97-AF65-F5344CB8AC3E}">
        <p14:creationId xmlns:p14="http://schemas.microsoft.com/office/powerpoint/2010/main" val="436668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311700" y="1814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highlight>
                  <a:srgbClr val="FFFF00"/>
                </a:highlight>
              </a:rPr>
              <a:t>ALGORITHM</a:t>
            </a:r>
            <a:endParaRPr dirty="0">
              <a:highlight>
                <a:srgbClr val="FFFF00"/>
              </a:highlight>
            </a:endParaRPr>
          </a:p>
        </p:txBody>
      </p:sp>
      <p:pic>
        <p:nvPicPr>
          <p:cNvPr id="4" name="Picture 3">
            <a:extLst>
              <a:ext uri="{FF2B5EF4-FFF2-40B4-BE49-F238E27FC236}">
                <a16:creationId xmlns:a16="http://schemas.microsoft.com/office/drawing/2014/main" id="{952136F5-43DE-A705-5538-75F0A9DACBAC}"/>
              </a:ext>
            </a:extLst>
          </p:cNvPr>
          <p:cNvPicPr>
            <a:picLocks noChangeAspect="1"/>
          </p:cNvPicPr>
          <p:nvPr/>
        </p:nvPicPr>
        <p:blipFill>
          <a:blip r:embed="rId3"/>
          <a:stretch>
            <a:fillRect/>
          </a:stretch>
        </p:blipFill>
        <p:spPr>
          <a:xfrm>
            <a:off x="451282" y="789199"/>
            <a:ext cx="8260231" cy="3115535"/>
          </a:xfrm>
          <a:prstGeom prst="rect">
            <a:avLst/>
          </a:prstGeom>
        </p:spPr>
      </p:pic>
    </p:spTree>
    <p:extLst>
      <p:ext uri="{BB962C8B-B14F-4D97-AF65-F5344CB8AC3E}">
        <p14:creationId xmlns:p14="http://schemas.microsoft.com/office/powerpoint/2010/main" val="504283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highlight>
                  <a:srgbClr val="FFFF00"/>
                </a:highlight>
              </a:rPr>
              <a:t>NEW PLANT DISEASES DATASET</a:t>
            </a:r>
          </a:p>
        </p:txBody>
      </p:sp>
      <p:sp>
        <p:nvSpPr>
          <p:cNvPr id="121" name="Google Shape;121;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400" dirty="0">
                <a:solidFill>
                  <a:srgbClr val="4D5156"/>
                </a:solidFill>
                <a:highlight>
                  <a:srgbClr val="FFFFFF"/>
                </a:highlight>
                <a:latin typeface="Arial"/>
                <a:ea typeface="Arial"/>
                <a:cs typeface="Arial"/>
                <a:sym typeface="Arial"/>
              </a:rPr>
              <a:t>This dataset consists of 87,900 images of leaves spanning 38 classes. Each class denotes a combination of the plant the leaf is from and the disease (or lack thereof) present in the leaf. All images are 256*256 in resolution.</a:t>
            </a:r>
          </a:p>
          <a:p>
            <a:pPr marL="0" lvl="0" indent="0" algn="l" rtl="0">
              <a:spcBef>
                <a:spcPts val="0"/>
              </a:spcBef>
              <a:spcAft>
                <a:spcPts val="0"/>
              </a:spcAft>
              <a:buNone/>
            </a:pPr>
            <a:endParaRPr lang="en-US" sz="1400" dirty="0">
              <a:solidFill>
                <a:srgbClr val="4D5156"/>
              </a:solidFill>
              <a:highlight>
                <a:srgbClr val="FFFFFF"/>
              </a:highlight>
              <a:latin typeface="Arial"/>
              <a:ea typeface="Arial"/>
              <a:cs typeface="Arial"/>
              <a:sym typeface="Arial"/>
            </a:endParaRPr>
          </a:p>
          <a:p>
            <a:pPr marL="0" lvl="0" indent="0" algn="l" rtl="0">
              <a:spcBef>
                <a:spcPts val="0"/>
              </a:spcBef>
              <a:spcAft>
                <a:spcPts val="0"/>
              </a:spcAft>
              <a:buNone/>
            </a:pPr>
            <a:r>
              <a:rPr lang="en-US" sz="1400" dirty="0">
                <a:solidFill>
                  <a:srgbClr val="4D5156"/>
                </a:solidFill>
                <a:highlight>
                  <a:srgbClr val="FFFFFF"/>
                </a:highlight>
                <a:latin typeface="Arial"/>
                <a:ea typeface="Arial"/>
                <a:cs typeface="Arial"/>
                <a:sym typeface="Arial"/>
              </a:rPr>
              <a:t>The dataset is divided into three parts as follows:</a:t>
            </a:r>
          </a:p>
          <a:p>
            <a:pPr marL="285750" lvl="0" indent="-285750" algn="l" rtl="0">
              <a:spcBef>
                <a:spcPts val="0"/>
              </a:spcBef>
              <a:spcAft>
                <a:spcPts val="0"/>
              </a:spcAft>
              <a:buFont typeface="Arial" panose="020B0604020202020204" pitchFamily="34" charset="0"/>
              <a:buChar char="•"/>
            </a:pPr>
            <a:r>
              <a:rPr lang="en-US" sz="1400" dirty="0">
                <a:solidFill>
                  <a:srgbClr val="4D5156"/>
                </a:solidFill>
                <a:highlight>
                  <a:srgbClr val="FFFFFF"/>
                </a:highlight>
                <a:latin typeface="Arial"/>
                <a:ea typeface="Arial"/>
                <a:cs typeface="Arial"/>
                <a:sym typeface="Arial"/>
              </a:rPr>
              <a:t>train - 70,295 images divided into 38 classes with 1,642 to 2,022 images per class.</a:t>
            </a:r>
          </a:p>
          <a:p>
            <a:pPr marL="285750" lvl="0" indent="-285750" algn="l" rtl="0">
              <a:spcBef>
                <a:spcPts val="0"/>
              </a:spcBef>
              <a:spcAft>
                <a:spcPts val="0"/>
              </a:spcAft>
              <a:buFont typeface="Arial" panose="020B0604020202020204" pitchFamily="34" charset="0"/>
              <a:buChar char="•"/>
            </a:pPr>
            <a:r>
              <a:rPr lang="en-US" sz="1400" dirty="0">
                <a:solidFill>
                  <a:srgbClr val="4D5156"/>
                </a:solidFill>
                <a:highlight>
                  <a:srgbClr val="FFFFFF"/>
                </a:highlight>
                <a:latin typeface="Arial"/>
                <a:ea typeface="Arial"/>
                <a:cs typeface="Arial"/>
                <a:sym typeface="Arial"/>
              </a:rPr>
              <a:t>valid - 17,572 images divided into 38 classes with 410 to 505 images per class.</a:t>
            </a:r>
          </a:p>
          <a:p>
            <a:pPr marL="285750" lvl="0" indent="-285750" algn="l" rtl="0">
              <a:spcBef>
                <a:spcPts val="0"/>
              </a:spcBef>
              <a:spcAft>
                <a:spcPts val="0"/>
              </a:spcAft>
              <a:buFont typeface="Arial" panose="020B0604020202020204" pitchFamily="34" charset="0"/>
              <a:buChar char="•"/>
            </a:pPr>
            <a:r>
              <a:rPr lang="en-US" sz="1400" dirty="0">
                <a:solidFill>
                  <a:srgbClr val="4D5156"/>
                </a:solidFill>
                <a:highlight>
                  <a:srgbClr val="FFFFFF"/>
                </a:highlight>
                <a:latin typeface="Arial"/>
                <a:ea typeface="Arial"/>
                <a:cs typeface="Arial"/>
                <a:sym typeface="Arial"/>
              </a:rPr>
              <a:t>test - 33 images (These images are not divided into their respective classes but the class can be inferred from the image filename)</a:t>
            </a:r>
          </a:p>
          <a:p>
            <a:pPr marL="285750" lvl="0" indent="-285750" algn="l" rtl="0">
              <a:spcBef>
                <a:spcPts val="0"/>
              </a:spcBef>
              <a:spcAft>
                <a:spcPts val="0"/>
              </a:spcAft>
              <a:buFont typeface="Arial" panose="020B0604020202020204" pitchFamily="34" charset="0"/>
              <a:buChar char="•"/>
            </a:pPr>
            <a:endParaRPr lang="en-US" sz="1400" dirty="0">
              <a:solidFill>
                <a:srgbClr val="4D5156"/>
              </a:solidFill>
              <a:highlight>
                <a:srgbClr val="FFFFFF"/>
              </a:highlight>
              <a:latin typeface="Arial"/>
              <a:ea typeface="Arial"/>
              <a:cs typeface="Arial"/>
              <a:sym typeface="Arial"/>
            </a:endParaRPr>
          </a:p>
          <a:p>
            <a:pPr marL="0" lvl="0" indent="0" algn="l" rtl="0">
              <a:spcBef>
                <a:spcPts val="0"/>
              </a:spcBef>
              <a:spcAft>
                <a:spcPts val="0"/>
              </a:spcAft>
              <a:buNone/>
            </a:pPr>
            <a:r>
              <a:rPr lang="en-US" sz="1400" dirty="0">
                <a:solidFill>
                  <a:srgbClr val="4D5156"/>
                </a:solidFill>
                <a:highlight>
                  <a:srgbClr val="00FFFF"/>
                </a:highlight>
                <a:latin typeface="Arial"/>
                <a:ea typeface="Arial"/>
                <a:cs typeface="Arial"/>
                <a:sym typeface="Arial"/>
              </a:rPr>
              <a:t>Link to dataset:</a:t>
            </a:r>
            <a:endParaRPr lang="en-US" sz="1400" dirty="0">
              <a:solidFill>
                <a:schemeClr val="bg1"/>
              </a:solidFill>
              <a:highlight>
                <a:srgbClr val="00FFFF"/>
              </a:highlight>
              <a:latin typeface="Arial"/>
              <a:ea typeface="Arial"/>
              <a:cs typeface="Arial"/>
              <a:sym typeface="Arial"/>
            </a:endParaRPr>
          </a:p>
          <a:p>
            <a:pPr marL="0" lvl="0" indent="0" algn="l" rtl="0">
              <a:spcBef>
                <a:spcPts val="0"/>
              </a:spcBef>
              <a:spcAft>
                <a:spcPts val="0"/>
              </a:spcAft>
              <a:buNone/>
            </a:pPr>
            <a:r>
              <a:rPr lang="en-US" sz="1400" dirty="0">
                <a:solidFill>
                  <a:srgbClr val="4D5156"/>
                </a:solidFill>
                <a:highlight>
                  <a:srgbClr val="FFFFFF"/>
                </a:highlight>
                <a:latin typeface="Arial"/>
                <a:ea typeface="Arial"/>
                <a:cs typeface="Arial"/>
                <a:sym typeface="Arial"/>
              </a:rPr>
              <a:t>https://www.kaggle.com/datasets/vipoooool/new-plant-diseases-dataset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311700" y="410000"/>
            <a:ext cx="2882522"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highlight>
                  <a:srgbClr val="FFFF00"/>
                </a:highlight>
              </a:rPr>
              <a:t>METHODOLOGY</a:t>
            </a:r>
            <a:endParaRPr dirty="0">
              <a:highlight>
                <a:srgbClr val="FFFF00"/>
              </a:highlight>
            </a:endParaRPr>
          </a:p>
        </p:txBody>
      </p:sp>
      <p:pic>
        <p:nvPicPr>
          <p:cNvPr id="15" name="Picture 14">
            <a:extLst>
              <a:ext uri="{FF2B5EF4-FFF2-40B4-BE49-F238E27FC236}">
                <a16:creationId xmlns:a16="http://schemas.microsoft.com/office/drawing/2014/main" id="{0758B2A5-088D-2B70-3CC2-4B4D6CE88D10}"/>
              </a:ext>
            </a:extLst>
          </p:cNvPr>
          <p:cNvPicPr>
            <a:picLocks noChangeAspect="1"/>
          </p:cNvPicPr>
          <p:nvPr/>
        </p:nvPicPr>
        <p:blipFill>
          <a:blip r:embed="rId3"/>
          <a:stretch>
            <a:fillRect/>
          </a:stretch>
        </p:blipFill>
        <p:spPr>
          <a:xfrm>
            <a:off x="96073" y="1031701"/>
            <a:ext cx="8736227" cy="2260245"/>
          </a:xfrm>
          <a:prstGeom prst="rect">
            <a:avLst/>
          </a:prstGeom>
        </p:spPr>
      </p:pic>
      <p:sp>
        <p:nvSpPr>
          <p:cNvPr id="17" name="TextBox 16">
            <a:extLst>
              <a:ext uri="{FF2B5EF4-FFF2-40B4-BE49-F238E27FC236}">
                <a16:creationId xmlns:a16="http://schemas.microsoft.com/office/drawing/2014/main" id="{2B665E36-E793-600E-EF3D-A1EBF3588E23}"/>
              </a:ext>
            </a:extLst>
          </p:cNvPr>
          <p:cNvSpPr txBox="1"/>
          <p:nvPr/>
        </p:nvSpPr>
        <p:spPr>
          <a:xfrm>
            <a:off x="225202" y="2134674"/>
            <a:ext cx="6533943" cy="2314544"/>
          </a:xfrm>
          <a:prstGeom prst="rect">
            <a:avLst/>
          </a:prstGeom>
          <a:noFill/>
        </p:spPr>
        <p:txBody>
          <a:bodyPr wrap="square">
            <a:spAutoFit/>
          </a:bodyPr>
          <a:lstStyle/>
          <a:p>
            <a:pPr marL="342900" indent="-342900">
              <a:lnSpc>
                <a:spcPct val="150000"/>
              </a:lnSpc>
              <a:buFont typeface="+mj-lt"/>
              <a:buAutoNum type="arabicPeriod"/>
            </a:pPr>
            <a:r>
              <a:rPr lang="en-IN" dirty="0"/>
              <a:t>Collect a well-labelled dataset of images of healthy and diseased plants.</a:t>
            </a:r>
          </a:p>
          <a:p>
            <a:pPr marL="342900" indent="-342900">
              <a:lnSpc>
                <a:spcPct val="150000"/>
              </a:lnSpc>
              <a:buFont typeface="+mj-lt"/>
              <a:buAutoNum type="arabicPeriod"/>
            </a:pPr>
            <a:r>
              <a:rPr lang="en-IN" dirty="0"/>
              <a:t>Pre-process the data by resizing, normalizing, and augmenting the dataset.</a:t>
            </a:r>
          </a:p>
          <a:p>
            <a:pPr marL="342900" indent="-342900">
              <a:lnSpc>
                <a:spcPct val="150000"/>
              </a:lnSpc>
              <a:buFont typeface="+mj-lt"/>
              <a:buAutoNum type="arabicPeriod"/>
            </a:pPr>
            <a:r>
              <a:rPr lang="en-IN" dirty="0"/>
              <a:t>Split the dataset into training, validation, and testing sets.</a:t>
            </a:r>
          </a:p>
          <a:p>
            <a:pPr marL="342900" indent="-342900">
              <a:lnSpc>
                <a:spcPct val="150000"/>
              </a:lnSpc>
              <a:buFont typeface="+mj-lt"/>
              <a:buAutoNum type="arabicPeriod"/>
            </a:pPr>
            <a:r>
              <a:rPr lang="en-IN" dirty="0"/>
              <a:t>Define the CNN architecture with convolutional and fully connected layers.</a:t>
            </a:r>
          </a:p>
          <a:p>
            <a:pPr marL="342900" indent="-342900">
              <a:lnSpc>
                <a:spcPct val="150000"/>
              </a:lnSpc>
              <a:buFont typeface="+mj-lt"/>
              <a:buAutoNum type="arabicPeriod"/>
            </a:pPr>
            <a:r>
              <a:rPr lang="en-IN" dirty="0"/>
              <a:t>Train the model using optimization algorithms such as SGD or Adam.</a:t>
            </a:r>
          </a:p>
          <a:p>
            <a:pPr marL="342900" indent="-342900">
              <a:lnSpc>
                <a:spcPct val="150000"/>
              </a:lnSpc>
              <a:buFont typeface="+mj-lt"/>
              <a:buAutoNum type="arabicPeriod"/>
            </a:pPr>
            <a:r>
              <a:rPr lang="en-IN" dirty="0"/>
              <a:t>Validate the model by monitoring loss and accuracy metrics.</a:t>
            </a:r>
          </a:p>
          <a:p>
            <a:pPr marL="342900" indent="-342900">
              <a:lnSpc>
                <a:spcPct val="150000"/>
              </a:lnSpc>
              <a:buFont typeface="+mj-lt"/>
              <a:buAutoNum type="arabicPeriod"/>
            </a:pPr>
            <a:r>
              <a:rPr lang="en-IN" dirty="0"/>
              <a:t>Test the model on the testing set to evaluate its performance.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B728-2201-93A8-3252-4A8B352F9D47}"/>
              </a:ext>
            </a:extLst>
          </p:cNvPr>
          <p:cNvSpPr>
            <a:spLocks noGrp="1"/>
          </p:cNvSpPr>
          <p:nvPr>
            <p:ph type="title"/>
          </p:nvPr>
        </p:nvSpPr>
        <p:spPr/>
        <p:txBody>
          <a:bodyPr>
            <a:normAutofit fontScale="90000"/>
          </a:bodyPr>
          <a:lstStyle/>
          <a:p>
            <a:r>
              <a:rPr lang="en-US" dirty="0"/>
              <a:t>DATA</a:t>
            </a:r>
            <a:endParaRPr lang="en-IN" dirty="0"/>
          </a:p>
        </p:txBody>
      </p:sp>
      <p:pic>
        <p:nvPicPr>
          <p:cNvPr id="5" name="Picture 4">
            <a:extLst>
              <a:ext uri="{FF2B5EF4-FFF2-40B4-BE49-F238E27FC236}">
                <a16:creationId xmlns:a16="http://schemas.microsoft.com/office/drawing/2014/main" id="{7479C940-2901-0598-ACAC-9A8A5CBC7AC6}"/>
              </a:ext>
            </a:extLst>
          </p:cNvPr>
          <p:cNvPicPr>
            <a:picLocks noChangeAspect="1"/>
          </p:cNvPicPr>
          <p:nvPr/>
        </p:nvPicPr>
        <p:blipFill>
          <a:blip r:embed="rId2"/>
          <a:stretch>
            <a:fillRect/>
          </a:stretch>
        </p:blipFill>
        <p:spPr>
          <a:xfrm>
            <a:off x="311700" y="903102"/>
            <a:ext cx="7636670" cy="3830398"/>
          </a:xfrm>
          <a:prstGeom prst="rect">
            <a:avLst/>
          </a:prstGeom>
        </p:spPr>
      </p:pic>
    </p:spTree>
    <p:extLst>
      <p:ext uri="{BB962C8B-B14F-4D97-AF65-F5344CB8AC3E}">
        <p14:creationId xmlns:p14="http://schemas.microsoft.com/office/powerpoint/2010/main" val="3845715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9211F-A87B-C3C7-4BB9-68003185BCB8}"/>
              </a:ext>
            </a:extLst>
          </p:cNvPr>
          <p:cNvSpPr>
            <a:spLocks noGrp="1"/>
          </p:cNvSpPr>
          <p:nvPr>
            <p:ph type="title"/>
          </p:nvPr>
        </p:nvSpPr>
        <p:spPr/>
        <p:txBody>
          <a:bodyPr>
            <a:normAutofit fontScale="90000"/>
          </a:bodyPr>
          <a:lstStyle/>
          <a:p>
            <a:r>
              <a:rPr lang="en-US" dirty="0"/>
              <a:t>Output</a:t>
            </a:r>
            <a:endParaRPr lang="en-IN" dirty="0"/>
          </a:p>
        </p:txBody>
      </p:sp>
      <p:pic>
        <p:nvPicPr>
          <p:cNvPr id="5" name="Picture 4">
            <a:extLst>
              <a:ext uri="{FF2B5EF4-FFF2-40B4-BE49-F238E27FC236}">
                <a16:creationId xmlns:a16="http://schemas.microsoft.com/office/drawing/2014/main" id="{AB46E743-49A0-F947-D3D7-36101DC42FD0}"/>
              </a:ext>
            </a:extLst>
          </p:cNvPr>
          <p:cNvPicPr>
            <a:picLocks noChangeAspect="1"/>
          </p:cNvPicPr>
          <p:nvPr/>
        </p:nvPicPr>
        <p:blipFill>
          <a:blip r:embed="rId2"/>
          <a:stretch>
            <a:fillRect/>
          </a:stretch>
        </p:blipFill>
        <p:spPr>
          <a:xfrm>
            <a:off x="311700" y="924326"/>
            <a:ext cx="6782044" cy="4019149"/>
          </a:xfrm>
          <a:prstGeom prst="rect">
            <a:avLst/>
          </a:prstGeom>
        </p:spPr>
      </p:pic>
    </p:spTree>
    <p:extLst>
      <p:ext uri="{BB962C8B-B14F-4D97-AF65-F5344CB8AC3E}">
        <p14:creationId xmlns:p14="http://schemas.microsoft.com/office/powerpoint/2010/main" val="4149043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highlight>
                  <a:srgbClr val="FFFF00"/>
                </a:highlight>
              </a:rPr>
              <a:t>CONCLUSION</a:t>
            </a:r>
            <a:r>
              <a:rPr lang="en-GB" dirty="0"/>
              <a:t> </a:t>
            </a:r>
            <a:endParaRPr dirty="0"/>
          </a:p>
        </p:txBody>
      </p:sp>
      <p:sp>
        <p:nvSpPr>
          <p:cNvPr id="133" name="Google Shape;133;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Plant disease detection using CNN involves collecting a well-labeled dataset of images of healthy and diseased plants, preprocessing the data, splitting it into training, validation, and testing sets, defining the CNN architecture, training the model on the training set, validating it on the validation set, and testing it on the testing set to evaluate its performance. This approach has proven to be effective in accurately identifying plant diseases, which can help farmers take timely action to prevent crop damage.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TotalTime>
  <Words>687</Words>
  <Application>Microsoft Office PowerPoint</Application>
  <PresentationFormat>On-screen Show (16:9)</PresentationFormat>
  <Paragraphs>39</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Söhne</vt:lpstr>
      <vt:lpstr>Roboto</vt:lpstr>
      <vt:lpstr>Geometric</vt:lpstr>
      <vt:lpstr>PLANT DISEASE DETECTION</vt:lpstr>
      <vt:lpstr>ABSTRACT</vt:lpstr>
      <vt:lpstr>LITERATURE SURVEY</vt:lpstr>
      <vt:lpstr>ALGORITHM</vt:lpstr>
      <vt:lpstr>NEW PLANT DISEASES DATASET</vt:lpstr>
      <vt:lpstr>METHODOLOGY</vt:lpstr>
      <vt:lpstr>DATA</vt:lpstr>
      <vt:lpstr>Output</vt:lpstr>
      <vt:lpstr>CONCLUSION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dc:title>
  <dc:creator>Varun</dc:creator>
  <cp:lastModifiedBy>Srujan Gurram</cp:lastModifiedBy>
  <cp:revision>10</cp:revision>
  <dcterms:modified xsi:type="dcterms:W3CDTF">2023-06-26T14:47:03Z</dcterms:modified>
</cp:coreProperties>
</file>