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60"/>
  </p:normalViewPr>
  <p:slideViewPr>
    <p:cSldViewPr snapToGrid="0">
      <p:cViewPr>
        <p:scale>
          <a:sx n="110" d="100"/>
          <a:sy n="110" d="100"/>
        </p:scale>
        <p:origin x="73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F958-8E41-9D48-98F1-34B139E98896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69E6-D0CD-7245-BAE0-C6ECE5CA1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57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F958-8E41-9D48-98F1-34B139E98896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69E6-D0CD-7245-BAE0-C6ECE5CA1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6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F958-8E41-9D48-98F1-34B139E98896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69E6-D0CD-7245-BAE0-C6ECE5CA1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1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F958-8E41-9D48-98F1-34B139E98896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69E6-D0CD-7245-BAE0-C6ECE5CA1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7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F958-8E41-9D48-98F1-34B139E98896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69E6-D0CD-7245-BAE0-C6ECE5CA1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4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F958-8E41-9D48-98F1-34B139E98896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69E6-D0CD-7245-BAE0-C6ECE5CA1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8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F958-8E41-9D48-98F1-34B139E98896}" type="datetimeFigureOut">
              <a:rPr lang="en-US" smtClean="0"/>
              <a:t>9/20/23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69E6-D0CD-7245-BAE0-C6ECE5CA1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F958-8E41-9D48-98F1-34B139E98896}" type="datetimeFigureOut">
              <a:rPr lang="en-US" smtClean="0"/>
              <a:t>9/20/23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69E6-D0CD-7245-BAE0-C6ECE5CA1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5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F958-8E41-9D48-98F1-34B139E98896}" type="datetimeFigureOut">
              <a:rPr lang="en-US" smtClean="0"/>
              <a:t>9/20/23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69E6-D0CD-7245-BAE0-C6ECE5CA1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9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F958-8E41-9D48-98F1-34B139E98896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69E6-D0CD-7245-BAE0-C6ECE5CA1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6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F958-8E41-9D48-98F1-34B139E98896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69E6-D0CD-7245-BAE0-C6ECE5CA1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3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DF958-8E41-9D48-98F1-34B139E98896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569E6-D0CD-7245-BAE0-C6ECE5CA1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95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8D263C-6F2D-974D-88E7-2A7952798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17042"/>
              </p:ext>
            </p:extLst>
          </p:nvPr>
        </p:nvGraphicFramePr>
        <p:xfrm>
          <a:off x="4261118" y="44033"/>
          <a:ext cx="3669765" cy="2057686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300" endPos="55500" dist="50800" dir="5400000" sy="-100000" algn="bl" rotWithShape="0"/>
                </a:effectLst>
                <a:tableStyleId>{7DF18680-E054-41AD-8BC1-D1AEF772440D}</a:tableStyleId>
              </a:tblPr>
              <a:tblGrid>
                <a:gridCol w="3669765">
                  <a:extLst>
                    <a:ext uri="{9D8B030D-6E8A-4147-A177-3AD203B41FA5}">
                      <a16:colId xmlns:a16="http://schemas.microsoft.com/office/drawing/2014/main" val="2337099550"/>
                    </a:ext>
                  </a:extLst>
                </a:gridCol>
              </a:tblGrid>
              <a:tr h="2057686"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>
                          <a:solidFill>
                            <a:schemeClr val="tx1"/>
                          </a:solidFill>
                        </a:rPr>
                        <a:t>Finance</a:t>
                      </a:r>
                    </a:p>
                    <a:p>
                      <a:pPr algn="ctr"/>
                      <a:endParaRPr lang="en-US" sz="2000" u="sng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2000" u="sng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2400" u="sng" dirty="0">
                        <a:solidFill>
                          <a:schemeClr val="tx1"/>
                        </a:solidFill>
                      </a:endParaRPr>
                    </a:p>
                  </a:txBody>
                  <a:tcPr marL="167640" marR="167640" marT="83820" marB="838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5120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45A222-F60C-7880-593D-CD75E7452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663718"/>
              </p:ext>
            </p:extLst>
          </p:nvPr>
        </p:nvGraphicFramePr>
        <p:xfrm>
          <a:off x="1" y="2101719"/>
          <a:ext cx="4261118" cy="2057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4261118">
                  <a:extLst>
                    <a:ext uri="{9D8B030D-6E8A-4147-A177-3AD203B41FA5}">
                      <a16:colId xmlns:a16="http://schemas.microsoft.com/office/drawing/2014/main" val="2337099550"/>
                    </a:ext>
                  </a:extLst>
                </a:gridCol>
              </a:tblGrid>
              <a:tr h="2057685"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>
                          <a:solidFill>
                            <a:schemeClr val="tx1"/>
                          </a:solidFill>
                        </a:rPr>
                        <a:t>Goal</a:t>
                      </a:r>
                    </a:p>
                    <a:p>
                      <a:pPr algn="ctr"/>
                      <a:endParaRPr lang="en-US" sz="3300" u="sng" dirty="0">
                        <a:solidFill>
                          <a:schemeClr val="tx1"/>
                        </a:solidFill>
                      </a:endParaRPr>
                    </a:p>
                  </a:txBody>
                  <a:tcPr marL="167640" marR="167640" marT="83820" marB="8382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5120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F2F9AA8-08BF-6ECC-C885-A482E006F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858446"/>
              </p:ext>
            </p:extLst>
          </p:nvPr>
        </p:nvGraphicFramePr>
        <p:xfrm>
          <a:off x="7930883" y="2101720"/>
          <a:ext cx="4261117" cy="205768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4261117">
                  <a:extLst>
                    <a:ext uri="{9D8B030D-6E8A-4147-A177-3AD203B41FA5}">
                      <a16:colId xmlns:a16="http://schemas.microsoft.com/office/drawing/2014/main" val="2337099550"/>
                    </a:ext>
                  </a:extLst>
                </a:gridCol>
              </a:tblGrid>
              <a:tr h="2057684"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>
                          <a:solidFill>
                            <a:schemeClr val="tx1"/>
                          </a:solidFill>
                        </a:rPr>
                        <a:t>Product Development</a:t>
                      </a:r>
                    </a:p>
                    <a:p>
                      <a:pPr algn="ctr"/>
                      <a:endParaRPr lang="en-US" sz="2000" u="sng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2000" u="sng" dirty="0">
                        <a:solidFill>
                          <a:schemeClr val="tx1"/>
                        </a:solidFill>
                      </a:endParaRPr>
                    </a:p>
                  </a:txBody>
                  <a:tcPr marL="167640" marR="167640" marT="83820" marB="838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51200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BF41C73-1517-D759-88E2-697ADBBCB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979801"/>
              </p:ext>
            </p:extLst>
          </p:nvPr>
        </p:nvGraphicFramePr>
        <p:xfrm>
          <a:off x="4261119" y="4159405"/>
          <a:ext cx="3669764" cy="2542478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275" endPos="40000" dist="101600" dir="5400000" sy="-100000" algn="bl" rotWithShape="0"/>
                </a:effectLst>
                <a:tableStyleId>{7DF18680-E054-41AD-8BC1-D1AEF772440D}</a:tableStyleId>
              </a:tblPr>
              <a:tblGrid>
                <a:gridCol w="3669764">
                  <a:extLst>
                    <a:ext uri="{9D8B030D-6E8A-4147-A177-3AD203B41FA5}">
                      <a16:colId xmlns:a16="http://schemas.microsoft.com/office/drawing/2014/main" val="2337099550"/>
                    </a:ext>
                  </a:extLst>
                </a:gridCol>
              </a:tblGrid>
              <a:tr h="2542478"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>
                          <a:solidFill>
                            <a:schemeClr val="tx1"/>
                          </a:solidFill>
                        </a:rPr>
                        <a:t>Distribution</a:t>
                      </a:r>
                      <a:endParaRPr lang="en-US" sz="2400" u="sng" dirty="0">
                        <a:solidFill>
                          <a:schemeClr val="tx1"/>
                        </a:solidFill>
                      </a:endParaRPr>
                    </a:p>
                  </a:txBody>
                  <a:tcPr marL="167640" marR="167640" marT="83820" marB="838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0512007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51C1C7-3EF3-C344-66BB-E318E100B085}"/>
              </a:ext>
            </a:extLst>
          </p:cNvPr>
          <p:cNvCxnSpPr/>
          <p:nvPr/>
        </p:nvCxnSpPr>
        <p:spPr>
          <a:xfrm flipV="1">
            <a:off x="2408663" y="345688"/>
            <a:ext cx="3144644" cy="1918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70174D3-FB6A-CCC4-9EBD-68A7A6DF9FEE}"/>
              </a:ext>
            </a:extLst>
          </p:cNvPr>
          <p:cNvCxnSpPr>
            <a:cxnSpLocks/>
          </p:cNvCxnSpPr>
          <p:nvPr/>
        </p:nvCxnSpPr>
        <p:spPr>
          <a:xfrm>
            <a:off x="6601522" y="345688"/>
            <a:ext cx="2709746" cy="1828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574FECA-C75D-9AD5-2AD1-17CB93D1D0DA}"/>
              </a:ext>
            </a:extLst>
          </p:cNvPr>
          <p:cNvCxnSpPr/>
          <p:nvPr/>
        </p:nvCxnSpPr>
        <p:spPr>
          <a:xfrm flipH="1">
            <a:off x="6814073" y="2520390"/>
            <a:ext cx="2309317" cy="187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A87B831-6B3C-D72F-7621-707F905CD6C2}"/>
              </a:ext>
            </a:extLst>
          </p:cNvPr>
          <p:cNvCxnSpPr/>
          <p:nvPr/>
        </p:nvCxnSpPr>
        <p:spPr>
          <a:xfrm flipH="1" flipV="1">
            <a:off x="2408663" y="2575932"/>
            <a:ext cx="2988527" cy="176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E4402E88-DADD-E52C-FC89-41AAC16DC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672981"/>
              </p:ext>
            </p:extLst>
          </p:nvPr>
        </p:nvGraphicFramePr>
        <p:xfrm>
          <a:off x="4462359" y="4644365"/>
          <a:ext cx="1444787" cy="182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787">
                  <a:extLst>
                    <a:ext uri="{9D8B030D-6E8A-4147-A177-3AD203B41FA5}">
                      <a16:colId xmlns:a16="http://schemas.microsoft.com/office/drawing/2014/main" val="3965926526"/>
                    </a:ext>
                  </a:extLst>
                </a:gridCol>
              </a:tblGrid>
              <a:tr h="1326667">
                <a:tc>
                  <a:txBody>
                    <a:bodyPr/>
                    <a:lstStyle/>
                    <a:p>
                      <a:r>
                        <a:rPr lang="en-US" sz="850" u="sng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Audience Selection:</a:t>
                      </a:r>
                    </a:p>
                    <a:p>
                      <a:r>
                        <a:rPr lang="en-US" sz="850" i="1" u="sng" dirty="0">
                          <a:solidFill>
                            <a:schemeClr val="tx1"/>
                          </a:solidFill>
                        </a:rPr>
                        <a:t>Since the app is about music</a:t>
                      </a:r>
                    </a:p>
                    <a:p>
                      <a:r>
                        <a:rPr lang="en-US" sz="850" u="none" dirty="0">
                          <a:solidFill>
                            <a:schemeClr val="tx1"/>
                          </a:solidFill>
                        </a:rPr>
                        <a:t>-Right Genre Music to    right audience</a:t>
                      </a:r>
                    </a:p>
                    <a:p>
                      <a:r>
                        <a:rPr lang="en-US" sz="850" u="none" dirty="0">
                          <a:solidFill>
                            <a:schemeClr val="tx1"/>
                          </a:solidFill>
                        </a:rPr>
                        <a:t>-Singers/Artist with high quality need of production music with low budget.</a:t>
                      </a:r>
                    </a:p>
                    <a:p>
                      <a:r>
                        <a:rPr lang="en-US" sz="850" u="none" dirty="0">
                          <a:solidFill>
                            <a:schemeClr val="tx1"/>
                          </a:solidFill>
                        </a:rPr>
                        <a:t>-Based on Age/trends/favs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276544"/>
                  </a:ext>
                </a:extLst>
              </a:tr>
              <a:tr h="488588">
                <a:tc>
                  <a:txBody>
                    <a:bodyPr/>
                    <a:lstStyle/>
                    <a:p>
                      <a:r>
                        <a:rPr lang="en-US" sz="900" b="1" u="none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Strategies of distribution</a:t>
                      </a:r>
                    </a:p>
                    <a:p>
                      <a:r>
                        <a:rPr lang="en-US" sz="900" b="1" u="none" dirty="0">
                          <a:solidFill>
                            <a:schemeClr val="tx1"/>
                          </a:solidFill>
                        </a:rPr>
                        <a:t>-Direct/Indirect</a:t>
                      </a:r>
                    </a:p>
                    <a:p>
                      <a:r>
                        <a:rPr lang="en-US" sz="900" b="1" u="none" dirty="0">
                          <a:solidFill>
                            <a:schemeClr val="tx1"/>
                          </a:solidFill>
                        </a:rPr>
                        <a:t>-Selective/Intensive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211122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CBC59C38-ED3F-125C-CAC7-18A5105F0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718222"/>
              </p:ext>
            </p:extLst>
          </p:nvPr>
        </p:nvGraphicFramePr>
        <p:xfrm>
          <a:off x="6349363" y="4644365"/>
          <a:ext cx="1410239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239">
                  <a:extLst>
                    <a:ext uri="{9D8B030D-6E8A-4147-A177-3AD203B41FA5}">
                      <a16:colId xmlns:a16="http://schemas.microsoft.com/office/drawing/2014/main" val="3965926526"/>
                    </a:ext>
                  </a:extLst>
                </a:gridCol>
              </a:tblGrid>
              <a:tr h="1620211">
                <a:tc>
                  <a:txBody>
                    <a:bodyPr/>
                    <a:lstStyle/>
                    <a:p>
                      <a:r>
                        <a:rPr lang="en-US" sz="900" u="sng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Marketing</a:t>
                      </a:r>
                      <a:endParaRPr lang="en-US" sz="900" u="none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  <a:p>
                      <a:r>
                        <a:rPr lang="en-US" sz="900" u="none" dirty="0">
                          <a:solidFill>
                            <a:schemeClr val="tx1"/>
                          </a:solidFill>
                        </a:rPr>
                        <a:t>-Social Media</a:t>
                      </a:r>
                    </a:p>
                    <a:p>
                      <a:r>
                        <a:rPr lang="en-US" sz="900" u="none" dirty="0">
                          <a:solidFill>
                            <a:schemeClr val="tx1"/>
                          </a:solidFill>
                        </a:rPr>
                        <a:t>-CRM’s </a:t>
                      </a:r>
                    </a:p>
                    <a:p>
                      <a:r>
                        <a:rPr lang="en-US" sz="900" u="none" dirty="0">
                          <a:solidFill>
                            <a:schemeClr val="tx1"/>
                          </a:solidFill>
                        </a:rPr>
                        <a:t>-Digital Marketing</a:t>
                      </a:r>
                    </a:p>
                    <a:p>
                      <a:r>
                        <a:rPr lang="en-US" sz="900" u="none" dirty="0">
                          <a:solidFill>
                            <a:schemeClr val="tx1"/>
                          </a:solidFill>
                        </a:rPr>
                        <a:t>-Traditional Marketing’</a:t>
                      </a:r>
                    </a:p>
                    <a:p>
                      <a:r>
                        <a:rPr lang="en-US" sz="900" u="none" dirty="0">
                          <a:solidFill>
                            <a:schemeClr val="tx1"/>
                          </a:solidFill>
                        </a:rPr>
                        <a:t>-Media Marketing</a:t>
                      </a:r>
                      <a:endParaRPr lang="en-US" sz="900" u="none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900" u="sng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900" u="sng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Customer Relationship</a:t>
                      </a:r>
                    </a:p>
                    <a:p>
                      <a:endParaRPr lang="en-US" sz="900" u="sng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sng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Partnerships</a:t>
                      </a:r>
                      <a:endParaRPr lang="en-US" sz="900" u="sng" dirty="0">
                        <a:highlight>
                          <a:srgbClr val="00FFFF"/>
                        </a:highlight>
                      </a:endParaRPr>
                    </a:p>
                    <a:p>
                      <a:r>
                        <a:rPr lang="en-US" sz="900" u="none" dirty="0">
                          <a:solidFill>
                            <a:schemeClr val="tx1"/>
                          </a:solidFill>
                        </a:rPr>
                        <a:t>Building Partnerships with artists or an Organization to promote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276544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B0FB4A7-C588-C14E-F05E-582B949A8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39192"/>
              </p:ext>
            </p:extLst>
          </p:nvPr>
        </p:nvGraphicFramePr>
        <p:xfrm>
          <a:off x="8323134" y="2620620"/>
          <a:ext cx="160051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512">
                  <a:extLst>
                    <a:ext uri="{9D8B030D-6E8A-4147-A177-3AD203B41FA5}">
                      <a16:colId xmlns:a16="http://schemas.microsoft.com/office/drawing/2014/main" val="2701983712"/>
                    </a:ext>
                  </a:extLst>
                </a:gridCol>
              </a:tblGrid>
              <a:tr h="285435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-Research &amp; Development</a:t>
                      </a:r>
                    </a:p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-Human AI Interaction</a:t>
                      </a:r>
                    </a:p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-Study </a:t>
                      </a:r>
                    </a:p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-Educating the AI</a:t>
                      </a:r>
                    </a:p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1.Types of Mixing mastering the music</a:t>
                      </a:r>
                    </a:p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2.All kinds of sound.</a:t>
                      </a:r>
                    </a:p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3.With Algorithm to bring controlled permutations &amp; Combinations of music</a:t>
                      </a:r>
                      <a:endParaRPr lang="en-US" sz="9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8532646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2A997768-80C2-5F4A-2F35-91ABD50A4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133763"/>
              </p:ext>
            </p:extLst>
          </p:nvPr>
        </p:nvGraphicFramePr>
        <p:xfrm>
          <a:off x="10452751" y="2542478"/>
          <a:ext cx="129813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131">
                  <a:extLst>
                    <a:ext uri="{9D8B030D-6E8A-4147-A177-3AD203B41FA5}">
                      <a16:colId xmlns:a16="http://schemas.microsoft.com/office/drawing/2014/main" val="1179737717"/>
                    </a:ext>
                  </a:extLst>
                </a:gridCol>
              </a:tblGrid>
              <a:tr h="86360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Operations</a:t>
                      </a:r>
                    </a:p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1.Following Corporate hierarchy and rules.</a:t>
                      </a:r>
                    </a:p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2.Managing all the departments of all hierarchy levels. </a:t>
                      </a:r>
                      <a:endParaRPr lang="en-US" sz="9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199328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350EE2CA-FD4E-5218-626D-F659ADDF3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720453"/>
              </p:ext>
            </p:extLst>
          </p:nvPr>
        </p:nvGraphicFramePr>
        <p:xfrm>
          <a:off x="578677" y="2620620"/>
          <a:ext cx="298852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264">
                  <a:extLst>
                    <a:ext uri="{9D8B030D-6E8A-4147-A177-3AD203B41FA5}">
                      <a16:colId xmlns:a16="http://schemas.microsoft.com/office/drawing/2014/main" val="1497663757"/>
                    </a:ext>
                  </a:extLst>
                </a:gridCol>
                <a:gridCol w="1494264">
                  <a:extLst>
                    <a:ext uri="{9D8B030D-6E8A-4147-A177-3AD203B41FA5}">
                      <a16:colId xmlns:a16="http://schemas.microsoft.com/office/drawing/2014/main" val="744148067"/>
                    </a:ext>
                  </a:extLst>
                </a:gridCol>
              </a:tblGrid>
              <a:tr h="210156">
                <a:tc>
                  <a:txBody>
                    <a:bodyPr/>
                    <a:lstStyle/>
                    <a:p>
                      <a:pPr algn="ctr"/>
                      <a:r>
                        <a:rPr lang="en-US" sz="950" u="sng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Vision</a:t>
                      </a:r>
                    </a:p>
                    <a:p>
                      <a:r>
                        <a:rPr lang="en-US" sz="950" dirty="0">
                          <a:solidFill>
                            <a:schemeClr val="tx1"/>
                          </a:solidFill>
                        </a:rPr>
                        <a:t>To have an ecosystem that enables the audiences to enjoy the music produced by Dan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60" i="0" u="sng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Mission</a:t>
                      </a:r>
                    </a:p>
                    <a:p>
                      <a:pPr algn="l"/>
                      <a:r>
                        <a:rPr lang="en-US" sz="960" i="0" u="none" dirty="0">
                          <a:solidFill>
                            <a:schemeClr val="tx1"/>
                          </a:solidFill>
                        </a:rPr>
                        <a:t>To Create a product to enhance the quality of music in Dan’s production with </a:t>
                      </a:r>
                      <a:r>
                        <a:rPr lang="en-US" sz="960" i="0" u="none" dirty="0" err="1">
                          <a:solidFill>
                            <a:schemeClr val="tx1"/>
                          </a:solidFill>
                        </a:rPr>
                        <a:t>GenAI</a:t>
                      </a:r>
                      <a:endParaRPr lang="en-US" sz="960" i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2849895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A122E3F2-FA55-9BD6-D1C2-9386D0E3E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490435"/>
              </p:ext>
            </p:extLst>
          </p:nvPr>
        </p:nvGraphicFramePr>
        <p:xfrm>
          <a:off x="198245" y="3456878"/>
          <a:ext cx="3782740" cy="896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2740">
                  <a:extLst>
                    <a:ext uri="{9D8B030D-6E8A-4147-A177-3AD203B41FA5}">
                      <a16:colId xmlns:a16="http://schemas.microsoft.com/office/drawing/2014/main" val="3099103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50" u="sng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Value Proposition </a:t>
                      </a:r>
                    </a:p>
                    <a:p>
                      <a:pPr algn="ctr"/>
                      <a:r>
                        <a:rPr lang="en-US" sz="950" u="none" dirty="0">
                          <a:solidFill>
                            <a:schemeClr val="tx1"/>
                          </a:solidFill>
                        </a:rPr>
                        <a:t>To Create a product the enables artists and audience to make and listen good music </a:t>
                      </a:r>
                      <a:r>
                        <a:rPr lang="en-US" sz="950" u="none">
                          <a:solidFill>
                            <a:schemeClr val="tx1"/>
                          </a:solidFill>
                        </a:rPr>
                        <a:t>cost effectively</a:t>
                      </a:r>
                      <a:endParaRPr lang="en-US" sz="95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16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950" u="sng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035471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0336FF72-4E44-7C00-B5EC-161C7D686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037558"/>
              </p:ext>
            </p:extLst>
          </p:nvPr>
        </p:nvGraphicFramePr>
        <p:xfrm>
          <a:off x="4535389" y="454710"/>
          <a:ext cx="3065897" cy="1141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028">
                  <a:extLst>
                    <a:ext uri="{9D8B030D-6E8A-4147-A177-3AD203B41FA5}">
                      <a16:colId xmlns:a16="http://schemas.microsoft.com/office/drawing/2014/main" val="898508571"/>
                    </a:ext>
                  </a:extLst>
                </a:gridCol>
                <a:gridCol w="1369869">
                  <a:extLst>
                    <a:ext uri="{9D8B030D-6E8A-4147-A177-3AD203B41FA5}">
                      <a16:colId xmlns:a16="http://schemas.microsoft.com/office/drawing/2014/main" val="1251348583"/>
                    </a:ext>
                  </a:extLst>
                </a:gridCol>
              </a:tblGrid>
              <a:tr h="1141524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1.</a:t>
                      </a:r>
                      <a:r>
                        <a:rPr lang="en-US" sz="800" u="sng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Investments Generation</a:t>
                      </a:r>
                    </a:p>
                    <a:p>
                      <a:r>
                        <a:rPr lang="en-US" sz="800" u="none" dirty="0">
                          <a:solidFill>
                            <a:schemeClr val="tx1"/>
                          </a:solidFill>
                        </a:rPr>
                        <a:t>-Angle Investor</a:t>
                      </a:r>
                    </a:p>
                    <a:p>
                      <a:r>
                        <a:rPr lang="en-US" sz="800" u="none" dirty="0">
                          <a:solidFill>
                            <a:schemeClr val="tx1"/>
                          </a:solidFill>
                        </a:rPr>
                        <a:t>-Crowdfunding</a:t>
                      </a:r>
                    </a:p>
                    <a:p>
                      <a:r>
                        <a:rPr lang="en-US" sz="800" u="none" dirty="0">
                          <a:solidFill>
                            <a:schemeClr val="tx1"/>
                          </a:solidFill>
                        </a:rPr>
                        <a:t>-Business Pitching</a:t>
                      </a:r>
                    </a:p>
                    <a:p>
                      <a:r>
                        <a:rPr lang="en-US" sz="1050" u="none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800" u="none" dirty="0">
                          <a:solidFill>
                            <a:schemeClr val="tx1"/>
                          </a:solidFill>
                        </a:rPr>
                        <a:t>Venture Investments(Once established)</a:t>
                      </a:r>
                      <a:endParaRPr lang="en-US" sz="105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2.Cost Structure</a:t>
                      </a:r>
                    </a:p>
                    <a:p>
                      <a:r>
                        <a:rPr lang="en-US" sz="800" b="1" u="none" dirty="0">
                          <a:solidFill>
                            <a:schemeClr val="tx1"/>
                          </a:solidFill>
                        </a:rPr>
                        <a:t>-Artist &amp; Tech Pay</a:t>
                      </a:r>
                    </a:p>
                    <a:p>
                      <a:r>
                        <a:rPr lang="en-US" sz="800" b="1" u="none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700" b="1" u="none" dirty="0">
                          <a:solidFill>
                            <a:schemeClr val="tx1"/>
                          </a:solidFill>
                        </a:rPr>
                        <a:t>Technology Infrastructure</a:t>
                      </a:r>
                    </a:p>
                    <a:p>
                      <a:r>
                        <a:rPr lang="en-US" sz="700" b="1" u="none" dirty="0">
                          <a:solidFill>
                            <a:schemeClr val="tx1"/>
                          </a:solidFill>
                        </a:rPr>
                        <a:t>-Studio Operational Bills</a:t>
                      </a:r>
                    </a:p>
                    <a:p>
                      <a:r>
                        <a:rPr lang="en-US" sz="700" b="1" u="none" dirty="0">
                          <a:solidFill>
                            <a:schemeClr val="tx1"/>
                          </a:solidFill>
                        </a:rPr>
                        <a:t>-Legal, Insurance and paperwork</a:t>
                      </a:r>
                    </a:p>
                    <a:p>
                      <a:r>
                        <a:rPr lang="en-US" sz="700" b="1" u="none" dirty="0">
                          <a:solidFill>
                            <a:schemeClr val="tx1"/>
                          </a:solidFill>
                        </a:rPr>
                        <a:t>-Marketing</a:t>
                      </a:r>
                    </a:p>
                    <a:p>
                      <a:endParaRPr 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6005107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CE01D41A-0310-4A4C-A09F-2D9FA79B8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953959"/>
              </p:ext>
            </p:extLst>
          </p:nvPr>
        </p:nvGraphicFramePr>
        <p:xfrm>
          <a:off x="4535390" y="1596235"/>
          <a:ext cx="23086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605">
                  <a:extLst>
                    <a:ext uri="{9D8B030D-6E8A-4147-A177-3AD203B41FA5}">
                      <a16:colId xmlns:a16="http://schemas.microsoft.com/office/drawing/2014/main" val="722023058"/>
                    </a:ext>
                  </a:extLst>
                </a:gridCol>
                <a:gridCol w="1405055">
                  <a:extLst>
                    <a:ext uri="{9D8B030D-6E8A-4147-A177-3AD203B41FA5}">
                      <a16:colId xmlns:a16="http://schemas.microsoft.com/office/drawing/2014/main" val="2547942681"/>
                    </a:ext>
                  </a:extLst>
                </a:gridCol>
              </a:tblGrid>
              <a:tr h="188223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Cash Generation</a:t>
                      </a:r>
                    </a:p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-Profits</a:t>
                      </a:r>
                    </a:p>
                    <a:p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u="sng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Loss Prevention</a:t>
                      </a:r>
                    </a:p>
                    <a:p>
                      <a:r>
                        <a:rPr lang="en-US" sz="900" u="none" dirty="0">
                          <a:solidFill>
                            <a:schemeClr val="tx1"/>
                          </a:solidFill>
                        </a:rPr>
                        <a:t>Incase of Loss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8709523"/>
                  </a:ext>
                </a:extLst>
              </a:tr>
            </a:tbl>
          </a:graphicData>
        </a:graphic>
      </p:graphicFrame>
      <p:pic>
        <p:nvPicPr>
          <p:cNvPr id="49" name="Picture 48">
            <a:extLst>
              <a:ext uri="{FF2B5EF4-FFF2-40B4-BE49-F238E27FC236}">
                <a16:creationId xmlns:a16="http://schemas.microsoft.com/office/drawing/2014/main" id="{B66F3BF1-D943-9F97-5B1E-353D87F22B5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62751" y="2447829"/>
            <a:ext cx="1641678" cy="1400666"/>
          </a:xfrm>
          <a:prstGeom prst="rect">
            <a:avLst/>
          </a:prstGeom>
          <a:noFill/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C932D8B-C249-66C0-DF4E-E53BD5525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403" y="3565692"/>
            <a:ext cx="813026" cy="237281"/>
          </a:xfrm>
          <a:prstGeom prst="rect">
            <a:avLst/>
          </a:prstGeom>
        </p:spPr>
      </p:pic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75AA6008-67AB-BD07-6D13-A7D286DB6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666848"/>
              </p:ext>
            </p:extLst>
          </p:nvPr>
        </p:nvGraphicFramePr>
        <p:xfrm>
          <a:off x="10167064" y="3483379"/>
          <a:ext cx="186950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504">
                  <a:extLst>
                    <a:ext uri="{9D8B030D-6E8A-4147-A177-3AD203B41FA5}">
                      <a16:colId xmlns:a16="http://schemas.microsoft.com/office/drawing/2014/main" val="2436159858"/>
                    </a:ext>
                  </a:extLst>
                </a:gridCol>
              </a:tblGrid>
              <a:tr h="440170">
                <a:tc>
                  <a:txBody>
                    <a:bodyPr/>
                    <a:lstStyle/>
                    <a:p>
                      <a:r>
                        <a:rPr lang="en-US" sz="85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Product Engineering(Key Resources)</a:t>
                      </a:r>
                    </a:p>
                    <a:p>
                      <a:r>
                        <a:rPr lang="en-US" sz="850" dirty="0">
                          <a:solidFill>
                            <a:schemeClr val="tx1"/>
                          </a:solidFill>
                        </a:rPr>
                        <a:t>Techie building AI</a:t>
                      </a:r>
                    </a:p>
                    <a:p>
                      <a:r>
                        <a:rPr lang="en-US" sz="850" dirty="0">
                          <a:solidFill>
                            <a:schemeClr val="tx1"/>
                          </a:solidFill>
                        </a:rPr>
                        <a:t>AI + Artist + Dan’s music magic = Dan Gen Produced Music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021799"/>
                  </a:ext>
                </a:extLst>
              </a:tr>
            </a:tbl>
          </a:graphicData>
        </a:graphic>
      </p:graphicFrame>
      <p:sp>
        <p:nvSpPr>
          <p:cNvPr id="55" name="Oval Callout 54">
            <a:extLst>
              <a:ext uri="{FF2B5EF4-FFF2-40B4-BE49-F238E27FC236}">
                <a16:creationId xmlns:a16="http://schemas.microsoft.com/office/drawing/2014/main" id="{B8AB5314-A3D3-42D3-CC4B-951F712C5F14}"/>
              </a:ext>
            </a:extLst>
          </p:cNvPr>
          <p:cNvSpPr/>
          <p:nvPr/>
        </p:nvSpPr>
        <p:spPr>
          <a:xfrm>
            <a:off x="8549640" y="172666"/>
            <a:ext cx="3511296" cy="1756031"/>
          </a:xfrm>
          <a:prstGeom prst="wedgeEllipse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>
                <a:solidFill>
                  <a:schemeClr val="tx1"/>
                </a:solidFill>
                <a:latin typeface="Abadi" panose="020F0502020204030204" pitchFamily="34" charset="0"/>
                <a:cs typeface="Abadi" panose="020F0502020204030204" pitchFamily="34" charset="0"/>
              </a:rPr>
              <a:t>Michael Jordan </a:t>
            </a:r>
            <a:r>
              <a:rPr lang="en-US" sz="900" dirty="0">
                <a:solidFill>
                  <a:schemeClr val="tx1"/>
                </a:solidFill>
                <a:latin typeface="Abadi" panose="020F0502020204030204" pitchFamily="34" charset="0"/>
                <a:cs typeface="Abadi" panose="020F0502020204030204" pitchFamily="34" charset="0"/>
              </a:rPr>
              <a:t>collaborating with Nike in making Jordan Sneakers is a massive hit!</a:t>
            </a:r>
          </a:p>
          <a:p>
            <a:pPr algn="ctr"/>
            <a:endParaRPr lang="en-US" sz="900" dirty="0">
              <a:solidFill>
                <a:schemeClr val="tx1"/>
              </a:solidFill>
              <a:latin typeface="Abadi" panose="020F0502020204030204" pitchFamily="34" charset="0"/>
              <a:cs typeface="Abadi" panose="020F0502020204030204" pitchFamily="34" charset="0"/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  <a:latin typeface="Abadi" panose="020F0502020204030204" pitchFamily="34" charset="0"/>
                <a:cs typeface="Abadi" panose="020F0502020204030204" pitchFamily="34" charset="0"/>
              </a:rPr>
              <a:t>Similarly, Dan Gen Music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Abadi" panose="020F0502020204030204" pitchFamily="34" charset="0"/>
                <a:cs typeface="Abadi" panose="020F0502020204030204" pitchFamily="34" charset="0"/>
              </a:rPr>
              <a:t>the Collab of the Gen AI + Dan Productions + Artist can be fire!</a:t>
            </a:r>
          </a:p>
        </p:txBody>
      </p:sp>
      <p:pic>
        <p:nvPicPr>
          <p:cNvPr id="59" name="Picture 58" descr="A pair of blue sneakers next to a box&#10;&#10;Description automatically generated">
            <a:extLst>
              <a:ext uri="{FF2B5EF4-FFF2-40B4-BE49-F238E27FC236}">
                <a16:creationId xmlns:a16="http://schemas.microsoft.com/office/drawing/2014/main" id="{19FC7446-5C80-DD61-0113-BD3D84BBC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6603" y="17350"/>
            <a:ext cx="1146787" cy="725613"/>
          </a:xfrm>
          <a:prstGeom prst="rect">
            <a:avLst/>
          </a:prstGeom>
        </p:spPr>
      </p:pic>
      <p:sp>
        <p:nvSpPr>
          <p:cNvPr id="61" name="Teardrop 60">
            <a:extLst>
              <a:ext uri="{FF2B5EF4-FFF2-40B4-BE49-F238E27FC236}">
                <a16:creationId xmlns:a16="http://schemas.microsoft.com/office/drawing/2014/main" id="{AD644778-B751-326D-AD47-8EE43485F9AD}"/>
              </a:ext>
            </a:extLst>
          </p:cNvPr>
          <p:cNvSpPr/>
          <p:nvPr/>
        </p:nvSpPr>
        <p:spPr>
          <a:xfrm>
            <a:off x="578677" y="4393367"/>
            <a:ext cx="3461333" cy="2118946"/>
          </a:xfrm>
          <a:prstGeom prst="teardrop">
            <a:avLst>
              <a:gd name="adj" fmla="val 11072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071DC2E5-E158-1F78-0B1E-D447CB1D44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140" y="4811038"/>
            <a:ext cx="1233146" cy="1233146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2C00A4F1-51FE-C81F-96DC-7505A4DBFEA0}"/>
              </a:ext>
            </a:extLst>
          </p:cNvPr>
          <p:cNvSpPr txBox="1"/>
          <p:nvPr/>
        </p:nvSpPr>
        <p:spPr>
          <a:xfrm>
            <a:off x="2295144" y="5276088"/>
            <a:ext cx="1579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 Dan’s Magic + </a:t>
            </a:r>
            <a:r>
              <a:rPr lang="en-US" sz="1200" dirty="0" err="1"/>
              <a:t>GenAI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5972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27F99FD-FBA8-BB2D-539D-0398C6FC2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48" y="637309"/>
            <a:ext cx="10512552" cy="4620491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are the key challenges that you faced in developing Product Canvas?</a:t>
            </a:r>
          </a:p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Enhancing knowledge about the product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Enhancing knowledge on the market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Basically, it is creation of a product design which involves deep understanding in the field.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Creativity in designing the canvas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To put out the concepts from vision to every knowledge on the product in piece of paper is challenging</a:t>
            </a:r>
          </a:p>
        </p:txBody>
      </p:sp>
    </p:spTree>
    <p:extLst>
      <p:ext uri="{BB962C8B-B14F-4D97-AF65-F5344CB8AC3E}">
        <p14:creationId xmlns:p14="http://schemas.microsoft.com/office/powerpoint/2010/main" val="1447041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341</TotalTime>
  <Words>372</Words>
  <Application>Microsoft Macintosh PowerPoint</Application>
  <PresentationFormat>Widescreen</PresentationFormat>
  <Paragraphs>69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Abadi</vt:lpstr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Srujan Shetty</dc:creator>
  <cp:lastModifiedBy>Srujan Shetty</cp:lastModifiedBy>
  <cp:revision>3</cp:revision>
  <dcterms:created xsi:type="dcterms:W3CDTF">2023-09-20T23:16:28Z</dcterms:created>
  <dcterms:modified xsi:type="dcterms:W3CDTF">2023-09-21T04:57:49Z</dcterms:modified>
</cp:coreProperties>
</file>