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ldrich"/>
      <p:regular r:id="rId15"/>
    </p:embeddedFont>
    <p:embeddedFont>
      <p:font typeface="Bai Jamjure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ldrich-regular.fntdata"/><Relationship Id="rId14" Type="http://schemas.openxmlformats.org/officeDocument/2006/relationships/slide" Target="slides/slide10.xml"/><Relationship Id="rId17" Type="http://schemas.openxmlformats.org/officeDocument/2006/relationships/font" Target="fonts/BaiJamjuree-bold.fntdata"/><Relationship Id="rId16" Type="http://schemas.openxmlformats.org/officeDocument/2006/relationships/font" Target="fonts/BaiJamjuree-regular.fntdata"/><Relationship Id="rId19" Type="http://schemas.openxmlformats.org/officeDocument/2006/relationships/font" Target="fonts/BaiJamjuree-boldItalic.fntdata"/><Relationship Id="rId18" Type="http://schemas.openxmlformats.org/officeDocument/2006/relationships/font" Target="fonts/BaiJamjure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33332641e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33332641e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33332641e1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33332641e1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33332641e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33332641e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33332641e1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33332641e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33332641e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33332641e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12948bcd1fb_0_2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12948bcd1fb_0_2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33332641e1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33332641e1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33332641e1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33332641e1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33332641e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33332641e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/>
          <p:nvPr>
            <p:ph hasCustomPrompt="1"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/>
          <p:nvPr>
            <p:ph hasCustomPrompt="1"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"/>
          <p:cNvSpPr txBox="1"/>
          <p:nvPr>
            <p:ph hasCustomPrompt="1"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hasCustomPrompt="1"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3"/>
          <p:cNvSpPr txBox="1"/>
          <p:nvPr>
            <p:ph hasCustomPrompt="1"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3"/>
          <p:cNvSpPr txBox="1"/>
          <p:nvPr>
            <p:ph hasCustomPrompt="1"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/>
          <p:nvPr>
            <p:ph hasCustomPrompt="1"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/>
          <p:nvPr>
            <p:ph idx="1" type="subTitle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4"/>
          <p:cNvSpPr txBox="1"/>
          <p:nvPr>
            <p:ph idx="2" type="subTitle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14"/>
          <p:cNvSpPr txBox="1"/>
          <p:nvPr>
            <p:ph hasCustomPrompt="1" idx="3" type="title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/>
          <p:nvPr>
            <p:ph idx="4" type="subTitle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4"/>
          <p:cNvSpPr txBox="1"/>
          <p:nvPr>
            <p:ph idx="5" type="subTitle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4"/>
          <p:cNvSpPr txBox="1"/>
          <p:nvPr>
            <p:ph hasCustomPrompt="1" idx="6" type="title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/>
          <p:nvPr>
            <p:ph idx="7" type="subTitle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4"/>
          <p:cNvSpPr txBox="1"/>
          <p:nvPr>
            <p:ph idx="8" type="subTitle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4"/>
          <p:cNvSpPr txBox="1"/>
          <p:nvPr>
            <p:ph hasCustomPrompt="1" idx="9" type="title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/>
          <p:nvPr>
            <p:ph idx="13" type="subTitle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4"/>
          <p:cNvSpPr txBox="1"/>
          <p:nvPr>
            <p:ph idx="14" type="subTitle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4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/>
          <p:nvPr>
            <p:ph hasCustomPrompt="1" idx="16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/>
          <p:nvPr>
            <p:ph idx="17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/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/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3" name="Google Shape;703;p16"/>
          <p:cNvSpPr txBox="1"/>
          <p:nvPr>
            <p:ph hasCustomPrompt="1" idx="2" type="title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/>
          <p:nvPr>
            <p:ph idx="1" type="subTitle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flipH="1" rot="10800000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/>
          <p:nvPr>
            <p:ph idx="1" type="body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2" type="body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_1_1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/>
          <p:nvPr>
            <p:ph idx="1" type="subTitle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8"/>
          <p:cNvSpPr txBox="1"/>
          <p:nvPr>
            <p:ph idx="2" type="subTitle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8"/>
          <p:cNvSpPr txBox="1"/>
          <p:nvPr>
            <p:ph idx="3" type="subTitle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4" type="subTitle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/>
          <p:nvPr>
            <p:ph idx="5" type="subTitle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8"/>
          <p:cNvSpPr txBox="1"/>
          <p:nvPr>
            <p:ph idx="6" type="subTitle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8"/>
          <p:cNvSpPr txBox="1"/>
          <p:nvPr>
            <p:ph idx="7" type="subTitle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8"/>
          <p:cNvSpPr txBox="1"/>
          <p:nvPr>
            <p:ph idx="8" type="subTitle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_1_2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/>
          <p:nvPr>
            <p:ph idx="1" type="subTitle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19"/>
          <p:cNvSpPr txBox="1"/>
          <p:nvPr>
            <p:ph idx="2" type="subTitle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9"/>
          <p:cNvSpPr txBox="1"/>
          <p:nvPr>
            <p:ph idx="3" type="subTitle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9"/>
          <p:cNvSpPr txBox="1"/>
          <p:nvPr>
            <p:ph idx="4" type="subTitle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8" name="Google Shape;828;p19"/>
          <p:cNvSpPr txBox="1"/>
          <p:nvPr>
            <p:ph idx="5" type="subTitle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9"/>
          <p:cNvSpPr txBox="1"/>
          <p:nvPr>
            <p:ph idx="6" type="subTitle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9"/>
          <p:cNvSpPr txBox="1"/>
          <p:nvPr>
            <p:ph idx="7" type="subTitle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>
            <p:ph idx="8" type="subTitle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1_1_1_2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/>
          <p:nvPr>
            <p:ph idx="1" type="subTitle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20"/>
          <p:cNvSpPr txBox="1"/>
          <p:nvPr>
            <p:ph idx="2" type="subTitle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20"/>
          <p:cNvSpPr txBox="1"/>
          <p:nvPr>
            <p:ph idx="3" type="subTitle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20"/>
          <p:cNvSpPr txBox="1"/>
          <p:nvPr>
            <p:ph idx="4" type="subTitle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2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14" name="Google Shape;914;p20"/>
          <p:cNvSpPr txBox="1"/>
          <p:nvPr>
            <p:ph idx="5" type="subTitle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20"/>
          <p:cNvSpPr txBox="1"/>
          <p:nvPr>
            <p:ph idx="6" type="subTitle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0"/>
          <p:cNvSpPr txBox="1"/>
          <p:nvPr>
            <p:ph idx="7" type="subTitle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20"/>
          <p:cNvSpPr txBox="1"/>
          <p:nvPr>
            <p:ph idx="8" type="subTitle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1_1_1_2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/>
          <p:nvPr>
            <p:ph idx="1" type="subTitle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21"/>
          <p:cNvSpPr txBox="1"/>
          <p:nvPr>
            <p:ph idx="2" type="subTitle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21"/>
          <p:cNvSpPr txBox="1"/>
          <p:nvPr>
            <p:ph idx="3" type="subTitle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21"/>
          <p:cNvSpPr txBox="1"/>
          <p:nvPr>
            <p:ph idx="4" type="subTitle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2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21"/>
          <p:cNvSpPr txBox="1"/>
          <p:nvPr>
            <p:ph idx="5" type="subTitle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21"/>
          <p:cNvSpPr txBox="1"/>
          <p:nvPr>
            <p:ph idx="6" type="subTitle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21"/>
          <p:cNvSpPr txBox="1"/>
          <p:nvPr>
            <p:ph idx="7" type="subTitle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21"/>
          <p:cNvSpPr txBox="1"/>
          <p:nvPr>
            <p:ph idx="8" type="subTitle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2"/>
          <p:cNvSpPr txBox="1"/>
          <p:nvPr>
            <p:ph idx="2" type="subTitle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2"/>
          <p:cNvSpPr txBox="1"/>
          <p:nvPr>
            <p:ph idx="3" type="subTitle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2"/>
          <p:cNvSpPr txBox="1"/>
          <p:nvPr>
            <p:ph idx="4" type="subTitle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2"/>
          <p:cNvSpPr txBox="1"/>
          <p:nvPr>
            <p:ph idx="5" type="subTitle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22"/>
          <p:cNvSpPr txBox="1"/>
          <p:nvPr>
            <p:ph idx="6" type="subTitle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/>
          <p:nvPr>
            <p:ph idx="1" type="subTitle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23"/>
          <p:cNvSpPr txBox="1"/>
          <p:nvPr>
            <p:ph idx="2" type="subTitle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23"/>
          <p:cNvSpPr txBox="1"/>
          <p:nvPr>
            <p:ph idx="3" type="subTitle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23"/>
          <p:cNvSpPr txBox="1"/>
          <p:nvPr>
            <p:ph idx="4" type="subTitle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23"/>
          <p:cNvSpPr txBox="1"/>
          <p:nvPr>
            <p:ph idx="5" type="subTitle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23"/>
          <p:cNvSpPr txBox="1"/>
          <p:nvPr>
            <p:ph idx="6" type="subTitle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2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/>
          <p:nvPr>
            <p:ph idx="1" type="subTitle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24"/>
          <p:cNvSpPr txBox="1"/>
          <p:nvPr>
            <p:ph idx="2" type="subTitle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24"/>
          <p:cNvSpPr txBox="1"/>
          <p:nvPr>
            <p:ph idx="3" type="subTitle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24"/>
          <p:cNvSpPr txBox="1"/>
          <p:nvPr>
            <p:ph idx="4" type="subTitle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4"/>
          <p:cNvSpPr txBox="1"/>
          <p:nvPr>
            <p:ph idx="5" type="subTitle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24"/>
          <p:cNvSpPr txBox="1"/>
          <p:nvPr>
            <p:ph idx="6" type="subTitle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2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/>
          <p:nvPr>
            <p:ph idx="1" type="subTitle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25"/>
          <p:cNvSpPr txBox="1"/>
          <p:nvPr>
            <p:ph idx="2" type="subTitle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5"/>
          <p:cNvSpPr txBox="1"/>
          <p:nvPr>
            <p:ph idx="3" type="subTitle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25"/>
          <p:cNvSpPr txBox="1"/>
          <p:nvPr>
            <p:ph idx="4" type="subTitle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25"/>
          <p:cNvSpPr txBox="1"/>
          <p:nvPr>
            <p:ph idx="5" type="subTitle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25"/>
          <p:cNvSpPr txBox="1"/>
          <p:nvPr>
            <p:ph idx="6" type="subTitle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2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/>
          <p:nvPr>
            <p:ph idx="1" type="subTitle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6"/>
          <p:cNvSpPr txBox="1"/>
          <p:nvPr>
            <p:ph idx="2" type="subTitle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6"/>
          <p:cNvSpPr txBox="1"/>
          <p:nvPr>
            <p:ph idx="3" type="subTitle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26"/>
          <p:cNvSpPr txBox="1"/>
          <p:nvPr>
            <p:ph hasCustomPrompt="1" type="title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/>
          <p:nvPr>
            <p:ph hasCustomPrompt="1" idx="4" type="title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/>
          <p:nvPr>
            <p:ph hasCustomPrompt="1" idx="5" type="title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2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92" name="Google Shape;1192;p27"/>
          <p:cNvSpPr txBox="1"/>
          <p:nvPr>
            <p:ph idx="1" type="subTitle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7"/>
          <p:cNvSpPr txBox="1"/>
          <p:nvPr>
            <p:ph idx="2" type="subTitle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27"/>
          <p:cNvSpPr txBox="1"/>
          <p:nvPr>
            <p:ph idx="3" type="subTitle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7"/>
          <p:cNvSpPr txBox="1"/>
          <p:nvPr>
            <p:ph idx="4" type="subTitle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7"/>
          <p:cNvSpPr txBox="1"/>
          <p:nvPr>
            <p:ph idx="5" type="subTitle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7"/>
          <p:cNvSpPr txBox="1"/>
          <p:nvPr>
            <p:ph idx="6" type="subTitle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7"/>
          <p:cNvSpPr txBox="1"/>
          <p:nvPr>
            <p:ph hasCustomPrompt="1" idx="7" type="title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/>
          <p:nvPr>
            <p:ph hasCustomPrompt="1" idx="8" type="title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/>
          <p:nvPr>
            <p:ph hasCustomPrompt="1" idx="9" type="title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/>
          <p:nvPr>
            <p:ph hasCustomPrompt="1" type="title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/>
          <p:nvPr>
            <p:ph idx="1" type="subTitle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 txBox="1"/>
          <p:nvPr>
            <p:ph hasCustomPrompt="1" idx="2" type="title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/>
          <p:nvPr>
            <p:ph idx="3" type="subTitle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2_1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/>
          <p:nvPr>
            <p:ph idx="1" type="subTitle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29"/>
          <p:cNvSpPr txBox="1"/>
          <p:nvPr>
            <p:ph idx="2" type="subTitle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9"/>
          <p:cNvSpPr txBox="1"/>
          <p:nvPr>
            <p:ph idx="3" type="subTitle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29"/>
          <p:cNvSpPr txBox="1"/>
          <p:nvPr>
            <p:ph idx="4" type="subTitle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29"/>
          <p:cNvSpPr txBox="1"/>
          <p:nvPr>
            <p:ph idx="5" type="subTitle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29"/>
          <p:cNvSpPr txBox="1"/>
          <p:nvPr>
            <p:ph idx="6" type="subTitle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2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52" name="Google Shape;1252;p29"/>
          <p:cNvSpPr txBox="1"/>
          <p:nvPr>
            <p:ph idx="7" type="subTitle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29"/>
          <p:cNvSpPr txBox="1"/>
          <p:nvPr>
            <p:ph idx="8" type="subTitle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29"/>
          <p:cNvSpPr txBox="1"/>
          <p:nvPr>
            <p:ph idx="9" type="subTitle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9"/>
          <p:cNvSpPr txBox="1"/>
          <p:nvPr>
            <p:ph idx="13" type="subTitle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_1_2_1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/>
          <p:nvPr>
            <p:ph idx="1" type="subTitle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30"/>
          <p:cNvSpPr txBox="1"/>
          <p:nvPr>
            <p:ph idx="2" type="subTitle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30"/>
          <p:cNvSpPr txBox="1"/>
          <p:nvPr>
            <p:ph idx="3" type="subTitle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30"/>
          <p:cNvSpPr txBox="1"/>
          <p:nvPr>
            <p:ph idx="4" type="subTitle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30"/>
          <p:cNvSpPr txBox="1"/>
          <p:nvPr>
            <p:ph idx="5" type="subTitle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30"/>
          <p:cNvSpPr txBox="1"/>
          <p:nvPr>
            <p:ph idx="6" type="subTitle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3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92" name="Google Shape;1292;p30"/>
          <p:cNvSpPr txBox="1"/>
          <p:nvPr>
            <p:ph idx="7" type="subTitle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30"/>
          <p:cNvSpPr txBox="1"/>
          <p:nvPr>
            <p:ph idx="8" type="subTitle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30"/>
          <p:cNvSpPr txBox="1"/>
          <p:nvPr>
            <p:ph idx="9" type="subTitle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30"/>
          <p:cNvSpPr txBox="1"/>
          <p:nvPr>
            <p:ph idx="13" type="subTitle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/>
          <p:nvPr>
            <p:ph idx="1" type="subTitle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31"/>
          <p:cNvSpPr txBox="1"/>
          <p:nvPr>
            <p:ph idx="2" type="subTitle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31"/>
          <p:cNvSpPr txBox="1"/>
          <p:nvPr>
            <p:ph idx="3" type="subTitle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31"/>
          <p:cNvSpPr txBox="1"/>
          <p:nvPr>
            <p:ph idx="4" type="subTitle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31"/>
          <p:cNvSpPr txBox="1"/>
          <p:nvPr>
            <p:ph idx="5" type="subTitle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31"/>
          <p:cNvSpPr txBox="1"/>
          <p:nvPr>
            <p:ph idx="6" type="subTitle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3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380" name="Google Shape;1380;p31"/>
          <p:cNvSpPr txBox="1"/>
          <p:nvPr>
            <p:ph idx="7" type="subTitle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31"/>
          <p:cNvSpPr txBox="1"/>
          <p:nvPr>
            <p:ph idx="8" type="subTitle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2" name="Google Shape;1382;p31"/>
          <p:cNvSpPr txBox="1"/>
          <p:nvPr>
            <p:ph idx="9" type="subTitle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31"/>
          <p:cNvSpPr txBox="1"/>
          <p:nvPr>
            <p:ph idx="13" type="subTitle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31"/>
          <p:cNvSpPr txBox="1"/>
          <p:nvPr>
            <p:ph idx="14" type="subTitle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31"/>
          <p:cNvSpPr txBox="1"/>
          <p:nvPr>
            <p:ph idx="15" type="subTitle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/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16" name="Google Shape;1416;p32"/>
          <p:cNvSpPr txBox="1"/>
          <p:nvPr>
            <p:ph idx="1" type="subTitle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2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48" name="Google Shape;1448;p33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2_1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/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37" name="Google Shape;1537;p34"/>
          <p:cNvSpPr txBox="1"/>
          <p:nvPr>
            <p:ph idx="1" type="subTitle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flipH="1" rot="10800000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flipH="1" rot="10800000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flipH="1" rot="10800000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flipH="1" rot="10800000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flipH="1" rot="10800000">
            <a:off x="3819050" y="3824417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_1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/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622" name="Google Shape;1622;p35"/>
          <p:cNvSpPr txBox="1"/>
          <p:nvPr>
            <p:ph idx="1" type="subTitle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_1_1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/>
          <p:nvPr>
            <p:ph idx="1" type="subTitle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3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645" name="Google Shape;1645;p36"/>
          <p:cNvGrpSpPr/>
          <p:nvPr/>
        </p:nvGrpSpPr>
        <p:grpSpPr>
          <a:xfrm flipH="1" rot="10800000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flipH="1" rot="10800000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flipH="1" rot="10800000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flipH="1" rot="10800000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b="-1770" l="0" r="38199" t="1770"/>
          <a:stretch/>
        </p:blipFill>
        <p:spPr>
          <a:xfrm flipH="1" rot="10800000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2_1_1_1_1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/>
          <p:nvPr>
            <p:ph idx="1" type="subTitle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8" name="Google Shape;1728;p3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729" name="Google Shape;1729;p37"/>
          <p:cNvSpPr txBox="1"/>
          <p:nvPr>
            <p:ph idx="2" type="subTitle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2_1_1_1_1_1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/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38"/>
          <p:cNvSpPr txBox="1"/>
          <p:nvPr>
            <p:ph idx="1" type="subTitle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2_1_2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/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38" name="Google Shape;1838;p39"/>
          <p:cNvSpPr txBox="1"/>
          <p:nvPr>
            <p:ph idx="1" type="subTitle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9" name="Google Shape;1839;p39"/>
          <p:cNvGrpSpPr/>
          <p:nvPr/>
        </p:nvGrpSpPr>
        <p:grpSpPr>
          <a:xfrm flipH="1" rot="-5400000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flipH="1" rot="10800000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flipH="1" rot="10800000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flipH="1" rot="10800000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flipH="1" rot="-5400000">
            <a:off x="1697102" y="657619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flipH="1" rot="10800000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flipH="1" rot="10800000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"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/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926" name="Google Shape;1926;p40"/>
          <p:cNvSpPr txBox="1"/>
          <p:nvPr>
            <p:ph idx="1" type="subTitle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7" name="Google Shape;1927;p40"/>
          <p:cNvGrpSpPr/>
          <p:nvPr/>
        </p:nvGrpSpPr>
        <p:grpSpPr>
          <a:xfrm flipH="1" rot="10800000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flipH="1" rot="10800000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b="-1770" l="0" r="4580" t="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flipH="1" rot="5400000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idx="3" type="subTitle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4" type="subTitle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/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02" name="Google Shape;2002;p41"/>
          <p:cNvSpPr txBox="1"/>
          <p:nvPr>
            <p:ph idx="1" type="subTitle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3" name="Google Shape;2003;p41"/>
          <p:cNvGrpSpPr/>
          <p:nvPr/>
        </p:nvGrpSpPr>
        <p:grpSpPr>
          <a:xfrm flipH="1" rot="-5400000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flipH="1" rot="-5400000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50349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flipH="1" rot="10800000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flipH="1" rot="10800000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flipH="1" rot="10800000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flipH="1" rot="10800000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3_1_1_1_1_1_1_1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1" name="Google Shape;2411;p4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/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415" name="Google Shape;2415;p50"/>
          <p:cNvSpPr txBox="1"/>
          <p:nvPr>
            <p:ph idx="1" type="subTitle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9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" type="body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www.desmos.com/calculator/31ibga1b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3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Optimizing Wind Speed Forecasting &amp; Insurance Pricing with Random Forest</a:t>
            </a:r>
            <a:endParaRPr sz="3000"/>
          </a:p>
        </p:txBody>
      </p:sp>
      <p:sp>
        <p:nvSpPr>
          <p:cNvPr id="2582" name="Google Shape;2582;p53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19</a:t>
            </a:r>
            <a:endParaRPr/>
          </a:p>
        </p:txBody>
      </p:sp>
      <p:sp>
        <p:nvSpPr>
          <p:cNvPr id="2583" name="Google Shape;2583;p53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4" name="Google Shape;2584;p53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62"/>
          <p:cNvSpPr txBox="1"/>
          <p:nvPr>
            <p:ph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13" name="Google Shape;2713;p62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14" name="Google Shape;2714;p6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8" name="Google Shape;2718;p62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62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0" name="Google Shape;2720;p62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1" name="Google Shape;2721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62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62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62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62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Q&amp;A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2590" name="Google Shape;2590;p54"/>
          <p:cNvSpPr txBox="1"/>
          <p:nvPr>
            <p:ph idx="1" type="body"/>
          </p:nvPr>
        </p:nvSpPr>
        <p:spPr>
          <a:xfrm>
            <a:off x="715550" y="1152475"/>
            <a:ext cx="77130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🌪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NOAA is defunded → InsuraCorp needs a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data-driven insurance pricing model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Predict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5-day wind speed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in GANopolis and set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optimal insurance prices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Key Constraints: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Pricing must balance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profitability &amp; fairness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 using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risk-based adjustments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55"/>
          <p:cNvSpPr txBox="1"/>
          <p:nvPr>
            <p:ph type="title"/>
          </p:nvPr>
        </p:nvSpPr>
        <p:spPr>
          <a:xfrm>
            <a:off x="1314600" y="2610350"/>
            <a:ext cx="651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Why Random Forest?</a:t>
            </a:r>
            <a:endParaRPr sz="6000"/>
          </a:p>
        </p:txBody>
      </p:sp>
      <p:sp>
        <p:nvSpPr>
          <p:cNvPr id="2596" name="Google Shape;2596;p55"/>
          <p:cNvSpPr txBox="1"/>
          <p:nvPr>
            <p:ph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97" name="Google Shape;2597;p55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598" name="Google Shape;2598;p5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599" name="Google Shape;2599;p5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3" name="Google Shape;2603;p55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55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5" name="Google Shape;2605;p5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6" name="Google Shape;2606;p5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5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55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55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55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5" name="Google Shape;2615;p56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2616" name="Google Shape;2616;p5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p56"/>
          <p:cNvSpPr/>
          <p:nvPr/>
        </p:nvSpPr>
        <p:spPr>
          <a:xfrm flipH="1">
            <a:off x="7150660" y="2622188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5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5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56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56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56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56"/>
          <p:cNvSpPr txBox="1"/>
          <p:nvPr/>
        </p:nvSpPr>
        <p:spPr>
          <a:xfrm>
            <a:off x="1760250" y="244200"/>
            <a:ext cx="56235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Handles non-linearity well (wind speed is influenced by multiple interacting factors, rolling_avg_windspeed, pressure_change, event_intensity, and wind_pressure_interaction..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Feature importance interpretation: Helps us understand what affects wind speed most.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Robust to noise: Performs well on real-world data.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Final MSE: 0.0000210296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Tried to use Time Series Forecasting but MSE was higher at 0.004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627" name="Google Shape;26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" y="3789300"/>
            <a:ext cx="9104267" cy="1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57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Prediction Model</a:t>
            </a:r>
            <a:endParaRPr sz="6000"/>
          </a:p>
        </p:txBody>
      </p:sp>
      <p:sp>
        <p:nvSpPr>
          <p:cNvPr id="2633" name="Google Shape;2633;p57"/>
          <p:cNvSpPr txBox="1"/>
          <p:nvPr>
            <p:ph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4" name="Google Shape;2634;p57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35" name="Google Shape;2635;p57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636" name="Google Shape;2636;p5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0" name="Google Shape;2640;p57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57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2" name="Google Shape;2642;p57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3" name="Google Shape;2643;p5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5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57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57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57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" name="Google Shape;2652;p58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2653" name="Google Shape;2653;p5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7" name="Google Shape;2657;p58"/>
          <p:cNvSpPr/>
          <p:nvPr/>
        </p:nvSpPr>
        <p:spPr>
          <a:xfrm flipH="1">
            <a:off x="7150660" y="2622188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5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5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58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58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58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8"/>
          <p:cNvSpPr/>
          <p:nvPr/>
        </p:nvSpPr>
        <p:spPr>
          <a:xfrm>
            <a:off x="257125" y="59000"/>
            <a:ext cx="4638900" cy="25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Historical Data from the Training Dataset</a:t>
            </a:r>
            <a:endParaRPr i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Train - test split: 80% - 20%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664" name="Google Shape;26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" y="2035826"/>
            <a:ext cx="8378460" cy="25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59"/>
          <p:cNvSpPr txBox="1"/>
          <p:nvPr>
            <p:ph idx="1" type="subTitle"/>
          </p:nvPr>
        </p:nvSpPr>
        <p:spPr>
          <a:xfrm>
            <a:off x="1384225" y="1284975"/>
            <a:ext cx="65205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Profit = Demand × (Price − Damage)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5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grpSp>
        <p:nvGrpSpPr>
          <p:cNvPr id="2671" name="Google Shape;2671;p59"/>
          <p:cNvGrpSpPr/>
          <p:nvPr/>
        </p:nvGrpSpPr>
        <p:grpSpPr>
          <a:xfrm flipH="1" rot="-5400000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2672" name="Google Shape;2672;p5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4" name="Google Shape;2674;p59"/>
          <p:cNvSpPr/>
          <p:nvPr/>
        </p:nvSpPr>
        <p:spPr>
          <a:xfrm>
            <a:off x="8150738" y="11179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5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5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59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59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59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0" name="Google Shape;26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225" y="1672196"/>
            <a:ext cx="3500493" cy="5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225" y="3005234"/>
            <a:ext cx="3055551" cy="5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59"/>
          <p:cNvPicPr preferRelativeResize="0"/>
          <p:nvPr/>
        </p:nvPicPr>
        <p:blipFill rotWithShape="1">
          <a:blip r:embed="rId5">
            <a:alphaModFix/>
          </a:blip>
          <a:srcRect b="485" l="0" r="0" t="475"/>
          <a:stretch/>
        </p:blipFill>
        <p:spPr>
          <a:xfrm>
            <a:off x="2210588" y="2363575"/>
            <a:ext cx="4867771" cy="4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0"/>
          <p:cNvSpPr txBox="1"/>
          <p:nvPr>
            <p:ph idx="1" type="subTitle"/>
          </p:nvPr>
        </p:nvSpPr>
        <p:spPr>
          <a:xfrm>
            <a:off x="1081951" y="2307050"/>
            <a:ext cx="69801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Damage Function: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Wind damage is proportional to wind speed squared.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Exponential scaling for severe winds (winds &gt; 0.2).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/>
              <a:t>Why This Works?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Captures both constant wind damage and rare extreme events.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Helps us price insurance more effectively.</a:t>
            </a:r>
            <a:endParaRPr/>
          </a:p>
        </p:txBody>
      </p:sp>
      <p:sp>
        <p:nvSpPr>
          <p:cNvPr id="2688" name="Google Shape;2688;p6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Estimated the Damage?</a:t>
            </a:r>
            <a:endParaRPr/>
          </a:p>
        </p:txBody>
      </p:sp>
      <p:grpSp>
        <p:nvGrpSpPr>
          <p:cNvPr id="2689" name="Google Shape;2689;p60"/>
          <p:cNvGrpSpPr/>
          <p:nvPr/>
        </p:nvGrpSpPr>
        <p:grpSpPr>
          <a:xfrm flipH="1" rot="-5400000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2690" name="Google Shape;2690;p6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2" name="Google Shape;2692;p60"/>
          <p:cNvSpPr/>
          <p:nvPr/>
        </p:nvSpPr>
        <p:spPr>
          <a:xfrm>
            <a:off x="8150738" y="11179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60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60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60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8" name="Google Shape;26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00" y="1255099"/>
            <a:ext cx="6930000" cy="86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61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61"/>
          <p:cNvSpPr txBox="1"/>
          <p:nvPr/>
        </p:nvSpPr>
        <p:spPr>
          <a:xfrm>
            <a:off x="1610075" y="744400"/>
            <a:ext cx="58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5" name="Google Shape;27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25" y="1073875"/>
            <a:ext cx="4592526" cy="31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p61"/>
          <p:cNvSpPr txBox="1"/>
          <p:nvPr/>
        </p:nvSpPr>
        <p:spPr>
          <a:xfrm>
            <a:off x="0" y="1764950"/>
            <a:ext cx="374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-"/>
            </a:pPr>
            <a:r>
              <a:rPr lang="en" u="sng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https://www.desmos.com/calculator/31ibga1bix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-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Live Demo with the Code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07" name="Google Shape;2707;p6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Pricing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