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sldIdLst>
    <p:sldId id="288" r:id="rId3"/>
    <p:sldId id="311" r:id="rId4"/>
    <p:sldId id="337" r:id="rId5"/>
    <p:sldId id="338" r:id="rId6"/>
    <p:sldId id="339" r:id="rId7"/>
    <p:sldId id="343" r:id="rId8"/>
    <p:sldId id="350" r:id="rId9"/>
    <p:sldId id="351" r:id="rId10"/>
    <p:sldId id="346" r:id="rId11"/>
    <p:sldId id="347" r:id="rId12"/>
    <p:sldId id="348" r:id="rId13"/>
    <p:sldId id="349" r:id="rId14"/>
    <p:sldId id="344" r:id="rId15"/>
    <p:sldId id="345" r:id="rId16"/>
    <p:sldId id="290" r:id="rId17"/>
    <p:sldId id="352" r:id="rId18"/>
    <p:sldId id="35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88"/>
            <p14:sldId id="311"/>
            <p14:sldId id="337"/>
            <p14:sldId id="338"/>
            <p14:sldId id="339"/>
            <p14:sldId id="343"/>
            <p14:sldId id="350"/>
            <p14:sldId id="351"/>
            <p14:sldId id="346"/>
            <p14:sldId id="347"/>
            <p14:sldId id="348"/>
            <p14:sldId id="349"/>
            <p14:sldId id="344"/>
            <p14:sldId id="345"/>
            <p14:sldId id="290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825" autoAdjust="0"/>
  </p:normalViewPr>
  <p:slideViewPr>
    <p:cSldViewPr>
      <p:cViewPr>
        <p:scale>
          <a:sx n="150" d="100"/>
          <a:sy n="150" d="100"/>
        </p:scale>
        <p:origin x="-466" y="-16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715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ISTE 782 Visual Analytics</a:t>
            </a:r>
          </a:p>
          <a:p>
            <a:r>
              <a:rPr lang="en-US" dirty="0" smtClean="0"/>
              <a:t>2235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Charles Border, Ph.D.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344" y="2971800"/>
            <a:ext cx="7315200" cy="2057400"/>
          </a:xfrm>
        </p:spPr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One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100" b="0" dirty="0"/>
          </a:p>
        </p:txBody>
      </p:sp>
    </p:spTree>
    <p:extLst>
      <p:ext uri="{BB962C8B-B14F-4D97-AF65-F5344CB8AC3E}">
        <p14:creationId xmlns:p14="http://schemas.microsoft.com/office/powerpoint/2010/main" val="37463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Microsoft Azure DevOps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9695" y="1828800"/>
            <a:ext cx="8091811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Settings for Azure DevOps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1000" y="1676400"/>
            <a:ext cx="85176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to Work with Azure DevOps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9695" y="1828800"/>
            <a:ext cx="8078505" cy="43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28601"/>
            <a:ext cx="777333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990600"/>
            <a:ext cx="7773339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Post to MyCourses by 3/28 and I will give feedback by 4/2</a:t>
            </a:r>
          </a:p>
          <a:p>
            <a:r>
              <a:rPr lang="en-US" dirty="0" smtClean="0"/>
              <a:t>Introduction: </a:t>
            </a:r>
          </a:p>
          <a:p>
            <a:pPr lvl="1"/>
            <a:r>
              <a:rPr lang="en-US" dirty="0" smtClean="0"/>
              <a:t>What you want to do and why you want to do this project</a:t>
            </a:r>
          </a:p>
          <a:p>
            <a:r>
              <a:rPr lang="en-US" dirty="0" smtClean="0"/>
              <a:t>Lit Review: </a:t>
            </a:r>
          </a:p>
          <a:p>
            <a:pPr lvl="1"/>
            <a:r>
              <a:rPr lang="en-US" dirty="0" smtClean="0"/>
              <a:t>How have other people addressed similar projects?</a:t>
            </a:r>
          </a:p>
          <a:p>
            <a:r>
              <a:rPr lang="en-US" dirty="0" smtClean="0"/>
              <a:t>The following steps are linked together</a:t>
            </a:r>
          </a:p>
          <a:p>
            <a:pPr lvl="1"/>
            <a:r>
              <a:rPr lang="en-US" dirty="0" smtClean="0"/>
              <a:t>Methodology: </a:t>
            </a:r>
          </a:p>
          <a:p>
            <a:pPr lvl="2"/>
            <a:r>
              <a:rPr lang="en-US" dirty="0" smtClean="0"/>
              <a:t>How are you going to do what you plan to do?</a:t>
            </a:r>
          </a:p>
          <a:p>
            <a:pPr lvl="2"/>
            <a:r>
              <a:rPr lang="en-US" dirty="0" smtClean="0"/>
              <a:t>A series of steps, at the end of each step something has changed.  That changed something is a: Deliverables.</a:t>
            </a:r>
          </a:p>
          <a:p>
            <a:pPr lvl="1"/>
            <a:r>
              <a:rPr lang="en-US" dirty="0" smtClean="0"/>
              <a:t>Deliverables: </a:t>
            </a:r>
          </a:p>
          <a:p>
            <a:pPr lvl="2"/>
            <a:r>
              <a:rPr lang="en-US" dirty="0" smtClean="0"/>
              <a:t>Besides a project report, what else are you going to show me when you are done?</a:t>
            </a:r>
          </a:p>
          <a:p>
            <a:pPr lvl="2"/>
            <a:r>
              <a:rPr lang="en-US" dirty="0" smtClean="0"/>
              <a:t>Each deliverable takes time to complete.  These times together form your: project plan.</a:t>
            </a:r>
          </a:p>
          <a:p>
            <a:pPr lvl="1"/>
            <a:r>
              <a:rPr lang="en-US" dirty="0" smtClean="0"/>
              <a:t>Project plan: </a:t>
            </a:r>
          </a:p>
          <a:p>
            <a:pPr lvl="2"/>
            <a:r>
              <a:rPr lang="en-US" dirty="0" smtClean="0"/>
              <a:t>Meta-analysis of your project.  Including timeline and what parts will be hard and what will be easy.</a:t>
            </a:r>
          </a:p>
          <a:p>
            <a:pPr lvl="2"/>
            <a:r>
              <a:rPr lang="en-US" dirty="0" smtClean="0"/>
              <a:t>Gantt chart shows dependencies within deliverables.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52401"/>
            <a:ext cx="7773338" cy="914400"/>
          </a:xfrm>
        </p:spPr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371600"/>
            <a:ext cx="7773339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Recording Posted by 4/30</a:t>
            </a:r>
          </a:p>
          <a:p>
            <a:r>
              <a:rPr lang="en-US" dirty="0" smtClean="0"/>
              <a:t>The project presentation should take about 20 minutes</a:t>
            </a:r>
          </a:p>
          <a:p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Title page</a:t>
            </a:r>
          </a:p>
          <a:p>
            <a:pPr lvl="1"/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Lit Review (has anyone done anything similar?)</a:t>
            </a:r>
          </a:p>
          <a:p>
            <a:pPr lvl="1"/>
            <a:r>
              <a:rPr lang="en-US" dirty="0" smtClean="0"/>
              <a:t>Results (what happened?)</a:t>
            </a:r>
          </a:p>
          <a:p>
            <a:pPr lvl="1"/>
            <a:r>
              <a:rPr lang="en-US" dirty="0" smtClean="0"/>
              <a:t>Future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Communicating</a:t>
            </a:r>
            <a:r>
              <a:rPr lang="en-US" dirty="0" smtClean="0"/>
              <a:t> with Data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Well understood question</a:t>
            </a:r>
          </a:p>
          <a:p>
            <a:pPr lvl="1"/>
            <a:r>
              <a:rPr lang="en-US" dirty="0" smtClean="0"/>
              <a:t>Access to data</a:t>
            </a:r>
          </a:p>
          <a:p>
            <a:pPr lvl="1"/>
            <a:r>
              <a:rPr lang="en-US" dirty="0" smtClean="0"/>
              <a:t>Plan for your group</a:t>
            </a:r>
          </a:p>
          <a:p>
            <a:pPr lvl="1"/>
            <a:r>
              <a:rPr lang="en-US" dirty="0" smtClean="0"/>
              <a:t>Understanding of the different charts and what they work best for</a:t>
            </a:r>
          </a:p>
          <a:p>
            <a:pPr lvl="1"/>
            <a:r>
              <a:rPr lang="en-US" dirty="0" smtClean="0"/>
              <a:t>Access to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Classic Infographics by Charles </a:t>
            </a:r>
            <a:r>
              <a:rPr lang="en-US" dirty="0" err="1" smtClean="0"/>
              <a:t>Minard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874844"/>
            <a:ext cx="5181600" cy="56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7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Infographics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46" y="1447800"/>
            <a:ext cx="841781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Office hours </a:t>
            </a:r>
            <a:r>
              <a:rPr lang="en-US" sz="2800" dirty="0" err="1" smtClean="0"/>
              <a:t>TuTh</a:t>
            </a:r>
            <a:r>
              <a:rPr lang="en-US" sz="2800" dirty="0" smtClean="0"/>
              <a:t> 12:30 to 2:00 via ZOOM, phone or in-person in GOL 2615. </a:t>
            </a:r>
          </a:p>
          <a:p>
            <a:r>
              <a:rPr lang="en-US" sz="2800" dirty="0" smtClean="0"/>
              <a:t>All assignments coordinated through MyCourses</a:t>
            </a:r>
          </a:p>
          <a:p>
            <a:r>
              <a:rPr lang="en-US" sz="2800" dirty="0" smtClean="0"/>
              <a:t>Two sections meet in person:</a:t>
            </a:r>
          </a:p>
          <a:p>
            <a:pPr lvl="1"/>
            <a:r>
              <a:rPr lang="en-US" sz="2400" dirty="0" smtClean="0"/>
              <a:t>01 </a:t>
            </a:r>
            <a:r>
              <a:rPr lang="en-US" sz="2400" dirty="0" err="1" smtClean="0"/>
              <a:t>TuTh</a:t>
            </a:r>
            <a:r>
              <a:rPr lang="en-US" sz="2400" dirty="0" smtClean="0"/>
              <a:t> 11:00 to 12:15 GOL 2520</a:t>
            </a:r>
          </a:p>
          <a:p>
            <a:pPr lvl="1"/>
            <a:r>
              <a:rPr lang="en-US" sz="2400" dirty="0" smtClean="0"/>
              <a:t>03 </a:t>
            </a:r>
            <a:r>
              <a:rPr lang="en-US" sz="2400" dirty="0" err="1" smtClean="0"/>
              <a:t>TuTh</a:t>
            </a:r>
            <a:r>
              <a:rPr lang="en-US" sz="2400" dirty="0" smtClean="0"/>
              <a:t> 2:00 to 3:15 GOL 2650</a:t>
            </a:r>
          </a:p>
          <a:p>
            <a:pPr lvl="1"/>
            <a:r>
              <a:rPr lang="en-US" sz="2400" dirty="0" smtClean="0"/>
              <a:t>You are welcome to attend either</a:t>
            </a:r>
          </a:p>
          <a:p>
            <a:r>
              <a:rPr lang="en-US" sz="2800" dirty="0" smtClean="0"/>
              <a:t>Course textbook:</a:t>
            </a:r>
          </a:p>
          <a:p>
            <a:pPr lvl="1"/>
            <a:r>
              <a:rPr lang="en-US" dirty="0" err="1"/>
              <a:t>Nussbaumer</a:t>
            </a:r>
            <a:r>
              <a:rPr lang="en-US" dirty="0"/>
              <a:t> </a:t>
            </a:r>
            <a:r>
              <a:rPr lang="en-US" dirty="0" err="1"/>
              <a:t>Knaflic</a:t>
            </a:r>
            <a:r>
              <a:rPr lang="en-US" dirty="0"/>
              <a:t>, Cole; Storytelling with Data: A Data Visualization Guide for Business Professionals 1</a:t>
            </a:r>
            <a:r>
              <a:rPr lang="en-US" baseline="30000" dirty="0"/>
              <a:t>st</a:t>
            </a:r>
            <a:r>
              <a:rPr lang="en-US" dirty="0"/>
              <a:t> edition: ISBN-13 978-1119002253, Publisher: Wiley, 2015.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135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829282"/>
          </a:xfrm>
        </p:spPr>
        <p:txBody>
          <a:bodyPr/>
          <a:lstStyle/>
          <a:p>
            <a:r>
              <a:rPr lang="en-US" dirty="0" smtClean="0"/>
              <a:t>Course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447801"/>
            <a:ext cx="7772870" cy="4343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Four Team Labs:</a:t>
            </a:r>
          </a:p>
          <a:p>
            <a:pPr lvl="1"/>
            <a:r>
              <a:rPr lang="en-US" dirty="0" smtClean="0"/>
              <a:t>1/26 Azure DevOps Semester Plan</a:t>
            </a:r>
          </a:p>
          <a:p>
            <a:pPr lvl="1"/>
            <a:r>
              <a:rPr lang="en-US" dirty="0" smtClean="0"/>
              <a:t>2/9 E-Commerce/ERP </a:t>
            </a:r>
          </a:p>
          <a:p>
            <a:pPr lvl="1"/>
            <a:r>
              <a:rPr lang="en-US" dirty="0" smtClean="0"/>
              <a:t>2/23 Crime Project</a:t>
            </a:r>
          </a:p>
          <a:p>
            <a:pPr lvl="1"/>
            <a:r>
              <a:rPr lang="en-US" dirty="0" smtClean="0"/>
              <a:t>3/8 Health/Ecology</a:t>
            </a:r>
          </a:p>
          <a:p>
            <a:r>
              <a:rPr lang="en-US" dirty="0"/>
              <a:t>All projects start with an Azure DevOps project summary and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All projects use Google Big Query and Data Looker and public data sets</a:t>
            </a:r>
          </a:p>
          <a:p>
            <a:r>
              <a:rPr lang="en-US" dirty="0" smtClean="0"/>
              <a:t>Teams can be up to three people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2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52601"/>
            <a:ext cx="777287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Final Team Project</a:t>
            </a:r>
          </a:p>
          <a:p>
            <a:r>
              <a:rPr lang="en-US" dirty="0" smtClean="0"/>
              <a:t>Topic of your choosing</a:t>
            </a:r>
          </a:p>
          <a:p>
            <a:pPr lvl="1"/>
            <a:r>
              <a:rPr lang="en-US" dirty="0" smtClean="0"/>
              <a:t>3/28 Starts with Azure DevOps project plan</a:t>
            </a:r>
          </a:p>
          <a:p>
            <a:pPr lvl="1"/>
            <a:r>
              <a:rPr lang="en-US" dirty="0" smtClean="0"/>
              <a:t>4/1 I will give feedback</a:t>
            </a:r>
          </a:p>
          <a:p>
            <a:pPr lvl="1"/>
            <a:r>
              <a:rPr lang="en-US" dirty="0" smtClean="0"/>
              <a:t>4/9 Work on project</a:t>
            </a:r>
          </a:p>
          <a:p>
            <a:pPr lvl="1"/>
            <a:r>
              <a:rPr lang="en-US" dirty="0" smtClean="0"/>
              <a:t>4/16 Work on project</a:t>
            </a:r>
          </a:p>
          <a:p>
            <a:pPr lvl="1"/>
            <a:r>
              <a:rPr lang="en-US" dirty="0" smtClean="0"/>
              <a:t>4/23 Work on project</a:t>
            </a:r>
          </a:p>
          <a:p>
            <a:pPr lvl="1"/>
            <a:r>
              <a:rPr lang="en-US" dirty="0" smtClean="0"/>
              <a:t>4/30 Project presentation due</a:t>
            </a:r>
          </a:p>
          <a:p>
            <a:r>
              <a:rPr lang="en-US" dirty="0" smtClean="0"/>
              <a:t>Can use same team as for other assignments, but you can change teams.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5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417639"/>
            <a:ext cx="7772870" cy="4373562"/>
          </a:xfrm>
        </p:spPr>
        <p:txBody>
          <a:bodyPr/>
          <a:lstStyle/>
          <a:p>
            <a:r>
              <a:rPr lang="en-US" dirty="0" smtClean="0"/>
              <a:t>Final Exam</a:t>
            </a:r>
          </a:p>
          <a:p>
            <a:r>
              <a:rPr lang="en-US" dirty="0" smtClean="0"/>
              <a:t>Take home: posted 3/26, due 3/30</a:t>
            </a:r>
          </a:p>
          <a:p>
            <a:r>
              <a:rPr lang="en-US" dirty="0" smtClean="0"/>
              <a:t>Answer two questions out of six or eight</a:t>
            </a:r>
          </a:p>
          <a:p>
            <a:r>
              <a:rPr lang="en-US" dirty="0" smtClean="0"/>
              <a:t>Two three to five page 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8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00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371601"/>
            <a:ext cx="777287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Must use multiple data sources</a:t>
            </a:r>
          </a:p>
          <a:p>
            <a:r>
              <a:rPr lang="en-US" dirty="0" smtClean="0"/>
              <a:t>Can be done in Big Query/Data Looker</a:t>
            </a:r>
          </a:p>
          <a:p>
            <a:r>
              <a:rPr lang="en-US" dirty="0" smtClean="0"/>
              <a:t>Should be related to your final capstone</a:t>
            </a:r>
          </a:p>
          <a:p>
            <a:r>
              <a:rPr lang="en-US" dirty="0" smtClean="0"/>
              <a:t>Should be interesting to your team</a:t>
            </a:r>
          </a:p>
          <a:p>
            <a:r>
              <a:rPr lang="en-US" dirty="0" smtClean="0"/>
              <a:t>I am open to discussion about topics, be creative!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Big Query and Data Looker Studio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9695" y="1828800"/>
            <a:ext cx="8002305" cy="42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5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 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733" y="1752600"/>
            <a:ext cx="8220467" cy="44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to Work with Big Query and Data Looker Studio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772" y="1676400"/>
            <a:ext cx="8659658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3864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4122C5-4F29-48BA-8A90-6EF548C0EA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Introducing PowerPoint 2010 presentation</Template>
  <TotalTime>12175</TotalTime>
  <Words>517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Georgia</vt:lpstr>
      <vt:lpstr>Introducing PowerPoint 2010</vt:lpstr>
      <vt:lpstr>Class One </vt:lpstr>
      <vt:lpstr>Announcements</vt:lpstr>
      <vt:lpstr>Course Assignments</vt:lpstr>
      <vt:lpstr>Course Assignments</vt:lpstr>
      <vt:lpstr>Course Assignments</vt:lpstr>
      <vt:lpstr>Project Ideas</vt:lpstr>
      <vt:lpstr>Google Big Query and Data Looker Studio</vt:lpstr>
      <vt:lpstr>Public Data Sets</vt:lpstr>
      <vt:lpstr>Learning to Work with Big Query and Data Looker Studio</vt:lpstr>
      <vt:lpstr>Working with Microsoft Azure DevOps</vt:lpstr>
      <vt:lpstr>Project Settings for Azure DevOps</vt:lpstr>
      <vt:lpstr>Learning to Work with Azure DevOps</vt:lpstr>
      <vt:lpstr>Project Summary</vt:lpstr>
      <vt:lpstr>Project Presentation</vt:lpstr>
      <vt:lpstr>Data Visualization</vt:lpstr>
      <vt:lpstr>Classic Infographics by Charles Minard</vt:lpstr>
      <vt:lpstr>Classic Infographics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POWERPOINT 2010</dc:title>
  <dc:creator>Charles Border</dc:creator>
  <cp:keywords/>
  <cp:lastModifiedBy>Charles Border</cp:lastModifiedBy>
  <cp:revision>57</cp:revision>
  <dcterms:created xsi:type="dcterms:W3CDTF">2014-10-30T15:06:00Z</dcterms:created>
  <dcterms:modified xsi:type="dcterms:W3CDTF">2024-01-18T17:32:17Z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