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716" r:id="rId3"/>
  </p:sldMasterIdLst>
  <p:notesMasterIdLst>
    <p:notesMasterId r:id="rId20"/>
  </p:notesMasterIdLst>
  <p:sldIdLst>
    <p:sldId id="288" r:id="rId4"/>
    <p:sldId id="311" r:id="rId5"/>
    <p:sldId id="364" r:id="rId6"/>
    <p:sldId id="337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52" r:id="rId18"/>
    <p:sldId id="3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88"/>
            <p14:sldId id="311"/>
            <p14:sldId id="364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5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825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4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2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8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9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7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8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ev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27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70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3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2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675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67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07853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1728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116988"/>
            <a:ext cx="8229600" cy="412568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1728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734851"/>
            <a:ext cx="8229600" cy="433357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1917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1" y="3365734"/>
            <a:ext cx="8232775" cy="465069"/>
          </a:xfrm>
        </p:spPr>
        <p:txBody>
          <a:bodyPr lIns="0" tIns="0" rIns="0" bIns="0"/>
          <a:lstStyle>
            <a:lvl1pPr marR="0" indent="-1917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133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18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3938596"/>
            <a:ext cx="8229600" cy="443837"/>
          </a:xfrm>
        </p:spPr>
        <p:txBody>
          <a:bodyPr lIns="0" tIns="0" rIns="0" bIns="0"/>
          <a:lstStyle>
            <a:lvl1pPr marR="0" indent="-1917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133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1" y="4569758"/>
            <a:ext cx="8232775" cy="464206"/>
          </a:xfrm>
        </p:spPr>
        <p:txBody>
          <a:bodyPr lIns="0" tIns="0" rIns="0" bIns="0"/>
          <a:lstStyle>
            <a:lvl1pPr marR="0" indent="-1917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57200" y="5221290"/>
            <a:ext cx="8229600" cy="551633"/>
          </a:xfrm>
        </p:spPr>
        <p:txBody>
          <a:bodyPr lIns="0" tIns="0" rIns="0" bIns="0"/>
          <a:lstStyle>
            <a:lvl1pPr marR="0" indent="-1917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133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1728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18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03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27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70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3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2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675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67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836354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2133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632202"/>
            <a:ext cx="8229600" cy="1793875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2133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712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27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70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3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2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675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675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434275"/>
          </a:xfrm>
        </p:spPr>
        <p:txBody>
          <a:bodyPr lIns="0" tIns="0" rIns="0" bIns="0"/>
          <a:lstStyle>
            <a:lvl1pPr indent="-191700">
              <a:defRPr sz="1800">
                <a:latin typeface="+mn-lt"/>
              </a:defRPr>
            </a:lvl1pPr>
            <a:lvl2pPr indent="-213300">
              <a:defRPr sz="1800">
                <a:latin typeface="+mn-lt"/>
              </a:defRPr>
            </a:lvl2pPr>
            <a:lvl3pPr indent="-172800">
              <a:defRPr sz="1800">
                <a:latin typeface="+mn-lt"/>
              </a:defRPr>
            </a:lvl3pPr>
            <a:lvl4pPr indent="-172800">
              <a:defRPr sz="1800">
                <a:latin typeface="+mn-lt"/>
              </a:defRPr>
            </a:lvl4pPr>
            <a:lvl5pPr indent="-172800"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715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4423-8B18-44D5-ACE2-75BD579CE35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BA0A-0478-4CEB-939B-7AC72286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ISTE 782 Visual Analytics</a:t>
            </a:r>
          </a:p>
          <a:p>
            <a:r>
              <a:rPr lang="en-US" dirty="0" smtClean="0"/>
              <a:t>2235 On-Line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Charles Border, Ph.D.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344" y="2971800"/>
            <a:ext cx="7315200" cy="2057400"/>
          </a:xfrm>
        </p:spPr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Two</a:t>
            </a:r>
            <a:r>
              <a:rPr lang="en-US" sz="3200" dirty="0"/>
              <a:t/>
            </a:r>
            <a:br>
              <a:rPr lang="en-US" sz="3200" dirty="0"/>
            </a:br>
            <a:endParaRPr lang="en-US" sz="3100" b="0" dirty="0"/>
          </a:p>
        </p:txBody>
      </p:sp>
    </p:spTree>
    <p:extLst>
      <p:ext uri="{BB962C8B-B14F-4D97-AF65-F5344CB8AC3E}">
        <p14:creationId xmlns:p14="http://schemas.microsoft.com/office/powerpoint/2010/main" val="37463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1924" y="2024062"/>
            <a:ext cx="7178132" cy="38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6007" y="2024062"/>
            <a:ext cx="7157696" cy="38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1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and Acceptance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2124" y="2024063"/>
            <a:ext cx="7609235" cy="40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does a component need to do so that you can declare the user story satisfied.</a:t>
            </a:r>
          </a:p>
          <a:p>
            <a:r>
              <a:rPr lang="en-US" dirty="0" smtClean="0"/>
              <a:t>Given I am a user and I click the “add picture” button in the direct message, I am presented with a popup window to choose the file I can upload, submit it with the upload button and see a preview of the uploaded image.</a:t>
            </a:r>
          </a:p>
          <a:p>
            <a:r>
              <a:rPr lang="en-US" dirty="0" smtClean="0"/>
              <a:t>Given I am a user who has successfully uploaded a photo from my computer, when I click send, the image is sent to my friend through the direct message and it appears in the chat.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Measuring the difficulty of a task by using a rating system that everybody in the company understands</a:t>
            </a:r>
          </a:p>
          <a:p>
            <a:r>
              <a:rPr lang="en-US" dirty="0" smtClean="0"/>
              <a:t>Velocity: the number of story points we were able to accomplish in a two week sprint.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7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E-Commerce Analytics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https://support.google.com/analytics/answer/7586738?hl=en#zippy=%2Cin-this-article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743950" cy="54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9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E-Commerce </a:t>
            </a:r>
            <a:r>
              <a:rPr lang="en-US" dirty="0"/>
              <a:t>T</a:t>
            </a:r>
            <a:r>
              <a:rPr lang="en-US" dirty="0" smtClean="0"/>
              <a:t>ransactional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1945" y="1066800"/>
            <a:ext cx="8169485" cy="46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Office hours </a:t>
            </a:r>
            <a:r>
              <a:rPr lang="en-US" sz="2800" dirty="0" err="1" smtClean="0"/>
              <a:t>TuTh</a:t>
            </a:r>
            <a:r>
              <a:rPr lang="en-US" sz="2800" dirty="0" smtClean="0"/>
              <a:t> 12:30 to 2:00 via ZOOM, phone or in-person in GOL 2615. </a:t>
            </a:r>
          </a:p>
          <a:p>
            <a:r>
              <a:rPr lang="en-US" sz="2800" dirty="0" smtClean="0"/>
              <a:t>Oracle Public </a:t>
            </a:r>
            <a:r>
              <a:rPr lang="en-US" sz="2800" dirty="0"/>
              <a:t>Data </a:t>
            </a:r>
            <a:r>
              <a:rPr lang="en-US" sz="2800" dirty="0" smtClean="0"/>
              <a:t>Sets</a:t>
            </a:r>
            <a:r>
              <a:rPr lang="en-US" sz="2800" dirty="0"/>
              <a:t>: https://opendata.oraclecloud.com/ords/r/opendata/opendata/home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35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Fundamental </a:t>
            </a:r>
            <a:r>
              <a:rPr lang="en-US" dirty="0" smtClean="0"/>
              <a:t>idea: develop a plan now that can help you stay organized throughout the course</a:t>
            </a:r>
          </a:p>
          <a:p>
            <a:r>
              <a:rPr lang="en-US" dirty="0" smtClean="0"/>
              <a:t>Course Deliverables: Three team labs and one team project</a:t>
            </a:r>
          </a:p>
          <a:p>
            <a:r>
              <a:rPr lang="en-US" dirty="0" smtClean="0"/>
              <a:t>Get a process in place that works for your team</a:t>
            </a:r>
          </a:p>
          <a:p>
            <a:r>
              <a:rPr lang="en-US" dirty="0" smtClean="0"/>
              <a:t>Divide each lab into a series of deliverables assigned to an individual</a:t>
            </a:r>
          </a:p>
          <a:p>
            <a:r>
              <a:rPr lang="en-US" dirty="0" smtClean="0"/>
              <a:t>Each individual divide up their deliverables into sub deliverables</a:t>
            </a:r>
          </a:p>
          <a:p>
            <a:r>
              <a:rPr lang="en-US" dirty="0" smtClean="0"/>
              <a:t>Maintain Azure DevOps throughout the course so all the team members know what is going 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29282"/>
          </a:xfrm>
        </p:spPr>
        <p:txBody>
          <a:bodyPr>
            <a:normAutofit/>
          </a:bodyPr>
          <a:lstStyle/>
          <a:p>
            <a:r>
              <a:rPr lang="en-US" dirty="0" smtClean="0"/>
              <a:t>Azure DevOps 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47801"/>
            <a:ext cx="7772870" cy="4343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Treat each course deliverable as an agile “Epic”</a:t>
            </a:r>
          </a:p>
          <a:p>
            <a:r>
              <a:rPr lang="en-US" dirty="0" smtClean="0"/>
              <a:t>Each “Epic” can be divided up into “Backlog work items”</a:t>
            </a:r>
          </a:p>
          <a:p>
            <a:r>
              <a:rPr lang="en-US" dirty="0" smtClean="0"/>
              <a:t>Work items can be written as “User Stories” or descriptions of </a:t>
            </a:r>
            <a:r>
              <a:rPr lang="en-US" b="1" dirty="0" smtClean="0"/>
              <a:t>outcomes</a:t>
            </a:r>
            <a:r>
              <a:rPr lang="en-US" dirty="0" smtClean="0"/>
              <a:t> from the perspective of a user</a:t>
            </a:r>
          </a:p>
          <a:p>
            <a:r>
              <a:rPr lang="en-US" dirty="0" smtClean="0"/>
              <a:t>User stories can have “Acceptance Criteria” </a:t>
            </a:r>
          </a:p>
          <a:p>
            <a:r>
              <a:rPr lang="en-US" dirty="0" smtClean="0"/>
              <a:t>Work items from the backlog can be organized into “sprints”  </a:t>
            </a:r>
          </a:p>
          <a:p>
            <a:r>
              <a:rPr lang="en-US" dirty="0" smtClean="0"/>
              <a:t>Shared files can be maintained in the “Repos” for all group members to access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2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Projects are divided up into Epics, User Stories and Acceptance Criteria</a:t>
            </a:r>
          </a:p>
          <a:p>
            <a:r>
              <a:rPr lang="en-US" dirty="0" smtClean="0"/>
              <a:t>An Epic is a grouping of one or more features or functionalities that we want to build.</a:t>
            </a:r>
          </a:p>
          <a:p>
            <a:r>
              <a:rPr lang="en-US" dirty="0" smtClean="0"/>
              <a:t>Usually takes more than one sprint to build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Team Lab One</a:t>
            </a:r>
          </a:p>
          <a:p>
            <a:pPr lvl="1"/>
            <a:r>
              <a:rPr lang="en-US" dirty="0" smtClean="0"/>
              <a:t>Implement photo sharing in direct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Spec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Epic spec sheets are documents that contain all the requirements for building a product or completing a specific Team lab</a:t>
            </a:r>
          </a:p>
          <a:p>
            <a:r>
              <a:rPr lang="en-US" dirty="0" smtClean="0"/>
              <a:t>Their purpose is to allow everyone in the team to read and understand what they have to build.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780"/>
            <a:ext cx="8229600" cy="470129"/>
          </a:xfrm>
        </p:spPr>
        <p:txBody>
          <a:bodyPr/>
          <a:lstStyle/>
          <a:p>
            <a:r>
              <a:rPr lang="en-US" dirty="0" smtClean="0"/>
              <a:t>Epic Spec Sheet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1098"/>
            <a:ext cx="8229600" cy="3789104"/>
          </a:xfrm>
        </p:spPr>
        <p:txBody>
          <a:bodyPr/>
          <a:lstStyle/>
          <a:p>
            <a:r>
              <a:rPr lang="en-US" sz="1500" dirty="0"/>
              <a:t>Introduction:</a:t>
            </a:r>
          </a:p>
          <a:p>
            <a:pPr lvl="1"/>
            <a:r>
              <a:rPr lang="en-US" sz="1500" dirty="0"/>
              <a:t>Summary of what the features you are building are for and why you are building them.</a:t>
            </a:r>
          </a:p>
          <a:p>
            <a:pPr lvl="1"/>
            <a:r>
              <a:rPr lang="en-US" sz="1500" dirty="0"/>
              <a:t>What metrics are you trying to improve</a:t>
            </a:r>
          </a:p>
          <a:p>
            <a:pPr lvl="1"/>
            <a:r>
              <a:rPr lang="en-US" sz="1500" dirty="0"/>
              <a:t>Documentation links</a:t>
            </a:r>
          </a:p>
          <a:p>
            <a:pPr lvl="1"/>
            <a:r>
              <a:rPr lang="en-US" sz="1500" dirty="0"/>
              <a:t>Marketing plans, legal requirements</a:t>
            </a:r>
          </a:p>
          <a:p>
            <a:pPr lvl="1"/>
            <a:r>
              <a:rPr lang="en-US" sz="1500" dirty="0"/>
              <a:t>Early wireframes </a:t>
            </a:r>
          </a:p>
          <a:p>
            <a:r>
              <a:rPr lang="en-US" sz="1500" dirty="0"/>
              <a:t>Product Requirements</a:t>
            </a:r>
          </a:p>
          <a:p>
            <a:pPr lvl="1"/>
            <a:r>
              <a:rPr lang="en-US" sz="1500" dirty="0"/>
              <a:t>What is required for the specific features you want to build</a:t>
            </a:r>
          </a:p>
          <a:p>
            <a:r>
              <a:rPr lang="en-US" sz="1500" dirty="0"/>
              <a:t>Design Requirements</a:t>
            </a:r>
          </a:p>
          <a:p>
            <a:pPr lvl="1"/>
            <a:r>
              <a:rPr lang="en-US" sz="1500" dirty="0"/>
              <a:t>Sketches, prototypes</a:t>
            </a:r>
          </a:p>
          <a:p>
            <a:r>
              <a:rPr lang="en-US" sz="1500" dirty="0"/>
              <a:t>Engineer Requirements</a:t>
            </a:r>
          </a:p>
          <a:p>
            <a:pPr lvl="1"/>
            <a:r>
              <a:rPr lang="en-US" sz="1500" dirty="0"/>
              <a:t>What must be done on the technical side.</a:t>
            </a:r>
          </a:p>
        </p:txBody>
      </p:sp>
    </p:spTree>
    <p:extLst>
      <p:ext uri="{BB962C8B-B14F-4D97-AF65-F5344CB8AC3E}">
        <p14:creationId xmlns:p14="http://schemas.microsoft.com/office/powerpoint/2010/main" val="213612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779"/>
            <a:ext cx="8229600" cy="506224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88169"/>
            <a:ext cx="8229600" cy="5041231"/>
          </a:xfrm>
        </p:spPr>
        <p:txBody>
          <a:bodyPr>
            <a:normAutofit/>
          </a:bodyPr>
          <a:lstStyle/>
          <a:p>
            <a:r>
              <a:rPr lang="en-US" dirty="0" smtClean="0"/>
              <a:t>User stories are a way to describe a thing we’re going to build that delivers some type of functionality to the end user.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user I want to send pictures in a direct message to my friends so that I can share my favorite photos with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an e-commerce marketing person I want to know which product lines are rising in popularity so that I can alert our manufacturers to produce more inventory and avoid a stock outage.</a:t>
            </a:r>
          </a:p>
          <a:p>
            <a:r>
              <a:rPr lang="en-US" dirty="0" smtClean="0"/>
              <a:t>Standard Format:</a:t>
            </a:r>
          </a:p>
          <a:p>
            <a:pPr lvl="1"/>
            <a:r>
              <a:rPr lang="en-US" dirty="0" smtClean="0"/>
              <a:t>As an “X” I want to do “Y” so that I can “Z”.</a:t>
            </a:r>
          </a:p>
          <a:p>
            <a:r>
              <a:rPr lang="en-US" dirty="0" smtClean="0"/>
              <a:t>Project managers are responsible for the “what” and the “why” and the engineers and designers are responsible for the “how”.</a:t>
            </a:r>
          </a:p>
          <a:p>
            <a:r>
              <a:rPr lang="en-US" dirty="0" smtClean="0"/>
              <a:t>User stories are written on tickets in the project management tool</a:t>
            </a:r>
          </a:p>
          <a:p>
            <a:r>
              <a:rPr lang="en-US" dirty="0" smtClean="0"/>
              <a:t>Acceptance criteria are a set of conditions that the software must satisfy to be considered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780"/>
            <a:ext cx="8229600" cy="579450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sz="1800" dirty="0"/>
              <a:t>https://www.youtube.com/watch?v=MQzS30PtsiM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7229" y="2024063"/>
            <a:ext cx="7216474" cy="38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6227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4122C5-4F29-48BA-8A90-6EF548C0EA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2010 presentation</Template>
  <TotalTime>12650</TotalTime>
  <Words>695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Introducing PowerPoint 2010</vt:lpstr>
      <vt:lpstr>Office Theme</vt:lpstr>
      <vt:lpstr>Class Two </vt:lpstr>
      <vt:lpstr>Announcements</vt:lpstr>
      <vt:lpstr>Project Management for this Course</vt:lpstr>
      <vt:lpstr>Azure DevOps Semester Plan</vt:lpstr>
      <vt:lpstr>Agile Epics</vt:lpstr>
      <vt:lpstr>Epic Spec Sheets</vt:lpstr>
      <vt:lpstr>Epic Spec Sheet Outline</vt:lpstr>
      <vt:lpstr>User Stories</vt:lpstr>
      <vt:lpstr>Example: https://www.youtube.com/watch?v=MQzS30PtsiM</vt:lpstr>
      <vt:lpstr>Another Example</vt:lpstr>
      <vt:lpstr>Acceptance Criteria</vt:lpstr>
      <vt:lpstr>User Story and Acceptance Criteria</vt:lpstr>
      <vt:lpstr>Acceptance Criteria</vt:lpstr>
      <vt:lpstr>Story Points</vt:lpstr>
      <vt:lpstr>E-Commerce Analytics Data</vt:lpstr>
      <vt:lpstr>E-Commerce Transactional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POWERPOINT 2010</dc:title>
  <dc:creator>Charles Border</dc:creator>
  <cp:keywords/>
  <cp:lastModifiedBy>Charles Border</cp:lastModifiedBy>
  <cp:revision>62</cp:revision>
  <dcterms:created xsi:type="dcterms:W3CDTF">2014-10-30T15:06:00Z</dcterms:created>
  <dcterms:modified xsi:type="dcterms:W3CDTF">2024-01-21T16:09:21Z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