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731" r:id="rId3"/>
  </p:sldMasterIdLst>
  <p:notesMasterIdLst>
    <p:notesMasterId r:id="rId14"/>
  </p:notesMasterIdLst>
  <p:sldIdLst>
    <p:sldId id="288" r:id="rId4"/>
    <p:sldId id="371" r:id="rId5"/>
    <p:sldId id="311" r:id="rId6"/>
    <p:sldId id="372" r:id="rId7"/>
    <p:sldId id="373" r:id="rId8"/>
    <p:sldId id="374" r:id="rId9"/>
    <p:sldId id="375" r:id="rId10"/>
    <p:sldId id="376" r:id="rId11"/>
    <p:sldId id="377" r:id="rId12"/>
    <p:sldId id="3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88"/>
            <p14:sldId id="371"/>
            <p14:sldId id="311"/>
            <p14:sldId id="372"/>
            <p14:sldId id="373"/>
            <p14:sldId id="374"/>
            <p14:sldId id="375"/>
            <p14:sldId id="376"/>
            <p14:sldId id="377"/>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9825" autoAdjust="0"/>
  </p:normalViewPr>
  <p:slideViewPr>
    <p:cSldViewPr>
      <p:cViewPr varScale="1">
        <p:scale>
          <a:sx n="73" d="100"/>
          <a:sy n="73" d="100"/>
        </p:scale>
        <p:origin x="1109" y="58"/>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2/5/2024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93574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2/5/2024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2/5/2024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2/5/2024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15416"/>
          </a:xfrm>
          <a:prstGeom prst="rect">
            <a:avLst/>
          </a:prstGeom>
        </p:spPr>
        <p:txBody>
          <a:bodyPr wrap="square" lIns="0" tIns="0" rIns="0" bIns="0">
            <a:spAutoFit/>
          </a:bodyPr>
          <a:lstStyle>
            <a:lvl1pPr>
              <a:defRPr sz="750" b="0" i="0">
                <a:solidFill>
                  <a:srgbClr val="231F20"/>
                </a:solidFill>
                <a:latin typeface="Calibri"/>
                <a:cs typeface="Calibri"/>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49806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159025" y="2522684"/>
            <a:ext cx="4228353" cy="115416"/>
          </a:xfrm>
        </p:spPr>
        <p:txBody>
          <a:bodyPr lIns="0" tIns="0" rIns="0" bIns="0"/>
          <a:lstStyle>
            <a:lvl1pPr>
              <a:defRPr sz="750" b="0" i="0">
                <a:solidFill>
                  <a:srgbClr val="231F2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33516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159025" y="2522684"/>
            <a:ext cx="4228353" cy="115416"/>
          </a:xfrm>
        </p:spPr>
        <p:txBody>
          <a:bodyPr lIns="0" tIns="0" rIns="0" bIns="0"/>
          <a:lstStyle>
            <a:lvl1pPr>
              <a:defRPr sz="750" b="0" i="0">
                <a:solidFill>
                  <a:srgbClr val="231F20"/>
                </a:solidFill>
                <a:latin typeface="Calibri"/>
                <a:cs typeface="Calibri"/>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7491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159025" y="2522684"/>
            <a:ext cx="4228353" cy="115416"/>
          </a:xfrm>
        </p:spPr>
        <p:txBody>
          <a:bodyPr lIns="0" tIns="0" rIns="0" bIns="0"/>
          <a:lstStyle>
            <a:lvl1pPr>
              <a:defRPr sz="750" b="0" i="0">
                <a:solidFill>
                  <a:srgbClr val="231F2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5128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6665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2/5/2024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2/5/2024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2/5/2024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2/5/2024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2/5/2024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9.jp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2/5/2024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2306781"/>
          </a:xfrm>
          <a:prstGeom prst="rect">
            <a:avLst/>
          </a:prstGeom>
        </p:spPr>
      </p:pic>
      <p:sp>
        <p:nvSpPr>
          <p:cNvPr id="2" name="Holder 2"/>
          <p:cNvSpPr>
            <a:spLocks noGrp="1"/>
          </p:cNvSpPr>
          <p:nvPr>
            <p:ph type="title"/>
          </p:nvPr>
        </p:nvSpPr>
        <p:spPr>
          <a:xfrm>
            <a:off x="4159025" y="2522684"/>
            <a:ext cx="4228353" cy="169277"/>
          </a:xfrm>
          <a:prstGeom prst="rect">
            <a:avLst/>
          </a:prstGeom>
        </p:spPr>
        <p:txBody>
          <a:bodyPr wrap="square" lIns="0" tIns="0" rIns="0" bIns="0">
            <a:spAutoFit/>
          </a:bodyPr>
          <a:lstStyle>
            <a:lvl1pPr>
              <a:defRPr sz="1100" b="0" i="0">
                <a:solidFill>
                  <a:srgbClr val="231F20"/>
                </a:solidFill>
                <a:latin typeface="Calibri"/>
                <a:cs typeface="Calibri"/>
              </a:defRPr>
            </a:lvl1pPr>
          </a:lstStyle>
          <a:p>
            <a:endParaRPr/>
          </a:p>
        </p:txBody>
      </p:sp>
      <p:sp>
        <p:nvSpPr>
          <p:cNvPr id="3" name="Holder 3"/>
          <p:cNvSpPr>
            <a:spLocks noGrp="1"/>
          </p:cNvSpPr>
          <p:nvPr>
            <p:ph type="body" idx="1"/>
          </p:nvPr>
        </p:nvSpPr>
        <p:spPr>
          <a:xfrm>
            <a:off x="457200" y="1577340"/>
            <a:ext cx="8229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2/5/2024</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419361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tinyurl.com/ZoomLoveData24" TargetMode="External"/><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hyperlink" Target="http://tinyurl.com/RITlovedata24" TargetMode="Externa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a:bodyPr>
          <a:lstStyle/>
          <a:p>
            <a:r>
              <a:rPr lang="en-US" dirty="0" smtClean="0"/>
              <a:t>ISTE 782 Visual Analytics</a:t>
            </a:r>
          </a:p>
          <a:p>
            <a:r>
              <a:rPr lang="en-US" dirty="0" smtClean="0"/>
              <a:t>2235</a:t>
            </a:r>
            <a:r>
              <a:rPr lang="en-US" dirty="0"/>
              <a:t/>
            </a:r>
            <a:br>
              <a:rPr lang="en-US" dirty="0"/>
            </a:br>
            <a:r>
              <a:rPr lang="en-US" dirty="0" smtClean="0"/>
              <a:t>Charles Border, Ph.D.</a:t>
            </a:r>
            <a:endParaRPr lang="en-US" sz="2000" dirty="0"/>
          </a:p>
        </p:txBody>
      </p:sp>
      <p:sp>
        <p:nvSpPr>
          <p:cNvPr id="3" name="Title 2"/>
          <p:cNvSpPr>
            <a:spLocks noGrp="1"/>
          </p:cNvSpPr>
          <p:nvPr>
            <p:ph type="title"/>
          </p:nvPr>
        </p:nvSpPr>
        <p:spPr>
          <a:xfrm>
            <a:off x="106344" y="2971800"/>
            <a:ext cx="7315200" cy="2057400"/>
          </a:xfrm>
        </p:spPr>
        <p:txBody>
          <a:bodyPr>
            <a:normAutofit/>
          </a:bodyPr>
          <a:lstStyle/>
          <a:p>
            <a:r>
              <a:rPr lang="en-US" sz="3200" dirty="0" smtClean="0"/>
              <a:t>Week Four</a:t>
            </a:r>
            <a:r>
              <a:rPr lang="en-US" sz="3200" dirty="0"/>
              <a:t/>
            </a:r>
            <a:br>
              <a:rPr lang="en-US" sz="3200" dirty="0"/>
            </a:br>
            <a:endParaRPr lang="en-US" sz="3100" b="0" dirty="0"/>
          </a:p>
        </p:txBody>
      </p:sp>
    </p:spTree>
    <p:extLst>
      <p:ext uri="{BB962C8B-B14F-4D97-AF65-F5344CB8AC3E}">
        <p14:creationId xmlns:p14="http://schemas.microsoft.com/office/powerpoint/2010/main" val="3746303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Board</a:t>
            </a:r>
            <a:endParaRPr lang="en-US" dirty="0"/>
          </a:p>
        </p:txBody>
      </p:sp>
      <p:pic>
        <p:nvPicPr>
          <p:cNvPr id="4" name="Content Placeholder 3"/>
          <p:cNvPicPr>
            <a:picLocks noGrp="1" noChangeAspect="1"/>
          </p:cNvPicPr>
          <p:nvPr>
            <p:ph idx="1"/>
          </p:nvPr>
        </p:nvPicPr>
        <p:blipFill>
          <a:blip r:embed="rId2"/>
          <a:stretch>
            <a:fillRect/>
          </a:stretch>
        </p:blipFill>
        <p:spPr>
          <a:xfrm>
            <a:off x="990600" y="1289803"/>
            <a:ext cx="6934199" cy="4982499"/>
          </a:xfrm>
          <a:prstGeom prst="rect">
            <a:avLst/>
          </a:prstGeom>
        </p:spPr>
      </p:pic>
    </p:spTree>
    <p:extLst>
      <p:ext uri="{BB962C8B-B14F-4D97-AF65-F5344CB8AC3E}">
        <p14:creationId xmlns:p14="http://schemas.microsoft.com/office/powerpoint/2010/main" val="2028703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4507" y="2526721"/>
            <a:ext cx="2030124" cy="2186933"/>
          </a:xfrm>
          <a:prstGeom prst="rect">
            <a:avLst/>
          </a:prstGeom>
        </p:spPr>
        <p:txBody>
          <a:bodyPr vert="horz" wrap="square" lIns="0" tIns="57583" rIns="0" bIns="0" rtlCol="0">
            <a:spAutoFit/>
          </a:bodyPr>
          <a:lstStyle/>
          <a:p>
            <a:pPr marL="369300" marR="50654" indent="-361074" defTabSz="623438">
              <a:lnSpc>
                <a:spcPts val="5652"/>
              </a:lnSpc>
              <a:spcBef>
                <a:spcPts val="453"/>
              </a:spcBef>
            </a:pPr>
            <a:r>
              <a:rPr sz="4909" b="1" kern="0" spc="-307" dirty="0">
                <a:solidFill>
                  <a:srgbClr val="D2232A"/>
                </a:solidFill>
                <a:latin typeface="Verdana"/>
                <a:cs typeface="Verdana"/>
              </a:rPr>
              <a:t>LOVE </a:t>
            </a:r>
            <a:r>
              <a:rPr sz="4909" b="1" kern="0" spc="-641" dirty="0">
                <a:solidFill>
                  <a:srgbClr val="D2232A"/>
                </a:solidFill>
                <a:latin typeface="Verdana"/>
                <a:cs typeface="Verdana"/>
              </a:rPr>
              <a:t>DATA</a:t>
            </a:r>
            <a:endParaRPr sz="4909" kern="0">
              <a:solidFill>
                <a:sysClr val="windowText" lastClr="000000"/>
              </a:solidFill>
              <a:latin typeface="Verdana"/>
              <a:cs typeface="Verdana"/>
            </a:endParaRPr>
          </a:p>
          <a:p>
            <a:pPr marL="8659" defTabSz="623438">
              <a:lnSpc>
                <a:spcPts val="5182"/>
              </a:lnSpc>
            </a:pPr>
            <a:r>
              <a:rPr sz="4909" b="1" kern="0" spc="-395" dirty="0">
                <a:solidFill>
                  <a:srgbClr val="231F20"/>
                </a:solidFill>
                <a:latin typeface="Verdana"/>
                <a:cs typeface="Verdana"/>
              </a:rPr>
              <a:t>2024</a:t>
            </a:r>
            <a:endParaRPr sz="4909" kern="0">
              <a:solidFill>
                <a:sysClr val="windowText" lastClr="000000"/>
              </a:solidFill>
              <a:latin typeface="Verdana"/>
              <a:cs typeface="Verdana"/>
            </a:endParaRPr>
          </a:p>
        </p:txBody>
      </p:sp>
      <p:sp>
        <p:nvSpPr>
          <p:cNvPr id="3" name="object 3"/>
          <p:cNvSpPr txBox="1">
            <a:spLocks noGrp="1"/>
          </p:cNvSpPr>
          <p:nvPr>
            <p:ph type="title"/>
          </p:nvPr>
        </p:nvSpPr>
        <p:spPr>
          <a:xfrm>
            <a:off x="4758017" y="1720012"/>
            <a:ext cx="2882968" cy="504217"/>
          </a:xfrm>
          <a:prstGeom prst="rect">
            <a:avLst/>
          </a:prstGeom>
        </p:spPr>
        <p:txBody>
          <a:bodyPr vert="horz" wrap="square" lIns="0" tIns="29441" rIns="0" bIns="0" rtlCol="0">
            <a:spAutoFit/>
          </a:bodyPr>
          <a:lstStyle/>
          <a:p>
            <a:pPr marL="8659" marR="656774">
              <a:lnSpc>
                <a:spcPts val="900"/>
              </a:lnSpc>
              <a:spcBef>
                <a:spcPts val="232"/>
              </a:spcBef>
            </a:pPr>
            <a:r>
              <a:rPr sz="886" b="1" i="1" spc="55" dirty="0">
                <a:solidFill>
                  <a:srgbClr val="F26921"/>
                </a:solidFill>
              </a:rPr>
              <a:t>How</a:t>
            </a:r>
            <a:r>
              <a:rPr sz="886" b="1" i="1" spc="3" dirty="0">
                <a:solidFill>
                  <a:srgbClr val="F26921"/>
                </a:solidFill>
              </a:rPr>
              <a:t> </a:t>
            </a:r>
            <a:r>
              <a:rPr sz="886" b="1" i="1" spc="34" dirty="0">
                <a:solidFill>
                  <a:srgbClr val="F26921"/>
                </a:solidFill>
              </a:rPr>
              <a:t>Data</a:t>
            </a:r>
            <a:r>
              <a:rPr sz="886" b="1" i="1" spc="7" dirty="0">
                <a:solidFill>
                  <a:srgbClr val="F26921"/>
                </a:solidFill>
              </a:rPr>
              <a:t> </a:t>
            </a:r>
            <a:r>
              <a:rPr sz="886" b="1" i="1" spc="92" dirty="0">
                <a:solidFill>
                  <a:srgbClr val="F26921"/>
                </a:solidFill>
              </a:rPr>
              <a:t>Can</a:t>
            </a:r>
            <a:r>
              <a:rPr sz="886" b="1" i="1" spc="3" dirty="0">
                <a:solidFill>
                  <a:srgbClr val="F26921"/>
                </a:solidFill>
              </a:rPr>
              <a:t> </a:t>
            </a:r>
            <a:r>
              <a:rPr sz="886" b="1" i="1" spc="82" dirty="0">
                <a:solidFill>
                  <a:srgbClr val="F26921"/>
                </a:solidFill>
              </a:rPr>
              <a:t>Save</a:t>
            </a:r>
            <a:r>
              <a:rPr sz="886" b="1" i="1" spc="7" dirty="0">
                <a:solidFill>
                  <a:srgbClr val="F26921"/>
                </a:solidFill>
              </a:rPr>
              <a:t> </a:t>
            </a:r>
            <a:r>
              <a:rPr sz="886" b="1" i="1" spc="48" dirty="0">
                <a:solidFill>
                  <a:srgbClr val="F26921"/>
                </a:solidFill>
              </a:rPr>
              <a:t>Family</a:t>
            </a:r>
            <a:r>
              <a:rPr sz="886" b="1" i="1" spc="7" dirty="0">
                <a:solidFill>
                  <a:srgbClr val="F26921"/>
                </a:solidFill>
              </a:rPr>
              <a:t> </a:t>
            </a:r>
            <a:r>
              <a:rPr sz="886" b="1" i="1" spc="65" dirty="0">
                <a:solidFill>
                  <a:srgbClr val="F26921"/>
                </a:solidFill>
              </a:rPr>
              <a:t>Farms </a:t>
            </a:r>
            <a:r>
              <a:rPr dirty="0"/>
              <a:t>Monday,</a:t>
            </a:r>
            <a:r>
              <a:rPr spc="89" dirty="0"/>
              <a:t> </a:t>
            </a:r>
            <a:r>
              <a:rPr spc="44" dirty="0"/>
              <a:t>February</a:t>
            </a:r>
            <a:r>
              <a:rPr spc="89" dirty="0"/>
              <a:t> </a:t>
            </a:r>
            <a:r>
              <a:rPr spc="55" dirty="0"/>
              <a:t>5</a:t>
            </a:r>
            <a:r>
              <a:rPr spc="89" dirty="0"/>
              <a:t> </a:t>
            </a:r>
            <a:r>
              <a:rPr spc="-170" dirty="0"/>
              <a:t>|</a:t>
            </a:r>
            <a:r>
              <a:rPr spc="89" dirty="0"/>
              <a:t> </a:t>
            </a:r>
            <a:r>
              <a:rPr spc="-27" dirty="0"/>
              <a:t>11am-</a:t>
            </a:r>
            <a:r>
              <a:rPr spc="-14" dirty="0"/>
              <a:t>12pm</a:t>
            </a:r>
            <a:r>
              <a:rPr spc="48" dirty="0"/>
              <a:t> Speaker:</a:t>
            </a:r>
            <a:r>
              <a:rPr spc="89" dirty="0"/>
              <a:t> </a:t>
            </a:r>
            <a:r>
              <a:rPr spc="61" dirty="0"/>
              <a:t>Jamie</a:t>
            </a:r>
            <a:r>
              <a:rPr spc="89" dirty="0"/>
              <a:t> </a:t>
            </a:r>
            <a:r>
              <a:rPr spc="20" dirty="0"/>
              <a:t>Sonneville,</a:t>
            </a:r>
            <a:r>
              <a:rPr spc="89" dirty="0"/>
              <a:t> </a:t>
            </a:r>
            <a:r>
              <a:rPr i="1" spc="20" dirty="0"/>
              <a:t>Agri-</a:t>
            </a:r>
            <a:r>
              <a:rPr i="1" spc="27" dirty="0"/>
              <a:t>Trak</a:t>
            </a:r>
            <a:endParaRPr sz="886"/>
          </a:p>
          <a:p>
            <a:pPr marL="8659">
              <a:spcBef>
                <a:spcPts val="55"/>
              </a:spcBef>
            </a:pPr>
            <a:r>
              <a:rPr u="sng" spc="65" dirty="0">
                <a:uFill>
                  <a:solidFill>
                    <a:srgbClr val="231F20"/>
                  </a:solidFill>
                </a:uFill>
              </a:rPr>
              <a:t>Zoom</a:t>
            </a:r>
            <a:r>
              <a:rPr u="sng" spc="44" dirty="0">
                <a:uFill>
                  <a:solidFill>
                    <a:srgbClr val="231F20"/>
                  </a:solidFill>
                </a:uFill>
              </a:rPr>
              <a:t> </a:t>
            </a:r>
            <a:r>
              <a:rPr u="sng" spc="34" dirty="0">
                <a:uFill>
                  <a:solidFill>
                    <a:srgbClr val="231F20"/>
                  </a:solidFill>
                </a:uFill>
              </a:rPr>
              <a:t>Registration:</a:t>
            </a:r>
            <a:r>
              <a:rPr u="sng" spc="48" dirty="0">
                <a:uFill>
                  <a:solidFill>
                    <a:srgbClr val="231F20"/>
                  </a:solidFill>
                </a:uFill>
              </a:rPr>
              <a:t> </a:t>
            </a:r>
            <a:r>
              <a:rPr u="sng" spc="27" dirty="0">
                <a:uFill>
                  <a:solidFill>
                    <a:srgbClr val="231F20"/>
                  </a:solidFill>
                </a:uFill>
                <a:hlinkClick r:id="rId2"/>
              </a:rPr>
              <a:t>http://tinyurl.com/ZoomLoveData24</a:t>
            </a:r>
          </a:p>
        </p:txBody>
      </p:sp>
      <p:sp>
        <p:nvSpPr>
          <p:cNvPr id="4" name="object 4"/>
          <p:cNvSpPr txBox="1"/>
          <p:nvPr/>
        </p:nvSpPr>
        <p:spPr>
          <a:xfrm>
            <a:off x="4332662" y="3227414"/>
            <a:ext cx="2554432" cy="3035598"/>
          </a:xfrm>
          <a:prstGeom prst="rect">
            <a:avLst/>
          </a:prstGeom>
        </p:spPr>
        <p:txBody>
          <a:bodyPr vert="horz" wrap="square" lIns="0" tIns="8659" rIns="0" bIns="0" rtlCol="0">
            <a:spAutoFit/>
          </a:bodyPr>
          <a:lstStyle/>
          <a:p>
            <a:pPr marL="8659" defTabSz="623438">
              <a:lnSpc>
                <a:spcPts val="1050"/>
              </a:lnSpc>
              <a:spcBef>
                <a:spcPts val="68"/>
              </a:spcBef>
            </a:pPr>
            <a:r>
              <a:rPr sz="886" b="1" i="1" kern="0" spc="92" dirty="0">
                <a:solidFill>
                  <a:srgbClr val="F26921"/>
                </a:solidFill>
                <a:latin typeface="Calibri"/>
                <a:cs typeface="Calibri"/>
              </a:rPr>
              <a:t>The</a:t>
            </a:r>
            <a:r>
              <a:rPr sz="886" b="1" i="1" kern="0" dirty="0">
                <a:solidFill>
                  <a:srgbClr val="F26921"/>
                </a:solidFill>
                <a:latin typeface="Calibri"/>
                <a:cs typeface="Calibri"/>
              </a:rPr>
              <a:t> </a:t>
            </a:r>
            <a:r>
              <a:rPr sz="886" b="1" i="1" kern="0" spc="55" dirty="0">
                <a:solidFill>
                  <a:srgbClr val="F26921"/>
                </a:solidFill>
                <a:latin typeface="Calibri"/>
                <a:cs typeface="Calibri"/>
              </a:rPr>
              <a:t>Intersection</a:t>
            </a:r>
            <a:r>
              <a:rPr sz="886" b="1" i="1" kern="0" spc="3" dirty="0">
                <a:solidFill>
                  <a:srgbClr val="F26921"/>
                </a:solidFill>
                <a:latin typeface="Calibri"/>
                <a:cs typeface="Calibri"/>
              </a:rPr>
              <a:t> </a:t>
            </a:r>
            <a:r>
              <a:rPr sz="886" b="1" i="1" kern="0" spc="48" dirty="0">
                <a:solidFill>
                  <a:srgbClr val="F26921"/>
                </a:solidFill>
                <a:latin typeface="Calibri"/>
                <a:cs typeface="Calibri"/>
              </a:rPr>
              <a:t>of</a:t>
            </a:r>
            <a:r>
              <a:rPr sz="886" b="1" i="1" kern="0" spc="3" dirty="0">
                <a:solidFill>
                  <a:srgbClr val="F26921"/>
                </a:solidFill>
                <a:latin typeface="Calibri"/>
                <a:cs typeface="Calibri"/>
              </a:rPr>
              <a:t> </a:t>
            </a:r>
            <a:r>
              <a:rPr sz="886" b="1" i="1" kern="0" spc="34" dirty="0">
                <a:solidFill>
                  <a:srgbClr val="F26921"/>
                </a:solidFill>
                <a:latin typeface="Calibri"/>
                <a:cs typeface="Calibri"/>
              </a:rPr>
              <a:t>Data</a:t>
            </a:r>
            <a:r>
              <a:rPr sz="886" b="1" i="1" kern="0" spc="3" dirty="0">
                <a:solidFill>
                  <a:srgbClr val="F26921"/>
                </a:solidFill>
                <a:latin typeface="Calibri"/>
                <a:cs typeface="Calibri"/>
              </a:rPr>
              <a:t> </a:t>
            </a:r>
            <a:r>
              <a:rPr sz="886" b="1" i="1" kern="0" spc="51" dirty="0">
                <a:solidFill>
                  <a:srgbClr val="F26921"/>
                </a:solidFill>
                <a:latin typeface="Calibri"/>
                <a:cs typeface="Calibri"/>
              </a:rPr>
              <a:t>and</a:t>
            </a:r>
            <a:r>
              <a:rPr sz="886" b="1" i="1" kern="0" spc="3" dirty="0">
                <a:solidFill>
                  <a:srgbClr val="F26921"/>
                </a:solidFill>
                <a:latin typeface="Calibri"/>
                <a:cs typeface="Calibri"/>
              </a:rPr>
              <a:t> </a:t>
            </a:r>
            <a:r>
              <a:rPr sz="886" b="1" i="1" kern="0" spc="41" dirty="0">
                <a:solidFill>
                  <a:srgbClr val="F26921"/>
                </a:solidFill>
                <a:latin typeface="Calibri"/>
                <a:cs typeface="Calibri"/>
              </a:rPr>
              <a:t>Photojournalism</a:t>
            </a:r>
            <a:endParaRPr sz="886" kern="0">
              <a:solidFill>
                <a:sysClr val="windowText" lastClr="000000"/>
              </a:solidFill>
              <a:latin typeface="Calibri"/>
              <a:cs typeface="Calibri"/>
            </a:endParaRPr>
          </a:p>
          <a:p>
            <a:pPr marL="8659" marR="471475" defTabSz="623438">
              <a:lnSpc>
                <a:spcPts val="900"/>
              </a:lnSpc>
              <a:spcBef>
                <a:spcPts val="17"/>
              </a:spcBef>
            </a:pPr>
            <a:r>
              <a:rPr sz="750" kern="0" spc="41" dirty="0">
                <a:solidFill>
                  <a:srgbClr val="231F20"/>
                </a:solidFill>
                <a:latin typeface="Calibri"/>
                <a:cs typeface="Calibri"/>
              </a:rPr>
              <a:t>Tuesday,</a:t>
            </a:r>
            <a:r>
              <a:rPr sz="750" kern="0" spc="48" dirty="0">
                <a:solidFill>
                  <a:srgbClr val="231F20"/>
                </a:solidFill>
                <a:latin typeface="Calibri"/>
                <a:cs typeface="Calibri"/>
              </a:rPr>
              <a:t> </a:t>
            </a:r>
            <a:r>
              <a:rPr sz="750" kern="0" spc="44" dirty="0">
                <a:solidFill>
                  <a:srgbClr val="231F20"/>
                </a:solidFill>
                <a:latin typeface="Calibri"/>
                <a:cs typeface="Calibri"/>
              </a:rPr>
              <a:t>February</a:t>
            </a:r>
            <a:r>
              <a:rPr sz="750" kern="0" spc="51" dirty="0">
                <a:solidFill>
                  <a:srgbClr val="231F20"/>
                </a:solidFill>
                <a:latin typeface="Calibri"/>
                <a:cs typeface="Calibri"/>
              </a:rPr>
              <a:t> </a:t>
            </a:r>
            <a:r>
              <a:rPr sz="750" kern="0" spc="82" dirty="0">
                <a:solidFill>
                  <a:srgbClr val="231F20"/>
                </a:solidFill>
                <a:latin typeface="Calibri"/>
                <a:cs typeface="Calibri"/>
              </a:rPr>
              <a:t>6</a:t>
            </a:r>
            <a:r>
              <a:rPr sz="750" kern="0" spc="48" dirty="0">
                <a:solidFill>
                  <a:srgbClr val="231F20"/>
                </a:solidFill>
                <a:latin typeface="Calibri"/>
                <a:cs typeface="Calibri"/>
              </a:rPr>
              <a:t> </a:t>
            </a:r>
            <a:r>
              <a:rPr sz="750" kern="0" spc="-170" dirty="0">
                <a:solidFill>
                  <a:srgbClr val="231F20"/>
                </a:solidFill>
                <a:latin typeface="Calibri"/>
                <a:cs typeface="Calibri"/>
              </a:rPr>
              <a:t>|</a:t>
            </a:r>
            <a:r>
              <a:rPr sz="750" kern="0" spc="51" dirty="0">
                <a:solidFill>
                  <a:srgbClr val="231F20"/>
                </a:solidFill>
                <a:latin typeface="Calibri"/>
                <a:cs typeface="Calibri"/>
              </a:rPr>
              <a:t> </a:t>
            </a:r>
            <a:r>
              <a:rPr sz="750" kern="0" dirty="0">
                <a:solidFill>
                  <a:srgbClr val="231F20"/>
                </a:solidFill>
                <a:latin typeface="Calibri"/>
                <a:cs typeface="Calibri"/>
              </a:rPr>
              <a:t>11:30am-</a:t>
            </a:r>
            <a:r>
              <a:rPr sz="750" kern="0" spc="-7" dirty="0">
                <a:solidFill>
                  <a:srgbClr val="231F20"/>
                </a:solidFill>
                <a:latin typeface="Calibri"/>
                <a:cs typeface="Calibri"/>
              </a:rPr>
              <a:t>12:30pm </a:t>
            </a:r>
            <a:r>
              <a:rPr sz="750" kern="0" spc="55" dirty="0">
                <a:solidFill>
                  <a:srgbClr val="231F20"/>
                </a:solidFill>
                <a:latin typeface="Calibri"/>
                <a:cs typeface="Calibri"/>
              </a:rPr>
              <a:t>Speakers:</a:t>
            </a:r>
            <a:r>
              <a:rPr sz="750" kern="0" spc="61" dirty="0">
                <a:solidFill>
                  <a:srgbClr val="231F20"/>
                </a:solidFill>
                <a:latin typeface="Calibri"/>
                <a:cs typeface="Calibri"/>
              </a:rPr>
              <a:t> </a:t>
            </a:r>
            <a:r>
              <a:rPr sz="750" kern="0" spc="72" dirty="0">
                <a:solidFill>
                  <a:srgbClr val="231F20"/>
                </a:solidFill>
                <a:latin typeface="Calibri"/>
                <a:cs typeface="Calibri"/>
              </a:rPr>
              <a:t>Jenn</a:t>
            </a:r>
            <a:r>
              <a:rPr sz="750" kern="0" spc="61" dirty="0">
                <a:solidFill>
                  <a:srgbClr val="231F20"/>
                </a:solidFill>
                <a:latin typeface="Calibri"/>
                <a:cs typeface="Calibri"/>
              </a:rPr>
              <a:t> </a:t>
            </a:r>
            <a:r>
              <a:rPr sz="750" kern="0" spc="48" dirty="0">
                <a:solidFill>
                  <a:srgbClr val="231F20"/>
                </a:solidFill>
                <a:latin typeface="Calibri"/>
                <a:cs typeface="Calibri"/>
              </a:rPr>
              <a:t>Poggi,</a:t>
            </a:r>
            <a:r>
              <a:rPr sz="750" kern="0" spc="61" dirty="0">
                <a:solidFill>
                  <a:srgbClr val="231F20"/>
                </a:solidFill>
                <a:latin typeface="Calibri"/>
                <a:cs typeface="Calibri"/>
              </a:rPr>
              <a:t> </a:t>
            </a:r>
            <a:r>
              <a:rPr sz="750" i="1" kern="0" spc="68" dirty="0">
                <a:solidFill>
                  <a:srgbClr val="231F20"/>
                </a:solidFill>
                <a:latin typeface="Calibri"/>
                <a:cs typeface="Calibri"/>
              </a:rPr>
              <a:t>CAD;</a:t>
            </a:r>
            <a:r>
              <a:rPr sz="750" i="1" kern="0" spc="61" dirty="0">
                <a:solidFill>
                  <a:srgbClr val="231F20"/>
                </a:solidFill>
                <a:latin typeface="Calibri"/>
                <a:cs typeface="Calibri"/>
              </a:rPr>
              <a:t> </a:t>
            </a:r>
            <a:r>
              <a:rPr sz="750" kern="0" spc="85" dirty="0">
                <a:solidFill>
                  <a:srgbClr val="231F20"/>
                </a:solidFill>
                <a:latin typeface="Calibri"/>
                <a:cs typeface="Calibri"/>
              </a:rPr>
              <a:t>Josh</a:t>
            </a:r>
            <a:r>
              <a:rPr sz="750" kern="0" spc="61" dirty="0">
                <a:solidFill>
                  <a:srgbClr val="231F20"/>
                </a:solidFill>
                <a:latin typeface="Calibri"/>
                <a:cs typeface="Calibri"/>
              </a:rPr>
              <a:t> </a:t>
            </a:r>
            <a:r>
              <a:rPr sz="750" kern="0" dirty="0">
                <a:solidFill>
                  <a:srgbClr val="231F20"/>
                </a:solidFill>
                <a:latin typeface="Calibri"/>
                <a:cs typeface="Calibri"/>
              </a:rPr>
              <a:t>Meltzer,</a:t>
            </a:r>
            <a:r>
              <a:rPr sz="750" kern="0" spc="61" dirty="0">
                <a:solidFill>
                  <a:srgbClr val="231F20"/>
                </a:solidFill>
                <a:latin typeface="Calibri"/>
                <a:cs typeface="Calibri"/>
              </a:rPr>
              <a:t> </a:t>
            </a:r>
            <a:r>
              <a:rPr sz="750" i="1" kern="0" spc="89" dirty="0">
                <a:solidFill>
                  <a:srgbClr val="231F20"/>
                </a:solidFill>
                <a:latin typeface="Calibri"/>
                <a:cs typeface="Calibri"/>
              </a:rPr>
              <a:t>CAD</a:t>
            </a:r>
            <a:endParaRPr sz="750" kern="0">
              <a:solidFill>
                <a:sysClr val="windowText" lastClr="000000"/>
              </a:solidFill>
              <a:latin typeface="Calibri"/>
              <a:cs typeface="Calibri"/>
            </a:endParaRPr>
          </a:p>
          <a:p>
            <a:pPr marL="8659" defTabSz="623438">
              <a:spcBef>
                <a:spcPts val="51"/>
              </a:spcBef>
            </a:pPr>
            <a:r>
              <a:rPr sz="750" kern="0" spc="41" dirty="0">
                <a:solidFill>
                  <a:srgbClr val="231F20"/>
                </a:solidFill>
                <a:latin typeface="Calibri"/>
                <a:cs typeface="Calibri"/>
              </a:rPr>
              <a:t>Wallace</a:t>
            </a:r>
            <a:r>
              <a:rPr sz="750" kern="0" spc="119" dirty="0">
                <a:solidFill>
                  <a:srgbClr val="231F20"/>
                </a:solidFill>
                <a:latin typeface="Calibri"/>
                <a:cs typeface="Calibri"/>
              </a:rPr>
              <a:t> </a:t>
            </a:r>
            <a:r>
              <a:rPr sz="750" kern="0" spc="7" dirty="0">
                <a:solidFill>
                  <a:srgbClr val="231F20"/>
                </a:solidFill>
                <a:latin typeface="Calibri"/>
                <a:cs typeface="Calibri"/>
              </a:rPr>
              <a:t>Library,</a:t>
            </a:r>
            <a:r>
              <a:rPr sz="750" kern="0" spc="123" dirty="0">
                <a:solidFill>
                  <a:srgbClr val="231F20"/>
                </a:solidFill>
                <a:latin typeface="Calibri"/>
                <a:cs typeface="Calibri"/>
              </a:rPr>
              <a:t> </a:t>
            </a:r>
            <a:r>
              <a:rPr sz="750" kern="0" spc="68" dirty="0">
                <a:solidFill>
                  <a:srgbClr val="231F20"/>
                </a:solidFill>
                <a:latin typeface="Calibri"/>
                <a:cs typeface="Calibri"/>
              </a:rPr>
              <a:t>05-</a:t>
            </a:r>
            <a:r>
              <a:rPr sz="750" kern="0" spc="-14" dirty="0">
                <a:solidFill>
                  <a:srgbClr val="231F20"/>
                </a:solidFill>
                <a:latin typeface="Calibri"/>
                <a:cs typeface="Calibri"/>
              </a:rPr>
              <a:t>2410</a:t>
            </a:r>
            <a:endParaRPr sz="750" kern="0">
              <a:solidFill>
                <a:sysClr val="windowText" lastClr="000000"/>
              </a:solidFill>
              <a:latin typeface="Calibri"/>
              <a:cs typeface="Calibri"/>
            </a:endParaRPr>
          </a:p>
          <a:p>
            <a:pPr defTabSz="623438">
              <a:spcBef>
                <a:spcPts val="494"/>
              </a:spcBef>
            </a:pPr>
            <a:endParaRPr sz="750" kern="0">
              <a:solidFill>
                <a:sysClr val="windowText" lastClr="000000"/>
              </a:solidFill>
              <a:latin typeface="Calibri"/>
              <a:cs typeface="Calibri"/>
            </a:endParaRPr>
          </a:p>
          <a:p>
            <a:pPr marL="8659" marR="32904" defTabSz="623438">
              <a:lnSpc>
                <a:spcPct val="112000"/>
              </a:lnSpc>
              <a:spcBef>
                <a:spcPts val="3"/>
              </a:spcBef>
            </a:pPr>
            <a:r>
              <a:rPr sz="852" b="1" i="1" kern="0" spc="68" dirty="0">
                <a:solidFill>
                  <a:srgbClr val="F26921"/>
                </a:solidFill>
                <a:latin typeface="Calibri"/>
                <a:cs typeface="Calibri"/>
              </a:rPr>
              <a:t>Learning</a:t>
            </a:r>
            <a:r>
              <a:rPr sz="852" b="1" i="1" kern="0" spc="10" dirty="0">
                <a:solidFill>
                  <a:srgbClr val="F26921"/>
                </a:solidFill>
                <a:latin typeface="Calibri"/>
                <a:cs typeface="Calibri"/>
              </a:rPr>
              <a:t> </a:t>
            </a:r>
            <a:r>
              <a:rPr sz="852" b="1" i="1" kern="0" spc="55" dirty="0">
                <a:solidFill>
                  <a:srgbClr val="F26921"/>
                </a:solidFill>
                <a:latin typeface="Calibri"/>
                <a:cs typeface="Calibri"/>
              </a:rPr>
              <a:t>to</a:t>
            </a:r>
            <a:r>
              <a:rPr sz="852" b="1" i="1" kern="0" spc="14" dirty="0">
                <a:solidFill>
                  <a:srgbClr val="F26921"/>
                </a:solidFill>
                <a:latin typeface="Calibri"/>
                <a:cs typeface="Calibri"/>
              </a:rPr>
              <a:t> </a:t>
            </a:r>
            <a:r>
              <a:rPr sz="852" b="1" i="1" kern="0" spc="82" dirty="0">
                <a:solidFill>
                  <a:srgbClr val="F26921"/>
                </a:solidFill>
                <a:latin typeface="Calibri"/>
                <a:cs typeface="Calibri"/>
              </a:rPr>
              <a:t>Program</a:t>
            </a:r>
            <a:r>
              <a:rPr sz="852" b="1" i="1" kern="0" spc="14" dirty="0">
                <a:solidFill>
                  <a:srgbClr val="F26921"/>
                </a:solidFill>
                <a:latin typeface="Calibri"/>
                <a:cs typeface="Calibri"/>
              </a:rPr>
              <a:t> </a:t>
            </a:r>
            <a:r>
              <a:rPr sz="852" b="1" i="1" kern="0" spc="106" dirty="0">
                <a:solidFill>
                  <a:srgbClr val="F26921"/>
                </a:solidFill>
                <a:latin typeface="Calibri"/>
                <a:cs typeface="Calibri"/>
              </a:rPr>
              <a:t>By</a:t>
            </a:r>
            <a:r>
              <a:rPr sz="852" b="1" i="1" kern="0" spc="14" dirty="0">
                <a:solidFill>
                  <a:srgbClr val="F26921"/>
                </a:solidFill>
                <a:latin typeface="Calibri"/>
                <a:cs typeface="Calibri"/>
              </a:rPr>
              <a:t> </a:t>
            </a:r>
            <a:r>
              <a:rPr sz="852" b="1" i="1" kern="0" spc="68" dirty="0">
                <a:solidFill>
                  <a:srgbClr val="F26921"/>
                </a:solidFill>
                <a:latin typeface="Calibri"/>
                <a:cs typeface="Calibri"/>
              </a:rPr>
              <a:t>Transforming</a:t>
            </a:r>
            <a:r>
              <a:rPr sz="852" b="1" i="1" kern="0" spc="14" dirty="0">
                <a:solidFill>
                  <a:srgbClr val="F26921"/>
                </a:solidFill>
                <a:latin typeface="Calibri"/>
                <a:cs typeface="Calibri"/>
              </a:rPr>
              <a:t> </a:t>
            </a:r>
            <a:r>
              <a:rPr sz="852" b="1" i="1" kern="0" spc="55" dirty="0">
                <a:solidFill>
                  <a:srgbClr val="F26921"/>
                </a:solidFill>
                <a:latin typeface="Calibri"/>
                <a:cs typeface="Calibri"/>
              </a:rPr>
              <a:t>Data</a:t>
            </a:r>
            <a:r>
              <a:rPr sz="852" b="1" i="1" kern="0" spc="14" dirty="0">
                <a:solidFill>
                  <a:srgbClr val="F26921"/>
                </a:solidFill>
                <a:latin typeface="Calibri"/>
                <a:cs typeface="Calibri"/>
              </a:rPr>
              <a:t> </a:t>
            </a:r>
            <a:r>
              <a:rPr sz="852" b="1" i="1" kern="0" spc="31" dirty="0">
                <a:solidFill>
                  <a:srgbClr val="F26921"/>
                </a:solidFill>
                <a:latin typeface="Calibri"/>
                <a:cs typeface="Calibri"/>
              </a:rPr>
              <a:t>into </a:t>
            </a:r>
            <a:r>
              <a:rPr sz="852" b="1" i="1" kern="0" spc="55" dirty="0">
                <a:solidFill>
                  <a:srgbClr val="F26921"/>
                </a:solidFill>
                <a:latin typeface="Calibri"/>
                <a:cs typeface="Calibri"/>
              </a:rPr>
              <a:t>Information</a:t>
            </a:r>
            <a:r>
              <a:rPr sz="852" b="1" i="1" kern="0" spc="37" dirty="0">
                <a:solidFill>
                  <a:srgbClr val="F26921"/>
                </a:solidFill>
                <a:latin typeface="Calibri"/>
                <a:cs typeface="Calibri"/>
              </a:rPr>
              <a:t> </a:t>
            </a:r>
            <a:r>
              <a:rPr sz="852" b="1" i="1" kern="0" spc="48" dirty="0">
                <a:solidFill>
                  <a:srgbClr val="F26921"/>
                </a:solidFill>
                <a:latin typeface="Calibri"/>
                <a:cs typeface="Calibri"/>
              </a:rPr>
              <a:t>Visualization</a:t>
            </a:r>
            <a:endParaRPr sz="852" kern="0">
              <a:solidFill>
                <a:sysClr val="windowText" lastClr="000000"/>
              </a:solidFill>
              <a:latin typeface="Calibri"/>
              <a:cs typeface="Calibri"/>
            </a:endParaRPr>
          </a:p>
          <a:p>
            <a:pPr marL="8659" marR="986677" defTabSz="623438">
              <a:lnSpc>
                <a:spcPts val="900"/>
              </a:lnSpc>
              <a:spcBef>
                <a:spcPts val="7"/>
              </a:spcBef>
            </a:pPr>
            <a:r>
              <a:rPr sz="750" kern="0" spc="41" dirty="0">
                <a:solidFill>
                  <a:srgbClr val="231F20"/>
                </a:solidFill>
                <a:latin typeface="Calibri"/>
                <a:cs typeface="Calibri"/>
              </a:rPr>
              <a:t>Tuesday,</a:t>
            </a:r>
            <a:r>
              <a:rPr sz="750" kern="0" spc="37" dirty="0">
                <a:solidFill>
                  <a:srgbClr val="231F20"/>
                </a:solidFill>
                <a:latin typeface="Calibri"/>
                <a:cs typeface="Calibri"/>
              </a:rPr>
              <a:t> </a:t>
            </a:r>
            <a:r>
              <a:rPr sz="750" kern="0" spc="44" dirty="0">
                <a:solidFill>
                  <a:srgbClr val="231F20"/>
                </a:solidFill>
                <a:latin typeface="Calibri"/>
                <a:cs typeface="Calibri"/>
              </a:rPr>
              <a:t>February</a:t>
            </a:r>
            <a:r>
              <a:rPr sz="750" kern="0" spc="41" dirty="0">
                <a:solidFill>
                  <a:srgbClr val="231F20"/>
                </a:solidFill>
                <a:latin typeface="Calibri"/>
                <a:cs typeface="Calibri"/>
              </a:rPr>
              <a:t> </a:t>
            </a:r>
            <a:r>
              <a:rPr sz="750" kern="0" dirty="0">
                <a:solidFill>
                  <a:srgbClr val="231F20"/>
                </a:solidFill>
                <a:latin typeface="Calibri"/>
                <a:cs typeface="Calibri"/>
              </a:rPr>
              <a:t>13</a:t>
            </a:r>
            <a:r>
              <a:rPr sz="750" kern="0" spc="41" dirty="0">
                <a:solidFill>
                  <a:srgbClr val="231F20"/>
                </a:solidFill>
                <a:latin typeface="Calibri"/>
                <a:cs typeface="Calibri"/>
              </a:rPr>
              <a:t> </a:t>
            </a:r>
            <a:r>
              <a:rPr sz="750" kern="0" spc="-170" dirty="0">
                <a:solidFill>
                  <a:srgbClr val="231F20"/>
                </a:solidFill>
                <a:latin typeface="Calibri"/>
                <a:cs typeface="Calibri"/>
              </a:rPr>
              <a:t>|</a:t>
            </a:r>
            <a:r>
              <a:rPr sz="750" kern="0" spc="41" dirty="0">
                <a:solidFill>
                  <a:srgbClr val="231F20"/>
                </a:solidFill>
                <a:latin typeface="Calibri"/>
                <a:cs typeface="Calibri"/>
              </a:rPr>
              <a:t> </a:t>
            </a:r>
            <a:r>
              <a:rPr sz="750" kern="0" spc="-27" dirty="0">
                <a:solidFill>
                  <a:srgbClr val="231F20"/>
                </a:solidFill>
                <a:latin typeface="Calibri"/>
                <a:cs typeface="Calibri"/>
              </a:rPr>
              <a:t>11am-</a:t>
            </a:r>
            <a:r>
              <a:rPr sz="750" kern="0" spc="-14" dirty="0">
                <a:solidFill>
                  <a:srgbClr val="231F20"/>
                </a:solidFill>
                <a:latin typeface="Calibri"/>
                <a:cs typeface="Calibri"/>
              </a:rPr>
              <a:t>12pm </a:t>
            </a:r>
            <a:r>
              <a:rPr sz="750" kern="0" spc="48" dirty="0">
                <a:solidFill>
                  <a:srgbClr val="231F20"/>
                </a:solidFill>
                <a:latin typeface="Calibri"/>
                <a:cs typeface="Calibri"/>
              </a:rPr>
              <a:t>Speaker:</a:t>
            </a:r>
            <a:r>
              <a:rPr sz="750" kern="0" spc="61" dirty="0">
                <a:solidFill>
                  <a:srgbClr val="231F20"/>
                </a:solidFill>
                <a:latin typeface="Calibri"/>
                <a:cs typeface="Calibri"/>
              </a:rPr>
              <a:t> </a:t>
            </a:r>
            <a:r>
              <a:rPr sz="750" kern="0" spc="14" dirty="0">
                <a:solidFill>
                  <a:srgbClr val="231F20"/>
                </a:solidFill>
                <a:latin typeface="Calibri"/>
                <a:cs typeface="Calibri"/>
              </a:rPr>
              <a:t>W.</a:t>
            </a:r>
            <a:r>
              <a:rPr sz="750" kern="0" spc="65" dirty="0">
                <a:solidFill>
                  <a:srgbClr val="231F20"/>
                </a:solidFill>
                <a:latin typeface="Calibri"/>
                <a:cs typeface="Calibri"/>
              </a:rPr>
              <a:t> </a:t>
            </a:r>
            <a:r>
              <a:rPr sz="750" kern="0" spc="14" dirty="0">
                <a:solidFill>
                  <a:srgbClr val="231F20"/>
                </a:solidFill>
                <a:latin typeface="Calibri"/>
                <a:cs typeface="Calibri"/>
              </a:rPr>
              <a:t>Michelle</a:t>
            </a:r>
            <a:r>
              <a:rPr sz="750" kern="0" spc="61" dirty="0">
                <a:solidFill>
                  <a:srgbClr val="231F20"/>
                </a:solidFill>
                <a:latin typeface="Calibri"/>
                <a:cs typeface="Calibri"/>
              </a:rPr>
              <a:t> </a:t>
            </a:r>
            <a:r>
              <a:rPr sz="750" kern="0" spc="34" dirty="0">
                <a:solidFill>
                  <a:srgbClr val="231F20"/>
                </a:solidFill>
                <a:latin typeface="Calibri"/>
                <a:cs typeface="Calibri"/>
              </a:rPr>
              <a:t>Harris,</a:t>
            </a:r>
            <a:r>
              <a:rPr sz="750" kern="0" spc="65" dirty="0">
                <a:solidFill>
                  <a:srgbClr val="231F20"/>
                </a:solidFill>
                <a:latin typeface="Calibri"/>
                <a:cs typeface="Calibri"/>
              </a:rPr>
              <a:t> </a:t>
            </a:r>
            <a:r>
              <a:rPr sz="750" i="1" kern="0" spc="106" dirty="0">
                <a:solidFill>
                  <a:srgbClr val="231F20"/>
                </a:solidFill>
                <a:latin typeface="Calibri"/>
                <a:cs typeface="Calibri"/>
              </a:rPr>
              <a:t>GCCIS</a:t>
            </a:r>
            <a:endParaRPr sz="750" kern="0">
              <a:solidFill>
                <a:sysClr val="windowText" lastClr="000000"/>
              </a:solidFill>
              <a:latin typeface="Calibri"/>
              <a:cs typeface="Calibri"/>
            </a:endParaRPr>
          </a:p>
          <a:p>
            <a:pPr marL="8659" defTabSz="623438">
              <a:spcBef>
                <a:spcPts val="55"/>
              </a:spcBef>
            </a:pPr>
            <a:r>
              <a:rPr sz="750" kern="0" spc="41" dirty="0">
                <a:solidFill>
                  <a:srgbClr val="231F20"/>
                </a:solidFill>
                <a:latin typeface="Calibri"/>
                <a:cs typeface="Calibri"/>
              </a:rPr>
              <a:t>Wallace</a:t>
            </a:r>
            <a:r>
              <a:rPr sz="750" kern="0" spc="119" dirty="0">
                <a:solidFill>
                  <a:srgbClr val="231F20"/>
                </a:solidFill>
                <a:latin typeface="Calibri"/>
                <a:cs typeface="Calibri"/>
              </a:rPr>
              <a:t> </a:t>
            </a:r>
            <a:r>
              <a:rPr sz="750" kern="0" spc="7" dirty="0">
                <a:solidFill>
                  <a:srgbClr val="231F20"/>
                </a:solidFill>
                <a:latin typeface="Calibri"/>
                <a:cs typeface="Calibri"/>
              </a:rPr>
              <a:t>Library,</a:t>
            </a:r>
            <a:r>
              <a:rPr sz="750" kern="0" spc="123" dirty="0">
                <a:solidFill>
                  <a:srgbClr val="231F20"/>
                </a:solidFill>
                <a:latin typeface="Calibri"/>
                <a:cs typeface="Calibri"/>
              </a:rPr>
              <a:t> </a:t>
            </a:r>
            <a:r>
              <a:rPr sz="750" kern="0" spc="68" dirty="0">
                <a:solidFill>
                  <a:srgbClr val="231F20"/>
                </a:solidFill>
                <a:latin typeface="Calibri"/>
                <a:cs typeface="Calibri"/>
              </a:rPr>
              <a:t>05-</a:t>
            </a:r>
            <a:r>
              <a:rPr sz="750" kern="0" spc="-14" dirty="0">
                <a:solidFill>
                  <a:srgbClr val="231F20"/>
                </a:solidFill>
                <a:latin typeface="Calibri"/>
                <a:cs typeface="Calibri"/>
              </a:rPr>
              <a:t>2410</a:t>
            </a:r>
            <a:endParaRPr sz="750" kern="0">
              <a:solidFill>
                <a:sysClr val="windowText" lastClr="000000"/>
              </a:solidFill>
              <a:latin typeface="Calibri"/>
              <a:cs typeface="Calibri"/>
            </a:endParaRPr>
          </a:p>
          <a:p>
            <a:pPr defTabSz="623438">
              <a:spcBef>
                <a:spcPts val="539"/>
              </a:spcBef>
            </a:pPr>
            <a:endParaRPr sz="750" kern="0">
              <a:solidFill>
                <a:sysClr val="windowText" lastClr="000000"/>
              </a:solidFill>
              <a:latin typeface="Calibri"/>
              <a:cs typeface="Calibri"/>
            </a:endParaRPr>
          </a:p>
          <a:p>
            <a:pPr marL="8659" marR="488793" defTabSz="623438">
              <a:lnSpc>
                <a:spcPct val="107700"/>
              </a:lnSpc>
            </a:pPr>
            <a:r>
              <a:rPr sz="886" b="1" i="1" kern="0" spc="95" dirty="0">
                <a:solidFill>
                  <a:srgbClr val="F26921"/>
                </a:solidFill>
                <a:latin typeface="Calibri"/>
                <a:cs typeface="Calibri"/>
              </a:rPr>
              <a:t>Bee</a:t>
            </a:r>
            <a:r>
              <a:rPr sz="886" b="1" i="1" kern="0" spc="-7" dirty="0">
                <a:solidFill>
                  <a:srgbClr val="F26921"/>
                </a:solidFill>
                <a:latin typeface="Calibri"/>
                <a:cs typeface="Calibri"/>
              </a:rPr>
              <a:t> </a:t>
            </a:r>
            <a:r>
              <a:rPr sz="886" b="1" i="1" kern="0" spc="58" dirty="0">
                <a:solidFill>
                  <a:srgbClr val="F26921"/>
                </a:solidFill>
                <a:latin typeface="Calibri"/>
                <a:cs typeface="Calibri"/>
              </a:rPr>
              <a:t>my</a:t>
            </a:r>
            <a:r>
              <a:rPr sz="886" b="1" i="1" kern="0" dirty="0">
                <a:solidFill>
                  <a:srgbClr val="F26921"/>
                </a:solidFill>
                <a:latin typeface="Calibri"/>
                <a:cs typeface="Calibri"/>
              </a:rPr>
              <a:t> </a:t>
            </a:r>
            <a:r>
              <a:rPr sz="886" b="1" i="1" kern="0" spc="34" dirty="0">
                <a:solidFill>
                  <a:srgbClr val="F26921"/>
                </a:solidFill>
                <a:latin typeface="Calibri"/>
                <a:cs typeface="Calibri"/>
              </a:rPr>
              <a:t>Valentine:</a:t>
            </a:r>
            <a:r>
              <a:rPr sz="886" b="1" i="1" kern="0" spc="3" dirty="0">
                <a:solidFill>
                  <a:srgbClr val="F26921"/>
                </a:solidFill>
                <a:latin typeface="Calibri"/>
                <a:cs typeface="Calibri"/>
              </a:rPr>
              <a:t> </a:t>
            </a:r>
            <a:r>
              <a:rPr sz="886" b="1" i="1" kern="0" spc="34" dirty="0">
                <a:solidFill>
                  <a:srgbClr val="F26921"/>
                </a:solidFill>
                <a:latin typeface="Calibri"/>
                <a:cs typeface="Calibri"/>
              </a:rPr>
              <a:t>Data</a:t>
            </a:r>
            <a:r>
              <a:rPr sz="886" b="1" i="1" kern="0" dirty="0">
                <a:solidFill>
                  <a:srgbClr val="F26921"/>
                </a:solidFill>
                <a:latin typeface="Calibri"/>
                <a:cs typeface="Calibri"/>
              </a:rPr>
              <a:t> </a:t>
            </a:r>
            <a:r>
              <a:rPr sz="886" b="1" i="1" kern="0" spc="44" dirty="0">
                <a:solidFill>
                  <a:srgbClr val="F26921"/>
                </a:solidFill>
                <a:latin typeface="Calibri"/>
                <a:cs typeface="Calibri"/>
              </a:rPr>
              <a:t>Visualization</a:t>
            </a:r>
            <a:r>
              <a:rPr sz="886" b="1" i="1" kern="0" spc="3" dirty="0">
                <a:solidFill>
                  <a:srgbClr val="F26921"/>
                </a:solidFill>
                <a:latin typeface="Calibri"/>
                <a:cs typeface="Calibri"/>
              </a:rPr>
              <a:t> </a:t>
            </a:r>
            <a:r>
              <a:rPr sz="886" b="1" i="1" kern="0" spc="-17" dirty="0">
                <a:solidFill>
                  <a:srgbClr val="F26921"/>
                </a:solidFill>
                <a:latin typeface="Calibri"/>
                <a:cs typeface="Calibri"/>
              </a:rPr>
              <a:t>in </a:t>
            </a:r>
            <a:r>
              <a:rPr sz="886" b="1" i="1" kern="0" spc="44" dirty="0">
                <a:solidFill>
                  <a:srgbClr val="F26921"/>
                </a:solidFill>
                <a:latin typeface="Calibri"/>
                <a:cs typeface="Calibri"/>
              </a:rPr>
              <a:t>Tableau</a:t>
            </a:r>
            <a:r>
              <a:rPr sz="886" b="1" i="1" kern="0" spc="7" dirty="0">
                <a:solidFill>
                  <a:srgbClr val="F26921"/>
                </a:solidFill>
                <a:latin typeface="Calibri"/>
                <a:cs typeface="Calibri"/>
              </a:rPr>
              <a:t> </a:t>
            </a:r>
            <a:r>
              <a:rPr sz="886" b="1" i="1" kern="0" spc="51" dirty="0">
                <a:solidFill>
                  <a:srgbClr val="F26921"/>
                </a:solidFill>
                <a:latin typeface="Calibri"/>
                <a:cs typeface="Calibri"/>
              </a:rPr>
              <a:t>Workshop</a:t>
            </a:r>
            <a:endParaRPr sz="886" kern="0">
              <a:solidFill>
                <a:sysClr val="windowText" lastClr="000000"/>
              </a:solidFill>
              <a:latin typeface="Calibri"/>
              <a:cs typeface="Calibri"/>
            </a:endParaRPr>
          </a:p>
          <a:p>
            <a:pPr marL="8659" marR="808738" defTabSz="623438">
              <a:lnSpc>
                <a:spcPts val="900"/>
              </a:lnSpc>
              <a:spcBef>
                <a:spcPts val="3"/>
              </a:spcBef>
            </a:pPr>
            <a:r>
              <a:rPr sz="750" kern="0" spc="37" dirty="0">
                <a:solidFill>
                  <a:srgbClr val="231F20"/>
                </a:solidFill>
                <a:latin typeface="Calibri"/>
                <a:cs typeface="Calibri"/>
              </a:rPr>
              <a:t>Wednesday,</a:t>
            </a:r>
            <a:r>
              <a:rPr sz="750" kern="0" spc="44" dirty="0">
                <a:solidFill>
                  <a:srgbClr val="231F20"/>
                </a:solidFill>
                <a:latin typeface="Calibri"/>
                <a:cs typeface="Calibri"/>
              </a:rPr>
              <a:t> February</a:t>
            </a:r>
            <a:r>
              <a:rPr sz="750" kern="0" spc="48" dirty="0">
                <a:solidFill>
                  <a:srgbClr val="231F20"/>
                </a:solidFill>
                <a:latin typeface="Calibri"/>
                <a:cs typeface="Calibri"/>
              </a:rPr>
              <a:t> </a:t>
            </a:r>
            <a:r>
              <a:rPr sz="750" kern="0" dirty="0">
                <a:solidFill>
                  <a:srgbClr val="231F20"/>
                </a:solidFill>
                <a:latin typeface="Calibri"/>
                <a:cs typeface="Calibri"/>
              </a:rPr>
              <a:t>14</a:t>
            </a:r>
            <a:r>
              <a:rPr sz="750" kern="0" spc="44" dirty="0">
                <a:solidFill>
                  <a:srgbClr val="231F20"/>
                </a:solidFill>
                <a:latin typeface="Calibri"/>
                <a:cs typeface="Calibri"/>
              </a:rPr>
              <a:t> </a:t>
            </a:r>
            <a:r>
              <a:rPr sz="750" kern="0" spc="-170" dirty="0">
                <a:solidFill>
                  <a:srgbClr val="231F20"/>
                </a:solidFill>
                <a:latin typeface="Calibri"/>
                <a:cs typeface="Calibri"/>
              </a:rPr>
              <a:t>|</a:t>
            </a:r>
            <a:r>
              <a:rPr sz="750" kern="0" spc="48" dirty="0">
                <a:solidFill>
                  <a:srgbClr val="231F20"/>
                </a:solidFill>
                <a:latin typeface="Calibri"/>
                <a:cs typeface="Calibri"/>
              </a:rPr>
              <a:t> </a:t>
            </a:r>
            <a:r>
              <a:rPr sz="750" kern="0" dirty="0">
                <a:solidFill>
                  <a:srgbClr val="231F20"/>
                </a:solidFill>
                <a:latin typeface="Calibri"/>
                <a:cs typeface="Calibri"/>
              </a:rPr>
              <a:t>1pm-</a:t>
            </a:r>
            <a:r>
              <a:rPr sz="750" kern="0" spc="31" dirty="0">
                <a:solidFill>
                  <a:srgbClr val="231F20"/>
                </a:solidFill>
                <a:latin typeface="Calibri"/>
                <a:cs typeface="Calibri"/>
              </a:rPr>
              <a:t>2pm </a:t>
            </a:r>
            <a:r>
              <a:rPr sz="750" kern="0" spc="48" dirty="0">
                <a:solidFill>
                  <a:srgbClr val="231F20"/>
                </a:solidFill>
                <a:latin typeface="Calibri"/>
                <a:cs typeface="Calibri"/>
              </a:rPr>
              <a:t>Speaker:</a:t>
            </a:r>
            <a:r>
              <a:rPr sz="750" kern="0" spc="68" dirty="0">
                <a:solidFill>
                  <a:srgbClr val="231F20"/>
                </a:solidFill>
                <a:latin typeface="Calibri"/>
                <a:cs typeface="Calibri"/>
              </a:rPr>
              <a:t> </a:t>
            </a:r>
            <a:r>
              <a:rPr sz="750" kern="0" spc="58" dirty="0">
                <a:solidFill>
                  <a:srgbClr val="231F20"/>
                </a:solidFill>
                <a:latin typeface="Calibri"/>
                <a:cs typeface="Calibri"/>
              </a:rPr>
              <a:t>Rebekah</a:t>
            </a:r>
            <a:r>
              <a:rPr sz="750" kern="0" spc="68" dirty="0">
                <a:solidFill>
                  <a:srgbClr val="231F20"/>
                </a:solidFill>
                <a:latin typeface="Calibri"/>
                <a:cs typeface="Calibri"/>
              </a:rPr>
              <a:t> </a:t>
            </a:r>
            <a:r>
              <a:rPr sz="750" kern="0" dirty="0">
                <a:solidFill>
                  <a:srgbClr val="231F20"/>
                </a:solidFill>
                <a:latin typeface="Calibri"/>
                <a:cs typeface="Calibri"/>
              </a:rPr>
              <a:t>Walker,</a:t>
            </a:r>
            <a:r>
              <a:rPr sz="750" kern="0" spc="68" dirty="0">
                <a:solidFill>
                  <a:srgbClr val="231F20"/>
                </a:solidFill>
                <a:latin typeface="Calibri"/>
                <a:cs typeface="Calibri"/>
              </a:rPr>
              <a:t> </a:t>
            </a:r>
            <a:r>
              <a:rPr sz="750" i="1" kern="0" spc="72" dirty="0">
                <a:solidFill>
                  <a:srgbClr val="231F20"/>
                </a:solidFill>
                <a:latin typeface="Calibri"/>
                <a:cs typeface="Calibri"/>
              </a:rPr>
              <a:t>RIT</a:t>
            </a:r>
            <a:r>
              <a:rPr sz="750" i="1" kern="0" spc="65" dirty="0">
                <a:solidFill>
                  <a:srgbClr val="231F20"/>
                </a:solidFill>
                <a:latin typeface="Calibri"/>
                <a:cs typeface="Calibri"/>
              </a:rPr>
              <a:t> </a:t>
            </a:r>
            <a:r>
              <a:rPr sz="750" i="1" kern="0" spc="34" dirty="0">
                <a:solidFill>
                  <a:srgbClr val="231F20"/>
                </a:solidFill>
                <a:latin typeface="Calibri"/>
                <a:cs typeface="Calibri"/>
              </a:rPr>
              <a:t>Libraries</a:t>
            </a:r>
            <a:endParaRPr sz="750" kern="0">
              <a:solidFill>
                <a:sysClr val="windowText" lastClr="000000"/>
              </a:solidFill>
              <a:latin typeface="Calibri"/>
              <a:cs typeface="Calibri"/>
            </a:endParaRPr>
          </a:p>
          <a:p>
            <a:pPr marL="8659" defTabSz="623438">
              <a:spcBef>
                <a:spcPts val="51"/>
              </a:spcBef>
            </a:pPr>
            <a:r>
              <a:rPr sz="750" kern="0" spc="41" dirty="0">
                <a:solidFill>
                  <a:srgbClr val="231F20"/>
                </a:solidFill>
                <a:latin typeface="Calibri"/>
                <a:cs typeface="Calibri"/>
              </a:rPr>
              <a:t>Wallace</a:t>
            </a:r>
            <a:r>
              <a:rPr sz="750" kern="0" spc="119" dirty="0">
                <a:solidFill>
                  <a:srgbClr val="231F20"/>
                </a:solidFill>
                <a:latin typeface="Calibri"/>
                <a:cs typeface="Calibri"/>
              </a:rPr>
              <a:t> </a:t>
            </a:r>
            <a:r>
              <a:rPr sz="750" kern="0" spc="7" dirty="0">
                <a:solidFill>
                  <a:srgbClr val="231F20"/>
                </a:solidFill>
                <a:latin typeface="Calibri"/>
                <a:cs typeface="Calibri"/>
              </a:rPr>
              <a:t>Library,</a:t>
            </a:r>
            <a:r>
              <a:rPr sz="750" kern="0" spc="123" dirty="0">
                <a:solidFill>
                  <a:srgbClr val="231F20"/>
                </a:solidFill>
                <a:latin typeface="Calibri"/>
                <a:cs typeface="Calibri"/>
              </a:rPr>
              <a:t> </a:t>
            </a:r>
            <a:r>
              <a:rPr sz="750" kern="0" spc="68" dirty="0">
                <a:solidFill>
                  <a:srgbClr val="231F20"/>
                </a:solidFill>
                <a:latin typeface="Calibri"/>
                <a:cs typeface="Calibri"/>
              </a:rPr>
              <a:t>05-</a:t>
            </a:r>
            <a:r>
              <a:rPr sz="750" kern="0" spc="-14" dirty="0">
                <a:solidFill>
                  <a:srgbClr val="231F20"/>
                </a:solidFill>
                <a:latin typeface="Calibri"/>
                <a:cs typeface="Calibri"/>
              </a:rPr>
              <a:t>2410</a:t>
            </a:r>
            <a:endParaRPr sz="750" kern="0">
              <a:solidFill>
                <a:sysClr val="windowText" lastClr="000000"/>
              </a:solidFill>
              <a:latin typeface="Calibri"/>
              <a:cs typeface="Calibri"/>
            </a:endParaRPr>
          </a:p>
          <a:p>
            <a:pPr defTabSz="623438">
              <a:spcBef>
                <a:spcPts val="900"/>
              </a:spcBef>
            </a:pPr>
            <a:endParaRPr sz="750" kern="0">
              <a:solidFill>
                <a:sysClr val="windowText" lastClr="000000"/>
              </a:solidFill>
              <a:latin typeface="Calibri"/>
              <a:cs typeface="Calibri"/>
            </a:endParaRPr>
          </a:p>
          <a:p>
            <a:pPr marL="8659" marR="179238" defTabSz="623438">
              <a:lnSpc>
                <a:spcPct val="102600"/>
              </a:lnSpc>
            </a:pPr>
            <a:r>
              <a:rPr sz="886" b="1" i="1" kern="0" spc="65" dirty="0">
                <a:solidFill>
                  <a:srgbClr val="F26921"/>
                </a:solidFill>
                <a:latin typeface="Calibri"/>
                <a:cs typeface="Calibri"/>
              </a:rPr>
              <a:t>Citizen</a:t>
            </a:r>
            <a:r>
              <a:rPr sz="886" b="1" i="1" kern="0" spc="10" dirty="0">
                <a:solidFill>
                  <a:srgbClr val="F26921"/>
                </a:solidFill>
                <a:latin typeface="Calibri"/>
                <a:cs typeface="Calibri"/>
              </a:rPr>
              <a:t> </a:t>
            </a:r>
            <a:r>
              <a:rPr sz="886" b="1" i="1" kern="0" spc="55" dirty="0">
                <a:solidFill>
                  <a:srgbClr val="F26921"/>
                </a:solidFill>
                <a:latin typeface="Calibri"/>
                <a:cs typeface="Calibri"/>
              </a:rPr>
              <a:t>Archivists:</a:t>
            </a:r>
            <a:r>
              <a:rPr sz="886" b="1" i="1" kern="0" spc="14" dirty="0">
                <a:solidFill>
                  <a:srgbClr val="F26921"/>
                </a:solidFill>
                <a:latin typeface="Calibri"/>
                <a:cs typeface="Calibri"/>
              </a:rPr>
              <a:t> </a:t>
            </a:r>
            <a:r>
              <a:rPr sz="886" b="1" i="1" kern="0" spc="61" dirty="0">
                <a:solidFill>
                  <a:srgbClr val="F26921"/>
                </a:solidFill>
                <a:latin typeface="Calibri"/>
                <a:cs typeface="Calibri"/>
              </a:rPr>
              <a:t>Empowering</a:t>
            </a:r>
            <a:r>
              <a:rPr sz="886" b="1" i="1" kern="0" spc="14" dirty="0">
                <a:solidFill>
                  <a:srgbClr val="F26921"/>
                </a:solidFill>
                <a:latin typeface="Calibri"/>
                <a:cs typeface="Calibri"/>
              </a:rPr>
              <a:t> </a:t>
            </a:r>
            <a:r>
              <a:rPr sz="886" b="1" i="1" kern="0" spc="61" dirty="0">
                <a:solidFill>
                  <a:srgbClr val="F26921"/>
                </a:solidFill>
                <a:latin typeface="Calibri"/>
                <a:cs typeface="Calibri"/>
              </a:rPr>
              <a:t>Student-</a:t>
            </a:r>
            <a:r>
              <a:rPr sz="886" b="1" i="1" kern="0" spc="44" dirty="0">
                <a:solidFill>
                  <a:srgbClr val="F26921"/>
                </a:solidFill>
                <a:latin typeface="Calibri"/>
                <a:cs typeface="Calibri"/>
              </a:rPr>
              <a:t>Run </a:t>
            </a:r>
            <a:r>
              <a:rPr sz="886" b="1" i="1" kern="0" spc="51" dirty="0">
                <a:solidFill>
                  <a:srgbClr val="F26921"/>
                </a:solidFill>
                <a:latin typeface="Calibri"/>
                <a:cs typeface="Calibri"/>
              </a:rPr>
              <a:t>Organizations</a:t>
            </a:r>
            <a:r>
              <a:rPr sz="886" b="1" i="1" kern="0" spc="3" dirty="0">
                <a:solidFill>
                  <a:srgbClr val="F26921"/>
                </a:solidFill>
                <a:latin typeface="Calibri"/>
                <a:cs typeface="Calibri"/>
              </a:rPr>
              <a:t> </a:t>
            </a:r>
            <a:r>
              <a:rPr sz="886" b="1" i="1" kern="0" spc="44" dirty="0">
                <a:solidFill>
                  <a:srgbClr val="F26921"/>
                </a:solidFill>
                <a:latin typeface="Calibri"/>
                <a:cs typeface="Calibri"/>
              </a:rPr>
              <a:t>to</a:t>
            </a:r>
            <a:r>
              <a:rPr sz="886" b="1" i="1" kern="0" spc="7" dirty="0">
                <a:solidFill>
                  <a:srgbClr val="F26921"/>
                </a:solidFill>
                <a:latin typeface="Calibri"/>
                <a:cs typeface="Calibri"/>
              </a:rPr>
              <a:t> </a:t>
            </a:r>
            <a:r>
              <a:rPr sz="886" b="1" i="1" kern="0" spc="75" dirty="0">
                <a:solidFill>
                  <a:srgbClr val="F26921"/>
                </a:solidFill>
                <a:latin typeface="Calibri"/>
                <a:cs typeface="Calibri"/>
              </a:rPr>
              <a:t>Preserve</a:t>
            </a:r>
            <a:r>
              <a:rPr sz="886" b="1" i="1" kern="0" spc="7" dirty="0">
                <a:solidFill>
                  <a:srgbClr val="F26921"/>
                </a:solidFill>
                <a:latin typeface="Calibri"/>
                <a:cs typeface="Calibri"/>
              </a:rPr>
              <a:t> </a:t>
            </a:r>
            <a:r>
              <a:rPr sz="886" b="1" i="1" kern="0" spc="41" dirty="0">
                <a:solidFill>
                  <a:srgbClr val="F26921"/>
                </a:solidFill>
                <a:latin typeface="Calibri"/>
                <a:cs typeface="Calibri"/>
              </a:rPr>
              <a:t>their</a:t>
            </a:r>
            <a:r>
              <a:rPr sz="886" b="1" i="1" kern="0" spc="7" dirty="0">
                <a:solidFill>
                  <a:srgbClr val="F26921"/>
                </a:solidFill>
                <a:latin typeface="Calibri"/>
                <a:cs typeface="Calibri"/>
              </a:rPr>
              <a:t> </a:t>
            </a:r>
            <a:r>
              <a:rPr sz="886" b="1" i="1" kern="0" spc="44" dirty="0">
                <a:solidFill>
                  <a:srgbClr val="F26921"/>
                </a:solidFill>
                <a:latin typeface="Calibri"/>
                <a:cs typeface="Calibri"/>
              </a:rPr>
              <a:t>History </a:t>
            </a:r>
            <a:r>
              <a:rPr sz="750" kern="0" spc="41" dirty="0">
                <a:solidFill>
                  <a:srgbClr val="231F20"/>
                </a:solidFill>
                <a:latin typeface="Calibri"/>
                <a:cs typeface="Calibri"/>
              </a:rPr>
              <a:t>Thursday,</a:t>
            </a:r>
            <a:r>
              <a:rPr sz="750" kern="0" spc="31" dirty="0">
                <a:solidFill>
                  <a:srgbClr val="231F20"/>
                </a:solidFill>
                <a:latin typeface="Calibri"/>
                <a:cs typeface="Calibri"/>
              </a:rPr>
              <a:t> </a:t>
            </a:r>
            <a:r>
              <a:rPr sz="750" kern="0" spc="44" dirty="0">
                <a:solidFill>
                  <a:srgbClr val="231F20"/>
                </a:solidFill>
                <a:latin typeface="Calibri"/>
                <a:cs typeface="Calibri"/>
              </a:rPr>
              <a:t>February</a:t>
            </a:r>
            <a:r>
              <a:rPr sz="750" kern="0" spc="34" dirty="0">
                <a:solidFill>
                  <a:srgbClr val="231F20"/>
                </a:solidFill>
                <a:latin typeface="Calibri"/>
                <a:cs typeface="Calibri"/>
              </a:rPr>
              <a:t> </a:t>
            </a:r>
            <a:r>
              <a:rPr sz="750" kern="0" dirty="0">
                <a:solidFill>
                  <a:srgbClr val="231F20"/>
                </a:solidFill>
                <a:latin typeface="Calibri"/>
                <a:cs typeface="Calibri"/>
              </a:rPr>
              <a:t>15</a:t>
            </a:r>
            <a:r>
              <a:rPr sz="750" kern="0" spc="34" dirty="0">
                <a:solidFill>
                  <a:srgbClr val="231F20"/>
                </a:solidFill>
                <a:latin typeface="Calibri"/>
                <a:cs typeface="Calibri"/>
              </a:rPr>
              <a:t> </a:t>
            </a:r>
            <a:r>
              <a:rPr sz="750" kern="0" spc="-170" dirty="0">
                <a:solidFill>
                  <a:srgbClr val="231F20"/>
                </a:solidFill>
                <a:latin typeface="Calibri"/>
                <a:cs typeface="Calibri"/>
              </a:rPr>
              <a:t>|</a:t>
            </a:r>
            <a:r>
              <a:rPr sz="750" kern="0" spc="34" dirty="0">
                <a:solidFill>
                  <a:srgbClr val="231F20"/>
                </a:solidFill>
                <a:latin typeface="Calibri"/>
                <a:cs typeface="Calibri"/>
              </a:rPr>
              <a:t> </a:t>
            </a:r>
            <a:r>
              <a:rPr sz="750" kern="0" spc="51" dirty="0">
                <a:solidFill>
                  <a:srgbClr val="231F20"/>
                </a:solidFill>
                <a:latin typeface="Calibri"/>
                <a:cs typeface="Calibri"/>
              </a:rPr>
              <a:t>5pm-</a:t>
            </a:r>
            <a:r>
              <a:rPr sz="750" kern="0" spc="41" dirty="0">
                <a:solidFill>
                  <a:srgbClr val="231F20"/>
                </a:solidFill>
                <a:latin typeface="Calibri"/>
                <a:cs typeface="Calibri"/>
              </a:rPr>
              <a:t>6pm</a:t>
            </a:r>
            <a:endParaRPr sz="750" kern="0">
              <a:solidFill>
                <a:sysClr val="windowText" lastClr="000000"/>
              </a:solidFill>
              <a:latin typeface="Calibri"/>
              <a:cs typeface="Calibri"/>
            </a:endParaRPr>
          </a:p>
          <a:p>
            <a:pPr marL="8659" defTabSz="623438"/>
            <a:r>
              <a:rPr sz="750" kern="0" spc="55" dirty="0">
                <a:solidFill>
                  <a:srgbClr val="231F20"/>
                </a:solidFill>
                <a:latin typeface="Calibri"/>
                <a:cs typeface="Calibri"/>
              </a:rPr>
              <a:t>Speakers:</a:t>
            </a:r>
            <a:r>
              <a:rPr sz="750" kern="0" spc="37" dirty="0">
                <a:solidFill>
                  <a:srgbClr val="231F20"/>
                </a:solidFill>
                <a:latin typeface="Calibri"/>
                <a:cs typeface="Calibri"/>
              </a:rPr>
              <a:t> </a:t>
            </a:r>
            <a:r>
              <a:rPr sz="750" i="1" kern="0" spc="72" dirty="0">
                <a:solidFill>
                  <a:srgbClr val="231F20"/>
                </a:solidFill>
                <a:latin typeface="Calibri"/>
                <a:cs typeface="Calibri"/>
              </a:rPr>
              <a:t>RIT</a:t>
            </a:r>
            <a:r>
              <a:rPr sz="750" i="1" kern="0" spc="34" dirty="0">
                <a:solidFill>
                  <a:srgbClr val="231F20"/>
                </a:solidFill>
                <a:latin typeface="Calibri"/>
                <a:cs typeface="Calibri"/>
              </a:rPr>
              <a:t> </a:t>
            </a:r>
            <a:r>
              <a:rPr sz="750" i="1" kern="0" spc="51" dirty="0">
                <a:solidFill>
                  <a:srgbClr val="231F20"/>
                </a:solidFill>
                <a:latin typeface="Calibri"/>
                <a:cs typeface="Calibri"/>
              </a:rPr>
              <a:t>Archives</a:t>
            </a:r>
            <a:r>
              <a:rPr sz="750" i="1" kern="0" spc="34" dirty="0">
                <a:solidFill>
                  <a:srgbClr val="231F20"/>
                </a:solidFill>
                <a:latin typeface="Calibri"/>
                <a:cs typeface="Calibri"/>
              </a:rPr>
              <a:t> </a:t>
            </a:r>
            <a:r>
              <a:rPr sz="750" i="1" kern="0" spc="-14" dirty="0">
                <a:solidFill>
                  <a:srgbClr val="231F20"/>
                </a:solidFill>
                <a:latin typeface="Calibri"/>
                <a:cs typeface="Calibri"/>
              </a:rPr>
              <a:t>Staff</a:t>
            </a:r>
            <a:endParaRPr sz="750" kern="0">
              <a:solidFill>
                <a:sysClr val="windowText" lastClr="000000"/>
              </a:solidFill>
              <a:latin typeface="Calibri"/>
              <a:cs typeface="Calibri"/>
            </a:endParaRPr>
          </a:p>
          <a:p>
            <a:pPr marL="8659" defTabSz="623438"/>
            <a:r>
              <a:rPr sz="750" kern="0" spc="41" dirty="0">
                <a:solidFill>
                  <a:srgbClr val="231F20"/>
                </a:solidFill>
                <a:latin typeface="Calibri"/>
                <a:cs typeface="Calibri"/>
              </a:rPr>
              <a:t>Wallace</a:t>
            </a:r>
            <a:r>
              <a:rPr sz="750" kern="0" spc="61" dirty="0">
                <a:solidFill>
                  <a:srgbClr val="231F20"/>
                </a:solidFill>
                <a:latin typeface="Calibri"/>
                <a:cs typeface="Calibri"/>
              </a:rPr>
              <a:t> </a:t>
            </a:r>
            <a:r>
              <a:rPr sz="750" kern="0" spc="7" dirty="0">
                <a:solidFill>
                  <a:srgbClr val="231F20"/>
                </a:solidFill>
                <a:latin typeface="Calibri"/>
                <a:cs typeface="Calibri"/>
              </a:rPr>
              <a:t>Library,</a:t>
            </a:r>
            <a:r>
              <a:rPr sz="750" kern="0" spc="61" dirty="0">
                <a:solidFill>
                  <a:srgbClr val="231F20"/>
                </a:solidFill>
                <a:latin typeface="Calibri"/>
                <a:cs typeface="Calibri"/>
              </a:rPr>
              <a:t> </a:t>
            </a:r>
            <a:r>
              <a:rPr sz="750" kern="0" spc="78" dirty="0">
                <a:solidFill>
                  <a:srgbClr val="231F20"/>
                </a:solidFill>
                <a:latin typeface="Calibri"/>
                <a:cs typeface="Calibri"/>
              </a:rPr>
              <a:t>RIT</a:t>
            </a:r>
            <a:r>
              <a:rPr sz="750" kern="0" spc="61" dirty="0">
                <a:solidFill>
                  <a:srgbClr val="231F20"/>
                </a:solidFill>
                <a:latin typeface="Calibri"/>
                <a:cs typeface="Calibri"/>
              </a:rPr>
              <a:t> </a:t>
            </a:r>
            <a:r>
              <a:rPr sz="750" kern="0" spc="48" dirty="0">
                <a:solidFill>
                  <a:srgbClr val="231F20"/>
                </a:solidFill>
                <a:latin typeface="Calibri"/>
                <a:cs typeface="Calibri"/>
              </a:rPr>
              <a:t>Archives</a:t>
            </a:r>
            <a:r>
              <a:rPr sz="750" kern="0" spc="61" dirty="0">
                <a:solidFill>
                  <a:srgbClr val="231F20"/>
                </a:solidFill>
                <a:latin typeface="Calibri"/>
                <a:cs typeface="Calibri"/>
              </a:rPr>
              <a:t> </a:t>
            </a:r>
            <a:r>
              <a:rPr sz="750" kern="0" spc="65" dirty="0">
                <a:solidFill>
                  <a:srgbClr val="231F20"/>
                </a:solidFill>
                <a:latin typeface="Calibri"/>
                <a:cs typeface="Calibri"/>
              </a:rPr>
              <a:t>Research </a:t>
            </a:r>
            <a:r>
              <a:rPr sz="750" kern="0" spc="55" dirty="0">
                <a:solidFill>
                  <a:srgbClr val="231F20"/>
                </a:solidFill>
                <a:latin typeface="Calibri"/>
                <a:cs typeface="Calibri"/>
              </a:rPr>
              <a:t>Center</a:t>
            </a:r>
            <a:r>
              <a:rPr sz="750" kern="0" spc="61" dirty="0">
                <a:solidFill>
                  <a:srgbClr val="231F20"/>
                </a:solidFill>
                <a:latin typeface="Calibri"/>
                <a:cs typeface="Calibri"/>
              </a:rPr>
              <a:t> </a:t>
            </a:r>
            <a:r>
              <a:rPr sz="750" kern="0" spc="58" dirty="0">
                <a:solidFill>
                  <a:srgbClr val="231F20"/>
                </a:solidFill>
                <a:latin typeface="Calibri"/>
                <a:cs typeface="Calibri"/>
              </a:rPr>
              <a:t>(05-</a:t>
            </a:r>
            <a:r>
              <a:rPr sz="750" kern="0" spc="61" dirty="0">
                <a:solidFill>
                  <a:srgbClr val="231F20"/>
                </a:solidFill>
                <a:latin typeface="Calibri"/>
                <a:cs typeface="Calibri"/>
              </a:rPr>
              <a:t>3650)</a:t>
            </a:r>
            <a:endParaRPr sz="750" kern="0">
              <a:solidFill>
                <a:sysClr val="windowText" lastClr="000000"/>
              </a:solidFill>
              <a:latin typeface="Calibri"/>
              <a:cs typeface="Calibri"/>
            </a:endParaRPr>
          </a:p>
        </p:txBody>
      </p:sp>
      <p:sp>
        <p:nvSpPr>
          <p:cNvPr id="5" name="object 5"/>
          <p:cNvSpPr txBox="1"/>
          <p:nvPr/>
        </p:nvSpPr>
        <p:spPr>
          <a:xfrm>
            <a:off x="2550726" y="6216153"/>
            <a:ext cx="1430915" cy="239576"/>
          </a:xfrm>
          <a:prstGeom prst="rect">
            <a:avLst/>
          </a:prstGeom>
        </p:spPr>
        <p:txBody>
          <a:bodyPr vert="horz" wrap="square" lIns="0" tIns="8659" rIns="0" bIns="0" rtlCol="0">
            <a:spAutoFit/>
          </a:bodyPr>
          <a:lstStyle/>
          <a:p>
            <a:pPr marL="8659" marR="3464" defTabSz="623438">
              <a:spcBef>
                <a:spcPts val="68"/>
              </a:spcBef>
            </a:pPr>
            <a:r>
              <a:rPr sz="750" kern="0" spc="51" dirty="0">
                <a:solidFill>
                  <a:srgbClr val="75787B"/>
                </a:solidFill>
                <a:latin typeface="Calibri"/>
                <a:cs typeface="Calibri"/>
              </a:rPr>
              <a:t>For</a:t>
            </a:r>
            <a:r>
              <a:rPr sz="750" kern="0" spc="85" dirty="0">
                <a:solidFill>
                  <a:srgbClr val="75787B"/>
                </a:solidFill>
                <a:latin typeface="Calibri"/>
                <a:cs typeface="Calibri"/>
              </a:rPr>
              <a:t> </a:t>
            </a:r>
            <a:r>
              <a:rPr sz="750" kern="0" spc="14" dirty="0">
                <a:solidFill>
                  <a:srgbClr val="75787B"/>
                </a:solidFill>
                <a:latin typeface="Calibri"/>
                <a:cs typeface="Calibri"/>
              </a:rPr>
              <a:t>interpreting</a:t>
            </a:r>
            <a:r>
              <a:rPr sz="750" kern="0" spc="89" dirty="0">
                <a:solidFill>
                  <a:srgbClr val="75787B"/>
                </a:solidFill>
                <a:latin typeface="Calibri"/>
                <a:cs typeface="Calibri"/>
              </a:rPr>
              <a:t> </a:t>
            </a:r>
            <a:r>
              <a:rPr sz="750" kern="0" spc="48" dirty="0">
                <a:solidFill>
                  <a:srgbClr val="75787B"/>
                </a:solidFill>
                <a:latin typeface="Calibri"/>
                <a:cs typeface="Calibri"/>
              </a:rPr>
              <a:t>services,</a:t>
            </a:r>
            <a:r>
              <a:rPr sz="750" kern="0" spc="89" dirty="0">
                <a:solidFill>
                  <a:srgbClr val="75787B"/>
                </a:solidFill>
                <a:latin typeface="Calibri"/>
                <a:cs typeface="Calibri"/>
              </a:rPr>
              <a:t> </a:t>
            </a:r>
            <a:r>
              <a:rPr sz="750" kern="0" spc="48" dirty="0">
                <a:solidFill>
                  <a:srgbClr val="75787B"/>
                </a:solidFill>
                <a:latin typeface="Calibri"/>
                <a:cs typeface="Calibri"/>
              </a:rPr>
              <a:t>please </a:t>
            </a:r>
            <a:r>
              <a:rPr sz="750" kern="0" spc="41" dirty="0">
                <a:solidFill>
                  <a:srgbClr val="75787B"/>
                </a:solidFill>
                <a:latin typeface="Calibri"/>
                <a:cs typeface="Calibri"/>
              </a:rPr>
              <a:t>request</a:t>
            </a:r>
            <a:r>
              <a:rPr sz="750" kern="0" spc="44" dirty="0">
                <a:solidFill>
                  <a:srgbClr val="75787B"/>
                </a:solidFill>
                <a:latin typeface="Calibri"/>
                <a:cs typeface="Calibri"/>
              </a:rPr>
              <a:t> </a:t>
            </a:r>
            <a:r>
              <a:rPr sz="750" kern="0" dirty="0">
                <a:solidFill>
                  <a:srgbClr val="75787B"/>
                </a:solidFill>
                <a:latin typeface="Calibri"/>
                <a:cs typeface="Calibri"/>
              </a:rPr>
              <a:t>at:</a:t>
            </a:r>
            <a:r>
              <a:rPr sz="750" kern="0" spc="48" dirty="0">
                <a:solidFill>
                  <a:srgbClr val="75787B"/>
                </a:solidFill>
                <a:latin typeface="Calibri"/>
                <a:cs typeface="Calibri"/>
              </a:rPr>
              <a:t> </a:t>
            </a:r>
            <a:r>
              <a:rPr sz="750" kern="0" spc="34" dirty="0">
                <a:solidFill>
                  <a:sysClr val="windowText" lastClr="000000"/>
                </a:solidFill>
                <a:latin typeface="Calibri"/>
                <a:cs typeface="Calibri"/>
              </a:rPr>
              <a:t>myaccess.rit.edu</a:t>
            </a:r>
            <a:endParaRPr sz="750" kern="0">
              <a:solidFill>
                <a:sysClr val="windowText" lastClr="000000"/>
              </a:solidFill>
              <a:latin typeface="Calibri"/>
              <a:cs typeface="Calibri"/>
            </a:endParaRPr>
          </a:p>
        </p:txBody>
      </p:sp>
      <p:pic>
        <p:nvPicPr>
          <p:cNvPr id="6" name="object 6"/>
          <p:cNvPicPr/>
          <p:nvPr/>
        </p:nvPicPr>
        <p:blipFill>
          <a:blip r:embed="rId3" cstate="print"/>
          <a:stretch>
            <a:fillRect/>
          </a:stretch>
        </p:blipFill>
        <p:spPr>
          <a:xfrm>
            <a:off x="2314983" y="6245712"/>
            <a:ext cx="212078" cy="182101"/>
          </a:xfrm>
          <a:prstGeom prst="rect">
            <a:avLst/>
          </a:prstGeom>
        </p:spPr>
      </p:pic>
      <p:pic>
        <p:nvPicPr>
          <p:cNvPr id="7" name="object 7"/>
          <p:cNvPicPr/>
          <p:nvPr/>
        </p:nvPicPr>
        <p:blipFill>
          <a:blip r:embed="rId4" cstate="print"/>
          <a:stretch>
            <a:fillRect/>
          </a:stretch>
        </p:blipFill>
        <p:spPr>
          <a:xfrm>
            <a:off x="4049971" y="6465977"/>
            <a:ext cx="921468" cy="160591"/>
          </a:xfrm>
          <a:prstGeom prst="rect">
            <a:avLst/>
          </a:prstGeom>
        </p:spPr>
      </p:pic>
      <p:sp>
        <p:nvSpPr>
          <p:cNvPr id="8" name="object 8"/>
          <p:cNvSpPr txBox="1"/>
          <p:nvPr/>
        </p:nvSpPr>
        <p:spPr>
          <a:xfrm>
            <a:off x="2366206" y="5237187"/>
            <a:ext cx="1678998" cy="260479"/>
          </a:xfrm>
          <a:prstGeom prst="rect">
            <a:avLst/>
          </a:prstGeom>
        </p:spPr>
        <p:txBody>
          <a:bodyPr vert="horz" wrap="square" lIns="0" tIns="8659" rIns="0" bIns="0" rtlCol="0">
            <a:spAutoFit/>
          </a:bodyPr>
          <a:lstStyle/>
          <a:p>
            <a:pPr marL="60612" marR="3464" indent="-52386" defTabSz="623438">
              <a:spcBef>
                <a:spcPts val="68"/>
              </a:spcBef>
            </a:pPr>
            <a:r>
              <a:rPr sz="818" kern="0" spc="41" dirty="0">
                <a:solidFill>
                  <a:srgbClr val="231F20"/>
                </a:solidFill>
                <a:latin typeface="Calibri"/>
                <a:cs typeface="Calibri"/>
              </a:rPr>
              <a:t>To</a:t>
            </a:r>
            <a:r>
              <a:rPr sz="818" kern="0" spc="34" dirty="0">
                <a:solidFill>
                  <a:srgbClr val="231F20"/>
                </a:solidFill>
                <a:latin typeface="Calibri"/>
                <a:cs typeface="Calibri"/>
              </a:rPr>
              <a:t> </a:t>
            </a:r>
            <a:r>
              <a:rPr sz="818" kern="0" spc="44" dirty="0">
                <a:solidFill>
                  <a:srgbClr val="231F20"/>
                </a:solidFill>
                <a:latin typeface="Calibri"/>
                <a:cs typeface="Calibri"/>
              </a:rPr>
              <a:t>register</a:t>
            </a:r>
            <a:r>
              <a:rPr sz="818" kern="0" spc="34" dirty="0">
                <a:solidFill>
                  <a:srgbClr val="231F20"/>
                </a:solidFill>
                <a:latin typeface="Calibri"/>
                <a:cs typeface="Calibri"/>
              </a:rPr>
              <a:t> for </a:t>
            </a:r>
            <a:r>
              <a:rPr sz="818" kern="0" spc="48" dirty="0">
                <a:solidFill>
                  <a:srgbClr val="231F20"/>
                </a:solidFill>
                <a:latin typeface="Calibri"/>
                <a:cs typeface="Calibri"/>
              </a:rPr>
              <a:t>one</a:t>
            </a:r>
            <a:r>
              <a:rPr sz="818" kern="0" spc="37" dirty="0">
                <a:solidFill>
                  <a:srgbClr val="231F20"/>
                </a:solidFill>
                <a:latin typeface="Calibri"/>
                <a:cs typeface="Calibri"/>
              </a:rPr>
              <a:t> or</a:t>
            </a:r>
            <a:r>
              <a:rPr sz="818" kern="0" spc="34" dirty="0">
                <a:solidFill>
                  <a:srgbClr val="231F20"/>
                </a:solidFill>
                <a:latin typeface="Calibri"/>
                <a:cs typeface="Calibri"/>
              </a:rPr>
              <a:t> </a:t>
            </a:r>
            <a:r>
              <a:rPr sz="818" kern="0" spc="37" dirty="0">
                <a:solidFill>
                  <a:srgbClr val="231F20"/>
                </a:solidFill>
                <a:latin typeface="Calibri"/>
                <a:cs typeface="Calibri"/>
              </a:rPr>
              <a:t>more</a:t>
            </a:r>
            <a:r>
              <a:rPr sz="818" kern="0" spc="34" dirty="0">
                <a:solidFill>
                  <a:srgbClr val="231F20"/>
                </a:solidFill>
                <a:latin typeface="Calibri"/>
                <a:cs typeface="Calibri"/>
              </a:rPr>
              <a:t> </a:t>
            </a:r>
            <a:r>
              <a:rPr sz="818" kern="0" spc="27" dirty="0">
                <a:solidFill>
                  <a:srgbClr val="231F20"/>
                </a:solidFill>
                <a:latin typeface="Calibri"/>
                <a:cs typeface="Calibri"/>
              </a:rPr>
              <a:t>events: </a:t>
            </a:r>
            <a:r>
              <a:rPr sz="818" kern="0" spc="-7" dirty="0">
                <a:solidFill>
                  <a:srgbClr val="231F20"/>
                </a:solidFill>
                <a:latin typeface="Calibri"/>
                <a:cs typeface="Calibri"/>
                <a:hlinkClick r:id="rId5"/>
              </a:rPr>
              <a:t>http://tinyurl.com/RITlovedata24</a:t>
            </a:r>
            <a:endParaRPr sz="818" kern="0">
              <a:solidFill>
                <a:sysClr val="windowText" lastClr="000000"/>
              </a:solidFill>
              <a:latin typeface="Calibri"/>
              <a:cs typeface="Calibri"/>
            </a:endParaRPr>
          </a:p>
        </p:txBody>
      </p:sp>
      <p:sp>
        <p:nvSpPr>
          <p:cNvPr id="9" name="object 9"/>
          <p:cNvSpPr/>
          <p:nvPr/>
        </p:nvSpPr>
        <p:spPr>
          <a:xfrm>
            <a:off x="2494121" y="4779446"/>
            <a:ext cx="1266392" cy="274060"/>
          </a:xfrm>
          <a:custGeom>
            <a:avLst/>
            <a:gdLst/>
            <a:ahLst/>
            <a:cxnLst/>
            <a:rect l="l" t="t" r="r" b="b"/>
            <a:pathLst>
              <a:path w="1857375" h="401954">
                <a:moveTo>
                  <a:pt x="1856955" y="55930"/>
                </a:moveTo>
                <a:lnTo>
                  <a:pt x="1724660" y="2489"/>
                </a:lnTo>
                <a:lnTo>
                  <a:pt x="1724660" y="0"/>
                </a:lnTo>
                <a:lnTo>
                  <a:pt x="0" y="0"/>
                </a:lnTo>
                <a:lnTo>
                  <a:pt x="0" y="334772"/>
                </a:lnTo>
                <a:lnTo>
                  <a:pt x="4000" y="334772"/>
                </a:lnTo>
                <a:lnTo>
                  <a:pt x="0" y="344703"/>
                </a:lnTo>
                <a:lnTo>
                  <a:pt x="132295" y="398157"/>
                </a:lnTo>
                <a:lnTo>
                  <a:pt x="132295" y="401574"/>
                </a:lnTo>
                <a:lnTo>
                  <a:pt x="1856955" y="401574"/>
                </a:lnTo>
                <a:lnTo>
                  <a:pt x="1856955" y="66802"/>
                </a:lnTo>
                <a:lnTo>
                  <a:pt x="1852561" y="66802"/>
                </a:lnTo>
                <a:lnTo>
                  <a:pt x="1856955" y="55930"/>
                </a:lnTo>
                <a:close/>
              </a:path>
            </a:pathLst>
          </a:custGeom>
          <a:solidFill>
            <a:srgbClr val="F26921"/>
          </a:solidFill>
        </p:spPr>
        <p:txBody>
          <a:bodyPr wrap="square" lIns="0" tIns="0" rIns="0" bIns="0" rtlCol="0"/>
          <a:lstStyle/>
          <a:p>
            <a:pPr defTabSz="623438"/>
            <a:endParaRPr sz="1227" kern="0">
              <a:solidFill>
                <a:sysClr val="windowText" lastClr="000000"/>
              </a:solidFill>
            </a:endParaRPr>
          </a:p>
        </p:txBody>
      </p:sp>
      <p:sp>
        <p:nvSpPr>
          <p:cNvPr id="10" name="object 10"/>
          <p:cNvSpPr txBox="1"/>
          <p:nvPr/>
        </p:nvSpPr>
        <p:spPr>
          <a:xfrm>
            <a:off x="2494121" y="4779446"/>
            <a:ext cx="1266392" cy="196692"/>
          </a:xfrm>
          <a:prstGeom prst="rect">
            <a:avLst/>
          </a:prstGeom>
        </p:spPr>
        <p:txBody>
          <a:bodyPr vert="horz" wrap="square" lIns="0" tIns="70139" rIns="0" bIns="0" rtlCol="0">
            <a:spAutoFit/>
          </a:bodyPr>
          <a:lstStyle/>
          <a:p>
            <a:pPr marL="111266" defTabSz="623438">
              <a:spcBef>
                <a:spcPts val="552"/>
              </a:spcBef>
            </a:pPr>
            <a:r>
              <a:rPr sz="818" kern="0" spc="61" dirty="0">
                <a:solidFill>
                  <a:srgbClr val="FFFFFF"/>
                </a:solidFill>
                <a:latin typeface="Calibri"/>
                <a:cs typeface="Calibri"/>
              </a:rPr>
              <a:t>February</a:t>
            </a:r>
            <a:r>
              <a:rPr sz="818" kern="0" spc="27" dirty="0">
                <a:solidFill>
                  <a:srgbClr val="FFFFFF"/>
                </a:solidFill>
                <a:latin typeface="Calibri"/>
                <a:cs typeface="Calibri"/>
              </a:rPr>
              <a:t> </a:t>
            </a:r>
            <a:r>
              <a:rPr sz="818" kern="0" spc="68" dirty="0">
                <a:solidFill>
                  <a:srgbClr val="FFFFFF"/>
                </a:solidFill>
                <a:latin typeface="Calibri"/>
                <a:cs typeface="Calibri"/>
              </a:rPr>
              <a:t>05-</a:t>
            </a:r>
            <a:r>
              <a:rPr sz="818" kern="0" dirty="0">
                <a:solidFill>
                  <a:srgbClr val="FFFFFF"/>
                </a:solidFill>
                <a:latin typeface="Calibri"/>
                <a:cs typeface="Calibri"/>
              </a:rPr>
              <a:t>15,</a:t>
            </a:r>
            <a:r>
              <a:rPr sz="818" kern="0" spc="31" dirty="0">
                <a:solidFill>
                  <a:srgbClr val="FFFFFF"/>
                </a:solidFill>
                <a:latin typeface="Calibri"/>
                <a:cs typeface="Calibri"/>
              </a:rPr>
              <a:t> </a:t>
            </a:r>
            <a:r>
              <a:rPr sz="818" kern="0" spc="78" dirty="0">
                <a:solidFill>
                  <a:srgbClr val="FFFFFF"/>
                </a:solidFill>
                <a:latin typeface="Calibri"/>
                <a:cs typeface="Calibri"/>
              </a:rPr>
              <a:t>2024</a:t>
            </a:r>
            <a:endParaRPr sz="818" kern="0">
              <a:solidFill>
                <a:sysClr val="windowText" lastClr="000000"/>
              </a:solidFill>
              <a:latin typeface="Calibri"/>
              <a:cs typeface="Calibri"/>
            </a:endParaRPr>
          </a:p>
        </p:txBody>
      </p:sp>
      <p:pic>
        <p:nvPicPr>
          <p:cNvPr id="11" name="object 11"/>
          <p:cNvPicPr/>
          <p:nvPr/>
        </p:nvPicPr>
        <p:blipFill>
          <a:blip r:embed="rId6" cstate="print"/>
          <a:stretch>
            <a:fillRect/>
          </a:stretch>
        </p:blipFill>
        <p:spPr>
          <a:xfrm>
            <a:off x="2807623" y="5544909"/>
            <a:ext cx="743100" cy="596019"/>
          </a:xfrm>
          <a:prstGeom prst="rect">
            <a:avLst/>
          </a:prstGeom>
        </p:spPr>
      </p:pic>
    </p:spTree>
    <p:extLst>
      <p:ext uri="{BB962C8B-B14F-4D97-AF65-F5344CB8AC3E}">
        <p14:creationId xmlns:p14="http://schemas.microsoft.com/office/powerpoint/2010/main" val="254413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t>Office hours </a:t>
            </a:r>
            <a:r>
              <a:rPr lang="en-US" sz="2800" dirty="0" err="1" smtClean="0"/>
              <a:t>TuTh</a:t>
            </a:r>
            <a:r>
              <a:rPr lang="en-US" sz="2800" dirty="0" smtClean="0"/>
              <a:t> 12:30 to 2:00 via ZOOM, phone or in-person in GOL 2615. </a:t>
            </a:r>
          </a:p>
          <a:p>
            <a:r>
              <a:rPr lang="en-US" sz="2800" dirty="0" smtClean="0"/>
              <a:t>Next project Chicago Crime Data</a:t>
            </a:r>
          </a:p>
          <a:p>
            <a:pPr lvl="1"/>
            <a:r>
              <a:rPr lang="en-US" sz="2400" dirty="0" smtClean="0"/>
              <a:t>What are the big challenges with preventing crime?</a:t>
            </a:r>
          </a:p>
          <a:p>
            <a:pPr lvl="1"/>
            <a:r>
              <a:rPr lang="en-US" sz="2400" dirty="0" smtClean="0"/>
              <a:t>What are the trends in analyzing crime data?</a:t>
            </a:r>
          </a:p>
          <a:p>
            <a:pPr lvl="1"/>
            <a:r>
              <a:rPr lang="en-US" sz="2400" dirty="0" smtClean="0"/>
              <a:t>What can you learn about the Chicago Crime Dataset in </a:t>
            </a:r>
            <a:r>
              <a:rPr lang="en-US" sz="2400" dirty="0" err="1" smtClean="0"/>
              <a:t>BigQuery</a:t>
            </a:r>
            <a:r>
              <a:rPr lang="en-US" sz="2400" dirty="0" smtClean="0"/>
              <a:t>?</a:t>
            </a:r>
          </a:p>
          <a:p>
            <a:pPr lvl="1"/>
            <a:r>
              <a:rPr lang="en-US" sz="2400" dirty="0" smtClean="0"/>
              <a:t>What should the project manager for the Chicago Crime Data project be working on now?</a:t>
            </a:r>
          </a:p>
          <a:p>
            <a:endParaRPr lang="en-US" sz="2800" dirty="0" smtClean="0"/>
          </a:p>
        </p:txBody>
      </p:sp>
    </p:spTree>
    <p:extLst>
      <p:ext uri="{BB962C8B-B14F-4D97-AF65-F5344CB8AC3E}">
        <p14:creationId xmlns:p14="http://schemas.microsoft.com/office/powerpoint/2010/main" val="1913552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Lab 2 Ecommerce</a:t>
            </a: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r>
              <a:rPr lang="en-US" dirty="0"/>
              <a:t>You work for Google in a region/country of your choice.  Google is reviewing the server load generated by the Google Merchandise store in your region/country.  They would like to compare the workload generated in your region/country with a region/country that has a similar workload so that they can compare the workload generated by the Merchandise store in the two regions/countries. We do not have access to information related to server performance, but your job is to create a dashboard that can be used to compare the workload generated in one region/country with another region/country over a one year period of your choice</a:t>
            </a:r>
            <a:r>
              <a:rPr lang="en-US" dirty="0" smtClean="0"/>
              <a:t>.</a:t>
            </a:r>
            <a:endParaRPr lang="en-US" dirty="0"/>
          </a:p>
          <a:p>
            <a:r>
              <a:rPr lang="en-US" dirty="0"/>
              <a:t>Some of the metric you might want to include relate to </a:t>
            </a:r>
            <a:r>
              <a:rPr lang="en-US" dirty="0" err="1"/>
              <a:t>pageviews</a:t>
            </a:r>
            <a:r>
              <a:rPr lang="en-US" dirty="0"/>
              <a:t>, number of transactions, as well as total revenue generated. You are not so much interested in what people buy, as the number of pages they view prior to purchase and the volume of individual purchases</a:t>
            </a:r>
            <a:r>
              <a:rPr lang="en-US" dirty="0" smtClean="0"/>
              <a:t>.</a:t>
            </a:r>
            <a:endParaRPr lang="en-US" dirty="0"/>
          </a:p>
          <a:p>
            <a:r>
              <a:rPr lang="en-US" dirty="0"/>
              <a:t>You may want to research regions/countries that are more comparable.  You are looking for two that have similar characteristics that lead you to think they would have a similar impact on Googles servers. You can work with as small or as large a region/country as you like, they just need to be comparable in terms of the workload they put on the servers that provide the Google Merchandise store</a:t>
            </a:r>
            <a:r>
              <a:rPr lang="en-US" dirty="0" smtClean="0"/>
              <a:t>.</a:t>
            </a:r>
            <a:endParaRPr lang="en-US" dirty="0"/>
          </a:p>
          <a:p>
            <a:r>
              <a:rPr lang="en-US" dirty="0"/>
              <a:t>Use your creativity to big into this question.  You should have at least six different graphic elements in your dashboard.  Color matters, creativity matters, layout matters, technical accuracy matters</a:t>
            </a:r>
            <a:r>
              <a:rPr lang="en-US" dirty="0" smtClean="0"/>
              <a:t>.</a:t>
            </a:r>
            <a:endParaRPr lang="en-US" dirty="0"/>
          </a:p>
          <a:p>
            <a:endParaRPr lang="en-US" dirty="0"/>
          </a:p>
        </p:txBody>
      </p:sp>
    </p:spTree>
    <p:extLst>
      <p:ext uri="{BB962C8B-B14F-4D97-AF65-F5344CB8AC3E}">
        <p14:creationId xmlns:p14="http://schemas.microsoft.com/office/powerpoint/2010/main" val="1695575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52600" y="1219200"/>
            <a:ext cx="4981575" cy="609600"/>
          </a:xfrm>
          <a:prstGeom prst="rect">
            <a:avLst/>
          </a:prstGeom>
        </p:spPr>
      </p:pic>
      <p:sp>
        <p:nvSpPr>
          <p:cNvPr id="4" name="AutoShape 2" descr="Storytelling with Data"/>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Your Text</a:t>
            </a:r>
            <a:endParaRPr lang="en-US" dirty="0"/>
          </a:p>
        </p:txBody>
      </p:sp>
      <p:pic>
        <p:nvPicPr>
          <p:cNvPr id="6" name="Picture 5"/>
          <p:cNvPicPr>
            <a:picLocks noChangeAspect="1"/>
          </p:cNvPicPr>
          <p:nvPr/>
        </p:nvPicPr>
        <p:blipFill>
          <a:blip r:embed="rId3"/>
          <a:stretch>
            <a:fillRect/>
          </a:stretch>
        </p:blipFill>
        <p:spPr>
          <a:xfrm>
            <a:off x="2435136" y="1871661"/>
            <a:ext cx="3813263" cy="4759301"/>
          </a:xfrm>
          <a:prstGeom prst="rect">
            <a:avLst/>
          </a:prstGeom>
        </p:spPr>
      </p:pic>
    </p:spTree>
    <p:extLst>
      <p:ext uri="{BB962C8B-B14F-4D97-AF65-F5344CB8AC3E}">
        <p14:creationId xmlns:p14="http://schemas.microsoft.com/office/powerpoint/2010/main" val="2515251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a:t>
            </a:r>
            <a:r>
              <a:rPr lang="en-US" dirty="0" smtClean="0"/>
              <a:t>Steps </a:t>
            </a:r>
            <a:r>
              <a:rPr lang="en-US" dirty="0"/>
              <a:t>to </a:t>
            </a:r>
            <a:r>
              <a:rPr lang="en-US" dirty="0" smtClean="0"/>
              <a:t>Weave </a:t>
            </a:r>
            <a:r>
              <a:rPr lang="en-US" dirty="0"/>
              <a:t>a </a:t>
            </a:r>
            <a:r>
              <a:rPr lang="en-US" dirty="0" smtClean="0"/>
              <a:t>Good </a:t>
            </a:r>
            <a:r>
              <a:rPr lang="en-US" dirty="0"/>
              <a:t>S</a:t>
            </a:r>
            <a:r>
              <a:rPr lang="en-US" dirty="0" smtClean="0"/>
              <a:t>tory </a:t>
            </a:r>
            <a:r>
              <a:rPr lang="en-US" dirty="0"/>
              <a:t>from D</a:t>
            </a:r>
            <a:r>
              <a:rPr lang="en-US" dirty="0" smtClean="0"/>
              <a:t>ata</a:t>
            </a:r>
            <a:endParaRPr lang="en-US" dirty="0"/>
          </a:p>
        </p:txBody>
      </p:sp>
      <p:sp>
        <p:nvSpPr>
          <p:cNvPr id="3" name="Content Placeholder 2"/>
          <p:cNvSpPr>
            <a:spLocks noGrp="1"/>
          </p:cNvSpPr>
          <p:nvPr>
            <p:ph idx="1"/>
          </p:nvPr>
        </p:nvSpPr>
        <p:spPr/>
        <p:txBody>
          <a:bodyPr>
            <a:normAutofit/>
          </a:bodyPr>
          <a:lstStyle/>
          <a:p>
            <a:pPr lvl="0"/>
            <a:r>
              <a:rPr lang="en-US" dirty="0"/>
              <a:t>Understand the </a:t>
            </a:r>
            <a:r>
              <a:rPr lang="en-US" dirty="0" smtClean="0"/>
              <a:t>context</a:t>
            </a:r>
            <a:endParaRPr lang="en-US" dirty="0"/>
          </a:p>
          <a:p>
            <a:pPr lvl="0"/>
            <a:r>
              <a:rPr lang="en-US" dirty="0"/>
              <a:t>Choose an appropriate </a:t>
            </a:r>
            <a:r>
              <a:rPr lang="en-US" dirty="0" smtClean="0"/>
              <a:t>display</a:t>
            </a:r>
            <a:endParaRPr lang="en-US" dirty="0"/>
          </a:p>
          <a:p>
            <a:pPr lvl="0"/>
            <a:r>
              <a:rPr lang="en-US" dirty="0"/>
              <a:t>Eliminate clutter</a:t>
            </a:r>
          </a:p>
          <a:p>
            <a:pPr lvl="0"/>
            <a:r>
              <a:rPr lang="en-US" dirty="0"/>
              <a:t>Draw attention where you want </a:t>
            </a:r>
            <a:r>
              <a:rPr lang="en-US" dirty="0" smtClean="0"/>
              <a:t>it</a:t>
            </a:r>
            <a:endParaRPr lang="en-US" dirty="0"/>
          </a:p>
          <a:p>
            <a:pPr lvl="0"/>
            <a:r>
              <a:rPr lang="en-US" dirty="0"/>
              <a:t>Think like a designer</a:t>
            </a:r>
          </a:p>
          <a:p>
            <a:pPr lvl="0"/>
            <a:r>
              <a:rPr lang="en-US" dirty="0"/>
              <a:t>Tell a story</a:t>
            </a:r>
          </a:p>
          <a:p>
            <a:endParaRPr lang="en-US" dirty="0"/>
          </a:p>
        </p:txBody>
      </p:sp>
    </p:spTree>
    <p:extLst>
      <p:ext uri="{BB962C8B-B14F-4D97-AF65-F5344CB8AC3E}">
        <p14:creationId xmlns:p14="http://schemas.microsoft.com/office/powerpoint/2010/main" val="380933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Context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b="1" i="1" dirty="0"/>
              <a:t>Questions to ask to ground the context of our explanatory work</a:t>
            </a:r>
          </a:p>
          <a:p>
            <a:pPr lvl="1"/>
            <a:r>
              <a:rPr lang="en-US" dirty="0"/>
              <a:t>To whom are we communicating </a:t>
            </a:r>
            <a:r>
              <a:rPr lang="en-US" dirty="0" smtClean="0"/>
              <a:t>?</a:t>
            </a:r>
            <a:endParaRPr lang="en-US" dirty="0"/>
          </a:p>
          <a:p>
            <a:pPr lvl="1"/>
            <a:r>
              <a:rPr lang="en-US" dirty="0"/>
              <a:t>What do we want the audience to know or do</a:t>
            </a:r>
            <a:r>
              <a:rPr lang="en-US" dirty="0" smtClean="0"/>
              <a:t>?</a:t>
            </a:r>
            <a:endParaRPr lang="en-US" dirty="0"/>
          </a:p>
          <a:p>
            <a:pPr lvl="1"/>
            <a:r>
              <a:rPr lang="en-US" dirty="0"/>
              <a:t>How can we make use of the data to make the point?</a:t>
            </a:r>
          </a:p>
          <a:p>
            <a:endParaRPr lang="en-US" dirty="0"/>
          </a:p>
        </p:txBody>
      </p:sp>
    </p:spTree>
    <p:extLst>
      <p:ext uri="{BB962C8B-B14F-4D97-AF65-F5344CB8AC3E}">
        <p14:creationId xmlns:p14="http://schemas.microsoft.com/office/powerpoint/2010/main" val="300166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Digging for Context</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Building your understanding of the context for your work. </a:t>
            </a:r>
          </a:p>
          <a:p>
            <a:r>
              <a:rPr lang="en-US" dirty="0" smtClean="0"/>
              <a:t>Questions </a:t>
            </a:r>
            <a:r>
              <a:rPr lang="en-US" dirty="0"/>
              <a:t>that can aid us are</a:t>
            </a:r>
            <a:r>
              <a:rPr lang="en-US" dirty="0" smtClean="0"/>
              <a:t>:</a:t>
            </a:r>
            <a:endParaRPr lang="en-US" dirty="0"/>
          </a:p>
          <a:p>
            <a:pPr lvl="1"/>
            <a:r>
              <a:rPr lang="en-US" dirty="0"/>
              <a:t>What background information is relevant or essential</a:t>
            </a:r>
            <a:r>
              <a:rPr lang="en-US" dirty="0" smtClean="0"/>
              <a:t>?</a:t>
            </a:r>
            <a:endParaRPr lang="en-US" dirty="0"/>
          </a:p>
          <a:p>
            <a:pPr lvl="1"/>
            <a:r>
              <a:rPr lang="en-US" dirty="0"/>
              <a:t>Who is the decision maker? What do we know about them?</a:t>
            </a:r>
          </a:p>
          <a:p>
            <a:pPr lvl="1"/>
            <a:r>
              <a:rPr lang="en-US" dirty="0"/>
              <a:t>What biases does our audience have that might make them supportive of or resistant to our message?</a:t>
            </a:r>
          </a:p>
          <a:p>
            <a:pPr lvl="1"/>
            <a:r>
              <a:rPr lang="en-US" dirty="0"/>
              <a:t>What data is available that would strengthen our case? Is our audience familiar with this data, or is it new?</a:t>
            </a:r>
          </a:p>
          <a:p>
            <a:pPr lvl="1"/>
            <a:r>
              <a:rPr lang="en-US" dirty="0"/>
              <a:t>What would a successful outcome look like?</a:t>
            </a:r>
          </a:p>
          <a:p>
            <a:endParaRPr lang="en-US" dirty="0"/>
          </a:p>
        </p:txBody>
      </p:sp>
    </p:spTree>
    <p:extLst>
      <p:ext uri="{BB962C8B-B14F-4D97-AF65-F5344CB8AC3E}">
        <p14:creationId xmlns:p14="http://schemas.microsoft.com/office/powerpoint/2010/main" val="71912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Aids that Might Help</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US" dirty="0"/>
              <a:t>3-minute story — a very concise story </a:t>
            </a:r>
            <a:r>
              <a:rPr lang="en-US" dirty="0" smtClean="0"/>
              <a:t>that </a:t>
            </a:r>
            <a:r>
              <a:rPr lang="en-US" dirty="0"/>
              <a:t>contains all the important </a:t>
            </a:r>
            <a:r>
              <a:rPr lang="en-US" dirty="0" smtClean="0"/>
              <a:t>messages.</a:t>
            </a:r>
            <a:endParaRPr lang="en-US" dirty="0"/>
          </a:p>
          <a:p>
            <a:pPr marL="0" indent="0">
              <a:buNone/>
            </a:pPr>
            <a:r>
              <a:rPr lang="en-US" dirty="0"/>
              <a:t>Big idea— Conveys the most important insight in a sentence</a:t>
            </a:r>
            <a:r>
              <a:rPr lang="en-US" dirty="0" smtClean="0"/>
              <a:t>.</a:t>
            </a:r>
            <a:r>
              <a:rPr lang="en-US" dirty="0"/>
              <a:t/>
            </a:r>
            <a:br>
              <a:rPr lang="en-US" dirty="0"/>
            </a:br>
            <a:r>
              <a:rPr lang="en-US" dirty="0"/>
              <a:t>Story Boarding — visually arranging the information in a sequence you would want to present to an audience. </a:t>
            </a:r>
            <a:r>
              <a:rPr lang="en-US" dirty="0" smtClean="0"/>
              <a:t>Use </a:t>
            </a:r>
            <a:r>
              <a:rPr lang="en-US" dirty="0"/>
              <a:t>a low tech approach like writing down ideas in a piece of paper rather than getting too much attached to a presentation software.</a:t>
            </a:r>
          </a:p>
          <a:p>
            <a:endParaRPr lang="en-US" dirty="0"/>
          </a:p>
        </p:txBody>
      </p:sp>
    </p:spTree>
    <p:extLst>
      <p:ext uri="{BB962C8B-B14F-4D97-AF65-F5344CB8AC3E}">
        <p14:creationId xmlns:p14="http://schemas.microsoft.com/office/powerpoint/2010/main" val="190449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04122C5-4F29-48BA-8A90-6EF548C0EA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 PowerPoint 2010 presentation</Template>
  <TotalTime>16598</TotalTime>
  <Words>760</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Georgia</vt:lpstr>
      <vt:lpstr>Verdana</vt:lpstr>
      <vt:lpstr>Introducing PowerPoint 2010</vt:lpstr>
      <vt:lpstr>1_Office Theme</vt:lpstr>
      <vt:lpstr>Week Four </vt:lpstr>
      <vt:lpstr>How Data Can Save Family Farms Monday, February 5 | 11am-12pm Speaker: Jamie Sonneville, Agri-Trak Zoom Registration: http://tinyurl.com/ZoomLoveData24</vt:lpstr>
      <vt:lpstr>Announcements</vt:lpstr>
      <vt:lpstr>Team Lab 2 Ecommerce</vt:lpstr>
      <vt:lpstr>Your Text</vt:lpstr>
      <vt:lpstr>Key Steps to Weave a Good Story from Data</vt:lpstr>
      <vt:lpstr>Understand the Context</vt:lpstr>
      <vt:lpstr>Digging for Context</vt:lpstr>
      <vt:lpstr>Communications Aids that Might Help</vt:lpstr>
      <vt:lpstr>Story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POWERPOINT 2010</dc:title>
  <dc:creator>Charles Border</dc:creator>
  <cp:keywords/>
  <cp:lastModifiedBy>Charles Border</cp:lastModifiedBy>
  <cp:revision>75</cp:revision>
  <dcterms:created xsi:type="dcterms:W3CDTF">2014-10-30T15:06:00Z</dcterms:created>
  <dcterms:modified xsi:type="dcterms:W3CDTF">2024-02-05T16:26:41Z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