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906F9D7-9780-4959-B1EB-9AD6F8EAFB61}" type="datetimeFigureOut">
              <a:rPr lang="en-US" smtClean="0"/>
              <a:t>8/30/2020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79F2978-05CC-40C7-B7A3-94C66C7DF89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6F9D7-9780-4959-B1EB-9AD6F8EAFB61}"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F2978-05CC-40C7-B7A3-94C66C7DF8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6F9D7-9780-4959-B1EB-9AD6F8EAFB61}"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F2978-05CC-40C7-B7A3-94C66C7DF8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6F9D7-9780-4959-B1EB-9AD6F8EAFB61}"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F2978-05CC-40C7-B7A3-94C66C7DF8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906F9D7-9780-4959-B1EB-9AD6F8EAFB61}"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F2978-05CC-40C7-B7A3-94C66C7DF89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06F9D7-9780-4959-B1EB-9AD6F8EAFB61}"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F2978-05CC-40C7-B7A3-94C66C7DF8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906F9D7-9780-4959-B1EB-9AD6F8EAFB61}"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F2978-05CC-40C7-B7A3-94C66C7DF89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06F9D7-9780-4959-B1EB-9AD6F8EAFB61}"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F2978-05CC-40C7-B7A3-94C66C7DF8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6F9D7-9780-4959-B1EB-9AD6F8EAFB61}" type="datetimeFigureOut">
              <a:rPr lang="en-US" smtClean="0"/>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9F2978-05CC-40C7-B7A3-94C66C7DF8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06F9D7-9780-4959-B1EB-9AD6F8EAFB61}"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F2978-05CC-40C7-B7A3-94C66C7DF89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06F9D7-9780-4959-B1EB-9AD6F8EAFB61}"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79F2978-05CC-40C7-B7A3-94C66C7DF89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06F9D7-9780-4959-B1EB-9AD6F8EAFB61}" type="datetimeFigureOut">
              <a:rPr lang="en-US" smtClean="0"/>
              <a:t>8/30/2020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9F2978-05CC-40C7-B7A3-94C66C7DF89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00240"/>
            <a:ext cx="7851648" cy="2500330"/>
          </a:xfrm>
        </p:spPr>
        <p:txBody>
          <a:bodyPr>
            <a:normAutofit fontScale="90000"/>
          </a:bodyPr>
          <a:lstStyle/>
          <a:p>
            <a:pPr algn="ctr"/>
            <a:r>
              <a:rPr lang="en-US" sz="6700" dirty="0" smtClean="0"/>
              <a:t>Analyzing the severity of car accidents</a:t>
            </a:r>
            <a:r>
              <a:rPr lang="en-US" dirty="0" smtClean="0"/>
              <a:t/>
            </a:r>
            <a:br>
              <a:rPr lang="en-US" dirty="0" smtClean="0"/>
            </a:br>
            <a:endParaRPr lang="en-US" dirty="0"/>
          </a:p>
        </p:txBody>
      </p:sp>
      <p:sp>
        <p:nvSpPr>
          <p:cNvPr id="3" name="Subtitle 2"/>
          <p:cNvSpPr>
            <a:spLocks noGrp="1"/>
          </p:cNvSpPr>
          <p:nvPr>
            <p:ph type="subTitle" idx="1"/>
          </p:nvPr>
        </p:nvSpPr>
        <p:spPr>
          <a:xfrm rot="10800000" flipV="1">
            <a:off x="533400" y="4857760"/>
            <a:ext cx="7854696" cy="1000132"/>
          </a:xfrm>
        </p:spPr>
        <p:txBody>
          <a:bodyPr>
            <a:normAutofit/>
          </a:bodyPr>
          <a:lstStyle/>
          <a:p>
            <a:r>
              <a:rPr lang="en-IN" sz="2400" dirty="0" smtClean="0"/>
              <a:t>By:</a:t>
            </a:r>
          </a:p>
          <a:p>
            <a:r>
              <a:rPr lang="en-IN" sz="2400" dirty="0" smtClean="0"/>
              <a:t>T . </a:t>
            </a:r>
            <a:r>
              <a:rPr lang="en-IN" sz="2400" dirty="0" err="1" smtClean="0"/>
              <a:t>Srujana</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algn="ctr"/>
            <a:r>
              <a:rPr lang="en-IN" dirty="0" smtClean="0"/>
              <a:t>Data Analysis</a:t>
            </a:r>
            <a:endParaRPr lang="en-US" dirty="0"/>
          </a:p>
        </p:txBody>
      </p:sp>
      <p:sp>
        <p:nvSpPr>
          <p:cNvPr id="3" name="Content Placeholder 2"/>
          <p:cNvSpPr>
            <a:spLocks noGrp="1"/>
          </p:cNvSpPr>
          <p:nvPr>
            <p:ph idx="1"/>
          </p:nvPr>
        </p:nvSpPr>
        <p:spPr>
          <a:xfrm>
            <a:off x="457200" y="1500174"/>
            <a:ext cx="8229600" cy="4824426"/>
          </a:xfrm>
        </p:spPr>
        <p:txBody>
          <a:bodyPr/>
          <a:lstStyle/>
          <a:p>
            <a:pPr algn="ctr">
              <a:buNone/>
            </a:pPr>
            <a:r>
              <a:rPr lang="en-US" sz="1600" u="sng" dirty="0" smtClean="0"/>
              <a:t>PART-</a:t>
            </a:r>
            <a:r>
              <a:rPr lang="en-US" sz="2200" u="sng" dirty="0" smtClean="0"/>
              <a:t>2</a:t>
            </a:r>
            <a:r>
              <a:rPr lang="en-US" sz="1600" u="sng" dirty="0" smtClean="0"/>
              <a:t> </a:t>
            </a:r>
            <a:r>
              <a:rPr lang="en-US" sz="1600" u="sng" dirty="0" smtClean="0"/>
              <a:t>: Choosing the columns 'SEVERITYCODE' , 'SPEEDING' , 'ROADCOND' data to work </a:t>
            </a:r>
            <a:r>
              <a:rPr lang="en-US" sz="1600" u="sng" dirty="0" smtClean="0"/>
              <a:t>with</a:t>
            </a:r>
          </a:p>
          <a:p>
            <a:pPr>
              <a:buNone/>
            </a:pPr>
            <a:r>
              <a:rPr lang="en-IN" sz="1600" dirty="0" smtClean="0"/>
              <a:t> </a:t>
            </a:r>
          </a:p>
          <a:p>
            <a:pPr>
              <a:buNone/>
            </a:pPr>
            <a:r>
              <a:rPr lang="en-IN" sz="1600" dirty="0" smtClean="0"/>
              <a:t>Now  we  enter  </a:t>
            </a:r>
            <a:r>
              <a:rPr lang="en-IN" sz="1600" dirty="0" smtClean="0"/>
              <a:t>into processing </a:t>
            </a:r>
            <a:r>
              <a:rPr lang="en-IN" sz="1600" dirty="0" smtClean="0"/>
              <a:t> of  data  and  I processed data in this format</a:t>
            </a:r>
            <a:endParaRPr lang="en-US" sz="1600" dirty="0" smtClean="0"/>
          </a:p>
          <a:p>
            <a:pPr>
              <a:buFont typeface="Wingdings" pitchFamily="2" charset="2"/>
              <a:buChar char="Ø"/>
            </a:pPr>
            <a:r>
              <a:rPr lang="en-US" sz="1600" dirty="0" smtClean="0"/>
              <a:t>Replacing  '</a:t>
            </a:r>
            <a:r>
              <a:rPr lang="en-US" sz="1600" dirty="0" err="1" smtClean="0"/>
              <a:t>nan</a:t>
            </a:r>
            <a:r>
              <a:rPr lang="en-US" sz="1600" dirty="0" smtClean="0"/>
              <a:t>' </a:t>
            </a:r>
            <a:r>
              <a:rPr lang="en-US" sz="1600" dirty="0" smtClean="0"/>
              <a:t> values :</a:t>
            </a:r>
          </a:p>
          <a:p>
            <a:pPr>
              <a:buNone/>
            </a:pPr>
            <a:r>
              <a:rPr lang="en-IN" sz="1600" dirty="0" smtClean="0"/>
              <a:t> </a:t>
            </a:r>
            <a:r>
              <a:rPr lang="en-IN" sz="1600" dirty="0" smtClean="0"/>
              <a:t>          I </a:t>
            </a:r>
            <a:r>
              <a:rPr lang="en-US" sz="1600" dirty="0" smtClean="0"/>
              <a:t>Replaced  '</a:t>
            </a:r>
            <a:r>
              <a:rPr lang="en-US" sz="1600" dirty="0" err="1" smtClean="0"/>
              <a:t>nan</a:t>
            </a:r>
            <a:r>
              <a:rPr lang="en-US" sz="1600" dirty="0" smtClean="0"/>
              <a:t>‘  </a:t>
            </a:r>
            <a:r>
              <a:rPr lang="en-US" sz="1600" dirty="0" smtClean="0"/>
              <a:t>values in both 'SPEEDING' &amp; 'ROADCOND' </a:t>
            </a:r>
            <a:r>
              <a:rPr lang="en-US" sz="1600" dirty="0" smtClean="0"/>
              <a:t> with  'N‘  &amp;  </a:t>
            </a:r>
            <a:r>
              <a:rPr lang="en-US" sz="1600" dirty="0" smtClean="0"/>
              <a:t>'Unknown' respectively.</a:t>
            </a:r>
          </a:p>
          <a:p>
            <a:pPr>
              <a:buNone/>
            </a:pPr>
            <a:endParaRPr lang="en-US" sz="1600" dirty="0" smtClean="0"/>
          </a:p>
          <a:p>
            <a:pPr marL="400050" indent="-400050">
              <a:buNone/>
            </a:pPr>
            <a:r>
              <a:rPr lang="en-IN" sz="1600" dirty="0" smtClean="0"/>
              <a:t> </a:t>
            </a:r>
            <a:r>
              <a:rPr lang="en-IN" sz="1600" dirty="0" smtClean="0"/>
              <a:t>           </a:t>
            </a:r>
            <a:endParaRPr lang="en-US" sz="1600" dirty="0" smtClean="0"/>
          </a:p>
        </p:txBody>
      </p:sp>
      <p:pic>
        <p:nvPicPr>
          <p:cNvPr id="5" name="Picture 4" descr="3.png"/>
          <p:cNvPicPr>
            <a:picLocks noChangeAspect="1"/>
          </p:cNvPicPr>
          <p:nvPr/>
        </p:nvPicPr>
        <p:blipFill>
          <a:blip r:embed="rId2"/>
          <a:stretch>
            <a:fillRect/>
          </a:stretch>
        </p:blipFill>
        <p:spPr>
          <a:xfrm>
            <a:off x="500034" y="3643314"/>
            <a:ext cx="8286808" cy="253512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pPr algn="ctr"/>
            <a:r>
              <a:rPr lang="en-IN" dirty="0" smtClean="0"/>
              <a:t>Data Analysis</a:t>
            </a:r>
            <a:endParaRPr lang="en-US" dirty="0"/>
          </a:p>
        </p:txBody>
      </p:sp>
      <p:sp>
        <p:nvSpPr>
          <p:cNvPr id="3" name="Content Placeholder 2"/>
          <p:cNvSpPr>
            <a:spLocks noGrp="1"/>
          </p:cNvSpPr>
          <p:nvPr>
            <p:ph idx="1"/>
          </p:nvPr>
        </p:nvSpPr>
        <p:spPr>
          <a:xfrm>
            <a:off x="457200" y="1500174"/>
            <a:ext cx="8229600" cy="4824426"/>
          </a:xfrm>
        </p:spPr>
        <p:txBody>
          <a:bodyPr/>
          <a:lstStyle/>
          <a:p>
            <a:pPr algn="ctr">
              <a:buNone/>
            </a:pPr>
            <a:r>
              <a:rPr lang="en-US" sz="1600" u="sng" dirty="0" smtClean="0"/>
              <a:t>PART-</a:t>
            </a:r>
            <a:r>
              <a:rPr lang="en-US" sz="2200" u="sng" dirty="0" smtClean="0"/>
              <a:t>2</a:t>
            </a:r>
            <a:r>
              <a:rPr lang="en-US" sz="1600" u="sng" dirty="0" smtClean="0"/>
              <a:t> : Choosing the columns 'SEVERITYCODE' , 'SPEEDING' , 'ROADCOND' data to work with</a:t>
            </a:r>
          </a:p>
          <a:p>
            <a:pPr>
              <a:buFont typeface="Wingdings" pitchFamily="2" charset="2"/>
              <a:buChar char="Ø"/>
            </a:pPr>
            <a:r>
              <a:rPr lang="en-US" sz="1600" dirty="0" smtClean="0"/>
              <a:t> </a:t>
            </a:r>
            <a:r>
              <a:rPr lang="en-US" sz="1600" dirty="0" smtClean="0"/>
              <a:t>Assigned  new  values  &amp; Created a  “test_condition”  data frame :</a:t>
            </a:r>
          </a:p>
          <a:p>
            <a:pPr>
              <a:buNone/>
            </a:pPr>
            <a:r>
              <a:rPr lang="en-IN" sz="1600" dirty="0" smtClean="0"/>
              <a:t> </a:t>
            </a:r>
            <a:r>
              <a:rPr lang="en-IN" sz="1600" dirty="0" smtClean="0"/>
              <a:t>        </a:t>
            </a:r>
            <a:r>
              <a:rPr lang="en-US" sz="1600" dirty="0" smtClean="0"/>
              <a:t>I assigned new values to the column 'ROADCOND' as 'Dangerous' or 'Normal</a:t>
            </a:r>
            <a:r>
              <a:rPr lang="en-US" sz="1600" dirty="0" smtClean="0"/>
              <a:t>'.</a:t>
            </a:r>
            <a:r>
              <a:rPr lang="en-US" sz="1600" dirty="0" smtClean="0"/>
              <a:t> I replaced the values of columns 'SPEEDING' with </a:t>
            </a:r>
            <a:r>
              <a:rPr lang="en-US" sz="1600" dirty="0" smtClean="0"/>
              <a:t>“0” and  “1 “.I </a:t>
            </a:r>
            <a:r>
              <a:rPr lang="en-US" sz="1600" dirty="0" smtClean="0"/>
              <a:t>had done the same thing with the column 'ROADCOND' </a:t>
            </a:r>
            <a:r>
              <a:rPr lang="en-US" sz="1600" dirty="0" smtClean="0"/>
              <a:t>i.e., </a:t>
            </a:r>
            <a:r>
              <a:rPr lang="en-US" sz="1600" dirty="0" smtClean="0"/>
              <a:t>replacing the </a:t>
            </a:r>
            <a:r>
              <a:rPr lang="en-US" sz="1600" dirty="0" smtClean="0"/>
              <a:t>values . Now I </a:t>
            </a:r>
            <a:r>
              <a:rPr lang="en-US" sz="1600" dirty="0" smtClean="0"/>
              <a:t>took these two columns 'SPEEDING' &amp;'ROADCOND' from the </a:t>
            </a:r>
            <a:r>
              <a:rPr lang="en-US" sz="1600" dirty="0" smtClean="0"/>
              <a:t>data frame </a:t>
            </a:r>
            <a:r>
              <a:rPr lang="en-US" sz="1600" dirty="0" smtClean="0"/>
              <a:t>to "</a:t>
            </a:r>
            <a:r>
              <a:rPr lang="en-US" sz="1600" dirty="0" smtClean="0"/>
              <a:t>test_condition“.</a:t>
            </a:r>
            <a:endParaRPr lang="en-US" sz="1600" dirty="0" smtClean="0"/>
          </a:p>
          <a:p>
            <a:pPr>
              <a:buNone/>
            </a:pPr>
            <a:endParaRPr lang="en-US" sz="1600" dirty="0" smtClean="0"/>
          </a:p>
          <a:p>
            <a:pPr>
              <a:buNone/>
            </a:pPr>
            <a:endParaRPr lang="en-US" sz="1600" dirty="0"/>
          </a:p>
        </p:txBody>
      </p:sp>
      <p:pic>
        <p:nvPicPr>
          <p:cNvPr id="6" name="Picture 5" descr="4.1.png"/>
          <p:cNvPicPr>
            <a:picLocks noChangeAspect="1"/>
          </p:cNvPicPr>
          <p:nvPr/>
        </p:nvPicPr>
        <p:blipFill>
          <a:blip r:embed="rId2"/>
          <a:stretch>
            <a:fillRect/>
          </a:stretch>
        </p:blipFill>
        <p:spPr>
          <a:xfrm>
            <a:off x="1000100" y="3571876"/>
            <a:ext cx="7286676" cy="314327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pPr algn="ctr"/>
            <a:r>
              <a:rPr lang="en-IN" dirty="0" smtClean="0"/>
              <a:t>Data Analysis</a:t>
            </a:r>
            <a:endParaRPr lang="en-US" dirty="0"/>
          </a:p>
        </p:txBody>
      </p:sp>
      <p:sp>
        <p:nvSpPr>
          <p:cNvPr id="3" name="Content Placeholder 2"/>
          <p:cNvSpPr>
            <a:spLocks noGrp="1"/>
          </p:cNvSpPr>
          <p:nvPr>
            <p:ph idx="1"/>
          </p:nvPr>
        </p:nvSpPr>
        <p:spPr>
          <a:xfrm>
            <a:off x="457200" y="1428736"/>
            <a:ext cx="8229600" cy="4895864"/>
          </a:xfrm>
        </p:spPr>
        <p:txBody>
          <a:bodyPr/>
          <a:lstStyle/>
          <a:p>
            <a:pPr algn="ctr">
              <a:buNone/>
            </a:pPr>
            <a:r>
              <a:rPr lang="en-US" sz="1600" b="1" u="sng" dirty="0" smtClean="0"/>
              <a:t>PART-</a:t>
            </a:r>
            <a:r>
              <a:rPr lang="en-US" sz="2000" u="sng" dirty="0" smtClean="0"/>
              <a:t>3</a:t>
            </a:r>
            <a:r>
              <a:rPr lang="en-US" sz="1600" b="1" u="sng" dirty="0" smtClean="0"/>
              <a:t> </a:t>
            </a:r>
            <a:r>
              <a:rPr lang="en-US" sz="1600" b="1" u="sng" dirty="0" smtClean="0"/>
              <a:t>: Applying Machine Learning Techniques</a:t>
            </a:r>
          </a:p>
          <a:p>
            <a:pPr>
              <a:buNone/>
            </a:pPr>
            <a:endParaRPr lang="en-US" sz="1600" dirty="0" smtClean="0"/>
          </a:p>
          <a:p>
            <a:pPr>
              <a:buNone/>
            </a:pPr>
            <a:r>
              <a:rPr lang="en-US" sz="1600" dirty="0" smtClean="0"/>
              <a:t> </a:t>
            </a:r>
            <a:r>
              <a:rPr lang="en-US" sz="1600" dirty="0" smtClean="0"/>
              <a:t> As </a:t>
            </a:r>
            <a:r>
              <a:rPr lang="en-US" sz="1600" dirty="0" smtClean="0"/>
              <a:t>the dataset is fully ready to be used for Machine learning (and statistical </a:t>
            </a:r>
            <a:r>
              <a:rPr lang="en-US" sz="1600" dirty="0" smtClean="0"/>
              <a:t>analysis)</a:t>
            </a:r>
          </a:p>
          <a:p>
            <a:pPr>
              <a:buNone/>
            </a:pPr>
            <a:r>
              <a:rPr lang="en-US" sz="1600" dirty="0" smtClean="0"/>
              <a:t>Purposes.</a:t>
            </a:r>
          </a:p>
          <a:p>
            <a:pPr>
              <a:buNone/>
            </a:pPr>
            <a:r>
              <a:rPr lang="en-IN" sz="1600" dirty="0" smtClean="0"/>
              <a:t>Firstly</a:t>
            </a:r>
          </a:p>
          <a:p>
            <a:pPr>
              <a:buFont typeface="Wingdings" pitchFamily="2" charset="2"/>
              <a:buChar char="q"/>
            </a:pPr>
            <a:r>
              <a:rPr lang="en-IN" sz="1600" dirty="0" smtClean="0"/>
              <a:t>Training the model :</a:t>
            </a:r>
          </a:p>
          <a:p>
            <a:pPr>
              <a:buNone/>
            </a:pPr>
            <a:r>
              <a:rPr lang="en-IN" sz="1600" dirty="0" smtClean="0"/>
              <a:t> </a:t>
            </a:r>
            <a:r>
              <a:rPr lang="en-IN" sz="1600" dirty="0" smtClean="0"/>
              <a:t>            I trained the model using the processed data frames.</a:t>
            </a:r>
            <a:endParaRPr lang="en-US" sz="1600" dirty="0"/>
          </a:p>
        </p:txBody>
      </p:sp>
      <p:pic>
        <p:nvPicPr>
          <p:cNvPr id="5" name="Picture 4" descr="4.png"/>
          <p:cNvPicPr>
            <a:picLocks noChangeAspect="1"/>
          </p:cNvPicPr>
          <p:nvPr/>
        </p:nvPicPr>
        <p:blipFill>
          <a:blip r:embed="rId2"/>
          <a:stretch>
            <a:fillRect/>
          </a:stretch>
        </p:blipFill>
        <p:spPr>
          <a:xfrm>
            <a:off x="714348" y="3857628"/>
            <a:ext cx="7929618" cy="185738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571504"/>
          </a:xfrm>
        </p:spPr>
        <p:txBody>
          <a:bodyPr>
            <a:normAutofit fontScale="90000"/>
          </a:bodyPr>
          <a:lstStyle/>
          <a:p>
            <a:pPr algn="ctr"/>
            <a:r>
              <a:rPr lang="en-IN" dirty="0" smtClean="0"/>
              <a:t>Data Analysis</a:t>
            </a:r>
            <a:endParaRPr lang="en-US" dirty="0"/>
          </a:p>
        </p:txBody>
      </p:sp>
      <p:sp>
        <p:nvSpPr>
          <p:cNvPr id="3" name="Content Placeholder 2"/>
          <p:cNvSpPr>
            <a:spLocks noGrp="1"/>
          </p:cNvSpPr>
          <p:nvPr>
            <p:ph idx="1"/>
          </p:nvPr>
        </p:nvSpPr>
        <p:spPr>
          <a:xfrm>
            <a:off x="457200" y="1357298"/>
            <a:ext cx="8229600" cy="4967302"/>
          </a:xfrm>
        </p:spPr>
        <p:txBody>
          <a:bodyPr>
            <a:normAutofit/>
          </a:bodyPr>
          <a:lstStyle/>
          <a:p>
            <a:pPr algn="ctr">
              <a:buNone/>
            </a:pPr>
            <a:r>
              <a:rPr lang="en-US" sz="1600" b="1" u="sng" dirty="0" smtClean="0"/>
              <a:t>PART-</a:t>
            </a:r>
            <a:r>
              <a:rPr lang="en-US" sz="2000" u="sng" dirty="0" smtClean="0"/>
              <a:t>3</a:t>
            </a:r>
            <a:r>
              <a:rPr lang="en-US" sz="1600" b="1" u="sng" dirty="0" smtClean="0"/>
              <a:t> : Applying Machine Learning </a:t>
            </a:r>
            <a:r>
              <a:rPr lang="en-US" sz="1600" b="1" u="sng" dirty="0" smtClean="0"/>
              <a:t>Techniques</a:t>
            </a:r>
          </a:p>
          <a:p>
            <a:pPr>
              <a:buFont typeface="Wingdings" pitchFamily="2" charset="2"/>
              <a:buChar char="q"/>
            </a:pPr>
            <a:endParaRPr lang="en-US" sz="1600" dirty="0" smtClean="0"/>
          </a:p>
          <a:p>
            <a:pPr>
              <a:buFont typeface="Wingdings" pitchFamily="2" charset="2"/>
              <a:buChar char="q"/>
            </a:pPr>
            <a:r>
              <a:rPr lang="en-US" sz="1600" dirty="0" smtClean="0"/>
              <a:t> </a:t>
            </a:r>
            <a:r>
              <a:rPr lang="en-US" sz="1600" dirty="0" smtClean="0"/>
              <a:t>I </a:t>
            </a:r>
            <a:r>
              <a:rPr lang="en-US" sz="1600" dirty="0" smtClean="0"/>
              <a:t>obtained f1-score and accuracy  </a:t>
            </a:r>
            <a:r>
              <a:rPr lang="en-US" sz="1600" dirty="0" smtClean="0"/>
              <a:t>using  </a:t>
            </a:r>
            <a:r>
              <a:rPr lang="en-US" sz="1600" dirty="0" smtClean="0"/>
              <a:t>the </a:t>
            </a:r>
            <a:r>
              <a:rPr lang="en-US" sz="1600" dirty="0" smtClean="0"/>
              <a:t> 3 </a:t>
            </a:r>
            <a:r>
              <a:rPr lang="en-US" sz="1600" dirty="0" smtClean="0"/>
              <a:t>models </a:t>
            </a:r>
            <a:r>
              <a:rPr lang="en-US" sz="1600" dirty="0" smtClean="0"/>
              <a:t> i.e., </a:t>
            </a:r>
            <a:r>
              <a:rPr lang="en-US" sz="1600" dirty="0" smtClean="0"/>
              <a:t>Tree model, Logistic Regression and KNN methodology(by choosing k value 4).</a:t>
            </a:r>
            <a:endParaRPr lang="en-US" sz="1600" b="1" u="sng" dirty="0" smtClean="0"/>
          </a:p>
        </p:txBody>
      </p:sp>
      <p:pic>
        <p:nvPicPr>
          <p:cNvPr id="4" name="Picture 3" descr="5.png"/>
          <p:cNvPicPr>
            <a:picLocks noChangeAspect="1"/>
          </p:cNvPicPr>
          <p:nvPr/>
        </p:nvPicPr>
        <p:blipFill>
          <a:blip r:embed="rId2"/>
          <a:stretch>
            <a:fillRect/>
          </a:stretch>
        </p:blipFill>
        <p:spPr>
          <a:xfrm>
            <a:off x="285720" y="2786058"/>
            <a:ext cx="8572560" cy="335947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642942"/>
          </a:xfrm>
        </p:spPr>
        <p:txBody>
          <a:bodyPr>
            <a:normAutofit fontScale="90000"/>
          </a:bodyPr>
          <a:lstStyle/>
          <a:p>
            <a:pPr algn="ctr"/>
            <a:r>
              <a:rPr lang="en-US" b="1" dirty="0" smtClean="0"/>
              <a:t/>
            </a:r>
            <a:br>
              <a:rPr lang="en-US" b="1" dirty="0" smtClean="0"/>
            </a:br>
            <a:r>
              <a:rPr lang="en-US" sz="4900" b="1" dirty="0" smtClean="0"/>
              <a:t> Decision Making and Reporting </a:t>
            </a:r>
            <a:endParaRPr lang="en-US" sz="4900" dirty="0"/>
          </a:p>
        </p:txBody>
      </p:sp>
      <p:sp>
        <p:nvSpPr>
          <p:cNvPr id="3" name="Content Placeholder 2"/>
          <p:cNvSpPr>
            <a:spLocks noGrp="1"/>
          </p:cNvSpPr>
          <p:nvPr>
            <p:ph idx="1"/>
          </p:nvPr>
        </p:nvSpPr>
        <p:spPr>
          <a:xfrm>
            <a:off x="457200" y="1500174"/>
            <a:ext cx="8229600" cy="4824426"/>
          </a:xfrm>
        </p:spPr>
        <p:txBody>
          <a:bodyPr/>
          <a:lstStyle/>
          <a:p>
            <a:pPr>
              <a:buNone/>
            </a:pPr>
            <a:endParaRPr lang="en-IN" dirty="0" smtClean="0"/>
          </a:p>
          <a:p>
            <a:pPr>
              <a:buNone/>
            </a:pPr>
            <a:r>
              <a:rPr lang="en-IN" dirty="0" smtClean="0"/>
              <a:t> </a:t>
            </a:r>
            <a:r>
              <a:rPr lang="en-US" sz="1600" dirty="0" smtClean="0"/>
              <a:t>I </a:t>
            </a:r>
            <a:r>
              <a:rPr lang="en-US" sz="1600" dirty="0" smtClean="0"/>
              <a:t>obtained </a:t>
            </a:r>
            <a:r>
              <a:rPr lang="en-US" sz="1600" dirty="0" smtClean="0"/>
              <a:t>the f1-score </a:t>
            </a:r>
            <a:r>
              <a:rPr lang="en-US" sz="1600" dirty="0" smtClean="0"/>
              <a:t> and   </a:t>
            </a:r>
            <a:r>
              <a:rPr lang="en-US" sz="1600" dirty="0" smtClean="0"/>
              <a:t>accuracy of </a:t>
            </a:r>
            <a:r>
              <a:rPr lang="en-US" sz="1600" dirty="0" smtClean="0"/>
              <a:t>the  3  models  as  </a:t>
            </a:r>
            <a:r>
              <a:rPr lang="en-US" sz="1600" dirty="0" smtClean="0"/>
              <a:t>mentioned  </a:t>
            </a:r>
            <a:r>
              <a:rPr lang="en-US" sz="1600" dirty="0" smtClean="0"/>
              <a:t>in the previous</a:t>
            </a:r>
          </a:p>
          <a:p>
            <a:pPr>
              <a:buNone/>
            </a:pPr>
            <a:r>
              <a:rPr lang="en-US" sz="1600" dirty="0" smtClean="0"/>
              <a:t>slide. And I compared the result using  LR .</a:t>
            </a:r>
            <a:endParaRPr lang="en-US" sz="1600" dirty="0"/>
          </a:p>
        </p:txBody>
      </p:sp>
      <p:pic>
        <p:nvPicPr>
          <p:cNvPr id="4" name="Picture 3" descr="6.png"/>
          <p:cNvPicPr>
            <a:picLocks noChangeAspect="1"/>
          </p:cNvPicPr>
          <p:nvPr/>
        </p:nvPicPr>
        <p:blipFill>
          <a:blip r:embed="rId2"/>
          <a:stretch>
            <a:fillRect/>
          </a:stretch>
        </p:blipFill>
        <p:spPr>
          <a:xfrm>
            <a:off x="857224" y="2857496"/>
            <a:ext cx="7358114" cy="342902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500066"/>
          </a:xfrm>
        </p:spPr>
        <p:txBody>
          <a:bodyPr>
            <a:normAutofit fontScale="90000"/>
          </a:bodyPr>
          <a:lstStyle/>
          <a:p>
            <a:pPr algn="ctr"/>
            <a:r>
              <a:rPr lang="en-IN" dirty="0" smtClean="0"/>
              <a:t>Results</a:t>
            </a:r>
            <a:endParaRPr lang="en-US" dirty="0"/>
          </a:p>
        </p:txBody>
      </p:sp>
      <p:graphicFrame>
        <p:nvGraphicFramePr>
          <p:cNvPr id="5" name="Content Placeholder 4"/>
          <p:cNvGraphicFramePr>
            <a:graphicFrameLocks noGrp="1"/>
          </p:cNvGraphicFramePr>
          <p:nvPr>
            <p:ph idx="1"/>
          </p:nvPr>
        </p:nvGraphicFramePr>
        <p:xfrm>
          <a:off x="857224" y="1357298"/>
          <a:ext cx="7286680" cy="1857388"/>
        </p:xfrm>
        <a:graphic>
          <a:graphicData uri="http://schemas.openxmlformats.org/drawingml/2006/table">
            <a:tbl>
              <a:tblPr firstRow="1" bandRow="1">
                <a:tableStyleId>{5940675A-B579-460E-94D1-54222C63F5DA}</a:tableStyleId>
              </a:tblPr>
              <a:tblGrid>
                <a:gridCol w="1821670"/>
                <a:gridCol w="1821670"/>
                <a:gridCol w="1821670"/>
                <a:gridCol w="1821670"/>
              </a:tblGrid>
              <a:tr h="635863">
                <a:tc>
                  <a:txBody>
                    <a:bodyPr/>
                    <a:lstStyle/>
                    <a:p>
                      <a:pPr algn="ctr"/>
                      <a:endParaRPr lang="en-US" sz="1600" dirty="0"/>
                    </a:p>
                  </a:txBody>
                  <a:tcPr/>
                </a:tc>
                <a:tc>
                  <a:txBody>
                    <a:bodyPr/>
                    <a:lstStyle/>
                    <a:p>
                      <a:pPr algn="ctr"/>
                      <a:r>
                        <a:rPr kumimoji="0" lang="en-US" sz="1600" b="1" i="0" kern="1200" dirty="0" smtClean="0">
                          <a:solidFill>
                            <a:schemeClr val="tx1"/>
                          </a:solidFill>
                          <a:latin typeface="+mn-lt"/>
                          <a:ea typeface="+mn-ea"/>
                          <a:cs typeface="+mn-cs"/>
                        </a:rPr>
                        <a:t>Method of Analysis</a:t>
                      </a:r>
                      <a:endParaRPr lang="en-US" sz="1600" dirty="0"/>
                    </a:p>
                  </a:txBody>
                  <a:tcPr/>
                </a:tc>
                <a:tc>
                  <a:txBody>
                    <a:bodyPr/>
                    <a:lstStyle/>
                    <a:p>
                      <a:pPr algn="ctr"/>
                      <a:r>
                        <a:rPr kumimoji="0" lang="en-US" sz="1600" b="1" i="0" kern="1200" dirty="0" smtClean="0">
                          <a:solidFill>
                            <a:schemeClr val="tx1"/>
                          </a:solidFill>
                          <a:latin typeface="+mn-lt"/>
                          <a:ea typeface="+mn-ea"/>
                          <a:cs typeface="+mn-cs"/>
                        </a:rPr>
                        <a:t>F1-score</a:t>
                      </a:r>
                      <a:endParaRPr lang="en-US" sz="1600" dirty="0"/>
                    </a:p>
                  </a:txBody>
                  <a:tcPr/>
                </a:tc>
                <a:tc>
                  <a:txBody>
                    <a:bodyPr/>
                    <a:lstStyle/>
                    <a:p>
                      <a:pPr algn="ctr"/>
                      <a:r>
                        <a:rPr kumimoji="0" lang="en-US" sz="1600" b="1" i="0" kern="1200" dirty="0" smtClean="0">
                          <a:solidFill>
                            <a:schemeClr val="tx1"/>
                          </a:solidFill>
                          <a:latin typeface="+mn-lt"/>
                          <a:ea typeface="+mn-ea"/>
                          <a:cs typeface="+mn-cs"/>
                        </a:rPr>
                        <a:t>Accuracy</a:t>
                      </a:r>
                      <a:endParaRPr lang="en-US" sz="1600" dirty="0"/>
                    </a:p>
                  </a:txBody>
                  <a:tcPr/>
                </a:tc>
              </a:tr>
              <a:tr h="407175">
                <a:tc>
                  <a:txBody>
                    <a:bodyPr/>
                    <a:lstStyle/>
                    <a:p>
                      <a:pPr algn="ctr"/>
                      <a:r>
                        <a:rPr lang="en-IN" sz="1600" dirty="0" smtClean="0"/>
                        <a:t>0</a:t>
                      </a:r>
                      <a:endParaRPr lang="en-US" sz="1600" dirty="0"/>
                    </a:p>
                  </a:txBody>
                  <a:tcPr/>
                </a:tc>
                <a:tc>
                  <a:txBody>
                    <a:bodyPr/>
                    <a:lstStyle/>
                    <a:p>
                      <a:pPr algn="ctr"/>
                      <a:r>
                        <a:rPr kumimoji="0" lang="en-US" sz="1600" b="0" i="0" kern="1200" dirty="0" smtClean="0">
                          <a:solidFill>
                            <a:schemeClr val="tx1"/>
                          </a:solidFill>
                          <a:latin typeface="+mn-lt"/>
                          <a:ea typeface="+mn-ea"/>
                          <a:cs typeface="+mn-cs"/>
                        </a:rPr>
                        <a:t>KNN</a:t>
                      </a:r>
                      <a:endParaRPr lang="en-US" sz="1600" dirty="0"/>
                    </a:p>
                  </a:txBody>
                  <a:tcPr/>
                </a:tc>
                <a:tc>
                  <a:txBody>
                    <a:bodyPr/>
                    <a:lstStyle/>
                    <a:p>
                      <a:pPr algn="ctr"/>
                      <a:r>
                        <a:rPr kumimoji="0" lang="en-US" sz="1600" b="0" i="0" kern="1200" dirty="0" smtClean="0">
                          <a:solidFill>
                            <a:schemeClr val="tx1"/>
                          </a:solidFill>
                          <a:latin typeface="+mn-lt"/>
                          <a:ea typeface="+mn-ea"/>
                          <a:cs typeface="+mn-cs"/>
                        </a:rPr>
                        <a:t>0.591378</a:t>
                      </a:r>
                      <a:endParaRPr lang="en-US" sz="1600" dirty="0"/>
                    </a:p>
                  </a:txBody>
                  <a:tcPr/>
                </a:tc>
                <a:tc>
                  <a:txBody>
                    <a:bodyPr/>
                    <a:lstStyle/>
                    <a:p>
                      <a:pPr algn="ctr"/>
                      <a:r>
                        <a:rPr kumimoji="0" lang="en-US" sz="1600" b="0" i="0" kern="1200" dirty="0" smtClean="0">
                          <a:solidFill>
                            <a:schemeClr val="tx1"/>
                          </a:solidFill>
                          <a:latin typeface="+mn-lt"/>
                          <a:ea typeface="+mn-ea"/>
                          <a:cs typeface="+mn-cs"/>
                        </a:rPr>
                        <a:t>0.69675</a:t>
                      </a:r>
                      <a:endParaRPr lang="en-US" sz="1600" dirty="0"/>
                    </a:p>
                  </a:txBody>
                  <a:tcPr/>
                </a:tc>
              </a:tr>
              <a:tr h="407175">
                <a:tc>
                  <a:txBody>
                    <a:bodyPr/>
                    <a:lstStyle/>
                    <a:p>
                      <a:pPr algn="ctr"/>
                      <a:r>
                        <a:rPr lang="en-IN" sz="1600" dirty="0" smtClean="0"/>
                        <a:t>1</a:t>
                      </a:r>
                      <a:endParaRPr lang="en-US" sz="1600" dirty="0"/>
                    </a:p>
                  </a:txBody>
                  <a:tcPr/>
                </a:tc>
                <a:tc>
                  <a:txBody>
                    <a:bodyPr/>
                    <a:lstStyle/>
                    <a:p>
                      <a:pPr algn="ctr"/>
                      <a:r>
                        <a:rPr kumimoji="0" lang="en-US" sz="1600" b="0" i="0" kern="1200" dirty="0" smtClean="0">
                          <a:solidFill>
                            <a:schemeClr val="tx1"/>
                          </a:solidFill>
                          <a:latin typeface="+mn-lt"/>
                          <a:ea typeface="+mn-ea"/>
                          <a:cs typeface="+mn-cs"/>
                        </a:rPr>
                        <a:t>Decision Tree</a:t>
                      </a:r>
                      <a:endParaRPr lang="en-US" sz="1600" dirty="0"/>
                    </a:p>
                  </a:txBody>
                  <a:tcPr/>
                </a:tc>
                <a:tc>
                  <a:txBody>
                    <a:bodyPr/>
                    <a:lstStyle/>
                    <a:p>
                      <a:pPr algn="ctr"/>
                      <a:r>
                        <a:rPr kumimoji="0" lang="en-US" sz="1600" b="0" i="0" kern="1200" dirty="0" smtClean="0">
                          <a:solidFill>
                            <a:schemeClr val="tx1"/>
                          </a:solidFill>
                          <a:latin typeface="+mn-lt"/>
                          <a:ea typeface="+mn-ea"/>
                          <a:cs typeface="+mn-cs"/>
                        </a:rPr>
                        <a:t>0.576051</a:t>
                      </a:r>
                      <a:endParaRPr lang="en-US" sz="1600" dirty="0"/>
                    </a:p>
                  </a:txBody>
                  <a:tcPr/>
                </a:tc>
                <a:tc>
                  <a:txBody>
                    <a:bodyPr/>
                    <a:lstStyle/>
                    <a:p>
                      <a:pPr algn="ctr"/>
                      <a:r>
                        <a:rPr kumimoji="0" lang="en-US" sz="1600" b="0" i="0" kern="1200" dirty="0" smtClean="0">
                          <a:solidFill>
                            <a:schemeClr val="tx1"/>
                          </a:solidFill>
                          <a:latin typeface="+mn-lt"/>
                          <a:ea typeface="+mn-ea"/>
                          <a:cs typeface="+mn-cs"/>
                        </a:rPr>
                        <a:t>0.699679</a:t>
                      </a:r>
                      <a:endParaRPr lang="en-US" sz="1600" dirty="0"/>
                    </a:p>
                  </a:txBody>
                  <a:tcPr/>
                </a:tc>
              </a:tr>
              <a:tr h="407175">
                <a:tc>
                  <a:txBody>
                    <a:bodyPr/>
                    <a:lstStyle/>
                    <a:p>
                      <a:pPr algn="ctr"/>
                      <a:r>
                        <a:rPr lang="en-IN" sz="1600" dirty="0" smtClean="0"/>
                        <a:t>2</a:t>
                      </a:r>
                      <a:endParaRPr lang="en-US" sz="1600" dirty="0"/>
                    </a:p>
                  </a:txBody>
                  <a:tcPr/>
                </a:tc>
                <a:tc>
                  <a:txBody>
                    <a:bodyPr/>
                    <a:lstStyle/>
                    <a:p>
                      <a:pPr algn="ctr"/>
                      <a:r>
                        <a:rPr kumimoji="0" lang="en-US" sz="1600" b="0" i="0" kern="1200" dirty="0" err="1" smtClean="0">
                          <a:solidFill>
                            <a:schemeClr val="tx1"/>
                          </a:solidFill>
                          <a:latin typeface="+mn-lt"/>
                          <a:ea typeface="+mn-ea"/>
                          <a:cs typeface="+mn-cs"/>
                        </a:rPr>
                        <a:t>LogisticRegression</a:t>
                      </a:r>
                      <a:endParaRPr lang="en-US" sz="1600" dirty="0"/>
                    </a:p>
                  </a:txBody>
                  <a:tcPr/>
                </a:tc>
                <a:tc>
                  <a:txBody>
                    <a:bodyPr/>
                    <a:lstStyle/>
                    <a:p>
                      <a:pPr algn="ctr" fontAlgn="ctr"/>
                      <a:r>
                        <a:rPr lang="en-US" dirty="0"/>
                        <a:t>0.576051</a:t>
                      </a:r>
                    </a:p>
                  </a:txBody>
                  <a:tcPr marL="38100" marR="38100" marT="38100" marB="38100" anchor="ctr"/>
                </a:tc>
                <a:tc>
                  <a:txBody>
                    <a:bodyPr/>
                    <a:lstStyle/>
                    <a:p>
                      <a:pPr algn="ctr"/>
                      <a:r>
                        <a:rPr kumimoji="0" lang="en-US" sz="1600" b="0" i="0" kern="1200" dirty="0" smtClean="0">
                          <a:solidFill>
                            <a:schemeClr val="tx1"/>
                          </a:solidFill>
                          <a:latin typeface="+mn-lt"/>
                          <a:ea typeface="+mn-ea"/>
                          <a:cs typeface="+mn-cs"/>
                        </a:rPr>
                        <a:t>0.699679</a:t>
                      </a:r>
                      <a:endParaRPr lang="en-US" sz="1600" dirty="0"/>
                    </a:p>
                  </a:txBody>
                  <a:tcPr/>
                </a:tc>
              </a:tr>
            </a:tbl>
          </a:graphicData>
        </a:graphic>
      </p:graphicFrame>
      <p:graphicFrame>
        <p:nvGraphicFramePr>
          <p:cNvPr id="7" name="Table 6"/>
          <p:cNvGraphicFramePr>
            <a:graphicFrameLocks noGrp="1"/>
          </p:cNvGraphicFramePr>
          <p:nvPr/>
        </p:nvGraphicFramePr>
        <p:xfrm>
          <a:off x="1000100" y="3687134"/>
          <a:ext cx="7286676" cy="813436"/>
        </p:xfrm>
        <a:graphic>
          <a:graphicData uri="http://schemas.openxmlformats.org/drawingml/2006/table">
            <a:tbl>
              <a:tblPr firstRow="1" bandRow="1">
                <a:tableStyleId>{5940675A-B579-460E-94D1-54222C63F5DA}</a:tableStyleId>
              </a:tblPr>
              <a:tblGrid>
                <a:gridCol w="1821669"/>
                <a:gridCol w="1821669"/>
                <a:gridCol w="1821669"/>
                <a:gridCol w="1821669"/>
              </a:tblGrid>
              <a:tr h="406718">
                <a:tc>
                  <a:txBody>
                    <a:bodyPr/>
                    <a:lstStyle/>
                    <a:p>
                      <a:pPr algn="ctr"/>
                      <a:endParaRPr lang="en-US" sz="1600" dirty="0"/>
                    </a:p>
                  </a:txBody>
                  <a:tcPr/>
                </a:tc>
                <a:tc>
                  <a:txBody>
                    <a:bodyPr/>
                    <a:lstStyle/>
                    <a:p>
                      <a:pPr algn="ctr"/>
                      <a:r>
                        <a:rPr kumimoji="0" lang="en-US" sz="1600" b="1" i="0" kern="1200" dirty="0" smtClean="0">
                          <a:solidFill>
                            <a:schemeClr val="tx1"/>
                          </a:solidFill>
                          <a:latin typeface="+mn-lt"/>
                          <a:ea typeface="+mn-ea"/>
                          <a:cs typeface="+mn-cs"/>
                        </a:rPr>
                        <a:t>Intercept</a:t>
                      </a:r>
                      <a:endParaRPr lang="en-US" sz="1600" dirty="0"/>
                    </a:p>
                  </a:txBody>
                  <a:tcPr/>
                </a:tc>
                <a:tc>
                  <a:txBody>
                    <a:bodyPr/>
                    <a:lstStyle/>
                    <a:p>
                      <a:pPr algn="ctr"/>
                      <a:r>
                        <a:rPr kumimoji="0" lang="en-US" sz="1600" b="1" i="0" kern="1200" dirty="0" smtClean="0">
                          <a:solidFill>
                            <a:schemeClr val="tx1"/>
                          </a:solidFill>
                          <a:latin typeface="+mn-lt"/>
                          <a:ea typeface="+mn-ea"/>
                          <a:cs typeface="+mn-cs"/>
                        </a:rPr>
                        <a:t>SPEEDING</a:t>
                      </a:r>
                      <a:endParaRPr lang="en-US" sz="1600" dirty="0"/>
                    </a:p>
                  </a:txBody>
                  <a:tcPr/>
                </a:tc>
                <a:tc>
                  <a:txBody>
                    <a:bodyPr/>
                    <a:lstStyle/>
                    <a:p>
                      <a:pPr algn="ctr"/>
                      <a:r>
                        <a:rPr kumimoji="0" lang="en-US" sz="1600" b="1" i="0" kern="1200" dirty="0" smtClean="0">
                          <a:solidFill>
                            <a:schemeClr val="tx1"/>
                          </a:solidFill>
                          <a:latin typeface="+mn-lt"/>
                          <a:ea typeface="+mn-ea"/>
                          <a:cs typeface="+mn-cs"/>
                        </a:rPr>
                        <a:t>ROADCOND</a:t>
                      </a:r>
                      <a:endParaRPr lang="en-US" sz="1600" dirty="0"/>
                    </a:p>
                  </a:txBody>
                  <a:tcPr/>
                </a:tc>
              </a:tr>
              <a:tr h="406718">
                <a:tc>
                  <a:txBody>
                    <a:bodyPr/>
                    <a:lstStyle/>
                    <a:p>
                      <a:pPr algn="ctr"/>
                      <a:r>
                        <a:rPr lang="en-IN" sz="1600" dirty="0" smtClean="0"/>
                        <a:t>0</a:t>
                      </a:r>
                      <a:endParaRPr lang="en-US" sz="1600" dirty="0"/>
                    </a:p>
                  </a:txBody>
                  <a:tcPr/>
                </a:tc>
                <a:tc>
                  <a:txBody>
                    <a:bodyPr/>
                    <a:lstStyle/>
                    <a:p>
                      <a:pPr algn="ctr"/>
                      <a:r>
                        <a:rPr kumimoji="0" lang="en-US" sz="1600" b="0" i="0" kern="1200" dirty="0" smtClean="0">
                          <a:solidFill>
                            <a:schemeClr val="tx1"/>
                          </a:solidFill>
                          <a:latin typeface="+mn-lt"/>
                          <a:ea typeface="+mn-ea"/>
                          <a:cs typeface="+mn-cs"/>
                        </a:rPr>
                        <a:t>-0.853729</a:t>
                      </a:r>
                      <a:endParaRPr lang="en-US" sz="1600" dirty="0"/>
                    </a:p>
                  </a:txBody>
                  <a:tcPr/>
                </a:tc>
                <a:tc>
                  <a:txBody>
                    <a:bodyPr/>
                    <a:lstStyle/>
                    <a:p>
                      <a:pPr algn="ctr"/>
                      <a:r>
                        <a:rPr kumimoji="0" lang="en-US" sz="1600" b="0" i="0" kern="1200" dirty="0" smtClean="0">
                          <a:solidFill>
                            <a:schemeClr val="tx1"/>
                          </a:solidFill>
                          <a:latin typeface="+mn-lt"/>
                          <a:ea typeface="+mn-ea"/>
                          <a:cs typeface="+mn-cs"/>
                        </a:rPr>
                        <a:t>0.067702</a:t>
                      </a:r>
                      <a:endParaRPr lang="en-US" sz="1600" dirty="0"/>
                    </a:p>
                  </a:txBody>
                  <a:tcPr/>
                </a:tc>
                <a:tc>
                  <a:txBody>
                    <a:bodyPr/>
                    <a:lstStyle/>
                    <a:p>
                      <a:pPr algn="ctr"/>
                      <a:r>
                        <a:rPr kumimoji="0" lang="en-US" sz="1600" b="0" i="0" kern="1200" dirty="0" smtClean="0">
                          <a:solidFill>
                            <a:schemeClr val="tx1"/>
                          </a:solidFill>
                          <a:latin typeface="+mn-lt"/>
                          <a:ea typeface="+mn-ea"/>
                          <a:cs typeface="+mn-cs"/>
                        </a:rPr>
                        <a:t>-0.068295</a:t>
                      </a:r>
                      <a:endParaRPr lang="en-US" sz="1600" dirty="0"/>
                    </a:p>
                  </a:txBody>
                  <a:tcPr/>
                </a:tc>
              </a:tr>
            </a:tbl>
          </a:graphicData>
        </a:graphic>
      </p:graphicFrame>
      <p:cxnSp>
        <p:nvCxnSpPr>
          <p:cNvPr id="13" name="Straight Connector 12"/>
          <p:cNvCxnSpPr/>
          <p:nvPr/>
        </p:nvCxnSpPr>
        <p:spPr>
          <a:xfrm>
            <a:off x="785786" y="3429000"/>
            <a:ext cx="75009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42976" y="4857760"/>
            <a:ext cx="7072362" cy="1323439"/>
          </a:xfrm>
          <a:prstGeom prst="rect">
            <a:avLst/>
          </a:prstGeom>
          <a:noFill/>
        </p:spPr>
        <p:txBody>
          <a:bodyPr wrap="square" rtlCol="0">
            <a:spAutoFit/>
          </a:bodyPr>
          <a:lstStyle/>
          <a:p>
            <a:r>
              <a:rPr lang="en-US" sz="1600" dirty="0"/>
              <a:t>Looking </a:t>
            </a:r>
            <a:r>
              <a:rPr lang="en-US" sz="1600" dirty="0" smtClean="0"/>
              <a:t> at </a:t>
            </a:r>
            <a:r>
              <a:rPr lang="en-US" sz="1600" dirty="0"/>
              <a:t>the results obtained in the </a:t>
            </a:r>
            <a:r>
              <a:rPr lang="en-US" sz="1600" dirty="0" smtClean="0"/>
              <a:t>comparison , </a:t>
            </a:r>
            <a:r>
              <a:rPr lang="en-US" sz="1600" dirty="0"/>
              <a:t>it is understood that speed and road conditions influence </a:t>
            </a:r>
            <a:r>
              <a:rPr lang="en-US" sz="1600" dirty="0" smtClean="0"/>
              <a:t> the  </a:t>
            </a:r>
            <a:r>
              <a:rPr lang="en-US" sz="1600" dirty="0"/>
              <a:t>severity </a:t>
            </a:r>
            <a:r>
              <a:rPr lang="en-US" sz="1600" dirty="0" smtClean="0"/>
              <a:t> of  traffic  accidents.</a:t>
            </a:r>
          </a:p>
          <a:p>
            <a:r>
              <a:rPr lang="en-US" sz="1600" dirty="0"/>
              <a:t>According </a:t>
            </a:r>
            <a:r>
              <a:rPr lang="en-US" sz="1600" dirty="0" smtClean="0"/>
              <a:t> to  the  </a:t>
            </a:r>
            <a:r>
              <a:rPr lang="en-US" sz="1600" dirty="0"/>
              <a:t>results of this method, the </a:t>
            </a:r>
            <a:r>
              <a:rPr lang="en-US" sz="1600" dirty="0" smtClean="0"/>
              <a:t>two  </a:t>
            </a:r>
            <a:r>
              <a:rPr lang="en-US" sz="1600" dirty="0"/>
              <a:t>attributes </a:t>
            </a:r>
            <a:r>
              <a:rPr lang="en-US" sz="1600" dirty="0" smtClean="0"/>
              <a:t> of  the  </a:t>
            </a:r>
            <a:r>
              <a:rPr lang="en-US" sz="1600" dirty="0"/>
              <a:t>table </a:t>
            </a:r>
            <a:r>
              <a:rPr lang="en-US" sz="1600" dirty="0" smtClean="0"/>
              <a:t> have  a  determining  </a:t>
            </a:r>
            <a:r>
              <a:rPr lang="en-US" sz="1600" dirty="0"/>
              <a:t>influence </a:t>
            </a:r>
            <a:r>
              <a:rPr lang="en-US" sz="1600" dirty="0" smtClean="0"/>
              <a:t> on  the  increase  of  accidents ,  however  more factors  </a:t>
            </a:r>
            <a:r>
              <a:rPr lang="en-US" sz="1600" dirty="0"/>
              <a:t>must </a:t>
            </a:r>
            <a:r>
              <a:rPr lang="en-US" sz="1600" dirty="0" smtClean="0"/>
              <a:t> be </a:t>
            </a:r>
            <a:r>
              <a:rPr lang="en-US" sz="1600" dirty="0"/>
              <a:t>taken into account.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642942"/>
          </a:xfrm>
        </p:spPr>
        <p:txBody>
          <a:bodyPr>
            <a:normAutofit fontScale="90000"/>
          </a:bodyPr>
          <a:lstStyle/>
          <a:p>
            <a:pPr algn="ctr"/>
            <a:r>
              <a:rPr lang="en-US" b="1" dirty="0" smtClean="0"/>
              <a:t/>
            </a:r>
            <a:br>
              <a:rPr lang="en-US" b="1" dirty="0" smtClean="0"/>
            </a:br>
            <a:r>
              <a:rPr lang="en-US" b="1" dirty="0" smtClean="0"/>
              <a:t> Conclusion and recommendations</a:t>
            </a:r>
            <a:endParaRPr lang="en-US" dirty="0"/>
          </a:p>
        </p:txBody>
      </p:sp>
      <p:sp>
        <p:nvSpPr>
          <p:cNvPr id="3" name="Content Placeholder 2"/>
          <p:cNvSpPr>
            <a:spLocks noGrp="1"/>
          </p:cNvSpPr>
          <p:nvPr>
            <p:ph idx="1"/>
          </p:nvPr>
        </p:nvSpPr>
        <p:spPr/>
        <p:txBody>
          <a:bodyPr>
            <a:normAutofit/>
          </a:bodyPr>
          <a:lstStyle/>
          <a:p>
            <a:pPr>
              <a:buNone/>
            </a:pPr>
            <a:endParaRPr lang="en-US" sz="1600" dirty="0" smtClean="0"/>
          </a:p>
          <a:p>
            <a:pPr>
              <a:buNone/>
            </a:pPr>
            <a:r>
              <a:rPr lang="en-US" sz="1600" dirty="0" smtClean="0"/>
              <a:t>Knowing </a:t>
            </a:r>
            <a:r>
              <a:rPr lang="en-US" sz="1600" dirty="0" smtClean="0"/>
              <a:t>that speed and road conditions are factors </a:t>
            </a:r>
            <a:r>
              <a:rPr lang="en-US" sz="1600" dirty="0" smtClean="0"/>
              <a:t> that  influence traffic </a:t>
            </a:r>
            <a:r>
              <a:rPr lang="en-US" sz="1600" dirty="0" smtClean="0"/>
              <a:t>accidents and </a:t>
            </a:r>
            <a:r>
              <a:rPr lang="en-US" sz="1600" dirty="0" smtClean="0"/>
              <a:t>their severity ,  recommendations  for  reducing  accidents  could  </a:t>
            </a:r>
            <a:r>
              <a:rPr lang="en-US" sz="1600" dirty="0" smtClean="0"/>
              <a:t>include</a:t>
            </a:r>
          </a:p>
          <a:p>
            <a:endParaRPr lang="en-US" sz="1600" dirty="0" smtClean="0"/>
          </a:p>
          <a:p>
            <a:r>
              <a:rPr lang="en-US" sz="1600" dirty="0" smtClean="0"/>
              <a:t>Limiting </a:t>
            </a:r>
            <a:r>
              <a:rPr lang="en-US" sz="1600" dirty="0" smtClean="0"/>
              <a:t>speed in areas where road conditions are worse</a:t>
            </a:r>
          </a:p>
          <a:p>
            <a:endParaRPr lang="en-US" sz="1600" dirty="0" smtClean="0"/>
          </a:p>
          <a:p>
            <a:r>
              <a:rPr lang="en-US" sz="1600" dirty="0" smtClean="0"/>
              <a:t>Surveillance </a:t>
            </a:r>
            <a:r>
              <a:rPr lang="en-US" sz="1600" dirty="0" smtClean="0"/>
              <a:t>and radar cameras -Maintain traffic control routes on these roads</a:t>
            </a:r>
          </a:p>
          <a:p>
            <a:endParaRPr lang="en-US" sz="1600" dirty="0" smtClean="0"/>
          </a:p>
          <a:p>
            <a:r>
              <a:rPr lang="en-US" sz="1600" dirty="0" smtClean="0"/>
              <a:t>Enable </a:t>
            </a:r>
            <a:r>
              <a:rPr lang="en-US" sz="1600" dirty="0" smtClean="0"/>
              <a:t>emergency exit areas and rescue stations</a:t>
            </a:r>
          </a:p>
          <a:p>
            <a:endParaRPr lang="en-US" sz="1600" dirty="0" smtClean="0"/>
          </a:p>
          <a:p>
            <a:r>
              <a:rPr lang="en-US" sz="1600" dirty="0" smtClean="0"/>
              <a:t>Improve </a:t>
            </a:r>
            <a:r>
              <a:rPr lang="en-US" sz="1600" dirty="0" smtClean="0"/>
              <a:t>the maintenance of these streets, signaling and lighting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AppData\Local\Microsoft\Windows\INetCache\IE\XGXNTRXA\thank-you-smiley2[1].jpg"/>
          <p:cNvPicPr>
            <a:picLocks noChangeAspect="1" noChangeArrowheads="1"/>
          </p:cNvPicPr>
          <p:nvPr/>
        </p:nvPicPr>
        <p:blipFill>
          <a:blip r:embed="rId2"/>
          <a:srcRect/>
          <a:stretch>
            <a:fillRect/>
          </a:stretch>
        </p:blipFill>
        <p:spPr bwMode="auto">
          <a:xfrm>
            <a:off x="285720" y="1142984"/>
            <a:ext cx="8572560" cy="55007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pPr algn="ctr"/>
            <a:r>
              <a:rPr lang="en-IN" dirty="0" smtClean="0"/>
              <a:t>Synopsis</a:t>
            </a:r>
            <a:endParaRPr lang="en-US" dirty="0"/>
          </a:p>
        </p:txBody>
      </p:sp>
      <p:sp>
        <p:nvSpPr>
          <p:cNvPr id="3" name="Content Placeholder 2"/>
          <p:cNvSpPr>
            <a:spLocks noGrp="1"/>
          </p:cNvSpPr>
          <p:nvPr>
            <p:ph idx="1"/>
          </p:nvPr>
        </p:nvSpPr>
        <p:spPr>
          <a:xfrm>
            <a:off x="457200" y="1500174"/>
            <a:ext cx="8229600" cy="4929222"/>
          </a:xfrm>
        </p:spPr>
        <p:txBody>
          <a:bodyPr>
            <a:normAutofit lnSpcReduction="10000"/>
          </a:bodyPr>
          <a:lstStyle/>
          <a:p>
            <a:pPr algn="ctr">
              <a:buNone/>
            </a:pPr>
            <a:r>
              <a:rPr lang="en-IN" u="sng" dirty="0" smtClean="0"/>
              <a:t>Problem Description</a:t>
            </a:r>
          </a:p>
          <a:p>
            <a:endParaRPr lang="en-US" sz="1600" dirty="0" smtClean="0">
              <a:solidFill>
                <a:srgbClr val="08090A"/>
              </a:solidFill>
              <a:latin typeface="-apple-system"/>
            </a:endParaRPr>
          </a:p>
          <a:p>
            <a:r>
              <a:rPr lang="en-US" sz="1600" dirty="0" smtClean="0">
                <a:solidFill>
                  <a:srgbClr val="08090A"/>
                </a:solidFill>
                <a:latin typeface="-apple-system"/>
              </a:rPr>
              <a:t>Traffic </a:t>
            </a:r>
            <a:r>
              <a:rPr lang="en-US" sz="1600" dirty="0" smtClean="0">
                <a:solidFill>
                  <a:srgbClr val="08090A"/>
                </a:solidFill>
                <a:latin typeface="-apple-system"/>
              </a:rPr>
              <a:t>accidents represent one of the leading causes of death worldwide and of economic expenditure. Despite the numerous measures and campaigns that are deployed every year to raise awareness of the seriousness of the problem, it still occurs quite frequently. The impact of road accidents on society and the economy is high, and human losses are compounded by large expenditures on health care, awareness campaigns, mobilization of specialized personnel, </a:t>
            </a:r>
            <a:r>
              <a:rPr lang="en-US" sz="1600" dirty="0" smtClean="0">
                <a:solidFill>
                  <a:srgbClr val="08090A"/>
                </a:solidFill>
                <a:latin typeface="-apple-system"/>
              </a:rPr>
              <a:t>etc. </a:t>
            </a:r>
            <a:r>
              <a:rPr lang="en-US" sz="1600" dirty="0" smtClean="0">
                <a:solidFill>
                  <a:srgbClr val="08090A"/>
                </a:solidFill>
                <a:latin typeface="-apple-system"/>
              </a:rPr>
              <a:t>Collaboration to reduce these losses has become an important issue of general interest</a:t>
            </a:r>
            <a:r>
              <a:rPr lang="en-US" sz="1600" dirty="0" smtClean="0">
                <a:solidFill>
                  <a:srgbClr val="08090A"/>
                </a:solidFill>
                <a:latin typeface="-apple-system"/>
              </a:rPr>
              <a:t>.</a:t>
            </a:r>
          </a:p>
          <a:p>
            <a:endParaRPr lang="en-US" sz="1600" dirty="0" smtClean="0"/>
          </a:p>
          <a:p>
            <a:r>
              <a:rPr lang="en-US" sz="1600" dirty="0" smtClean="0"/>
              <a:t>Defining </a:t>
            </a:r>
            <a:r>
              <a:rPr lang="en-US" sz="1600" dirty="0" smtClean="0"/>
              <a:t>the </a:t>
            </a:r>
            <a:r>
              <a:rPr lang="en-US" sz="1600" dirty="0" smtClean="0"/>
              <a:t>problem:</a:t>
            </a:r>
          </a:p>
          <a:p>
            <a:pPr marL="342900" indent="-342900">
              <a:buFont typeface="+mj-lt"/>
              <a:buAutoNum type="alphaUcPeriod"/>
            </a:pPr>
            <a:endParaRPr lang="en-US" sz="1600" dirty="0" smtClean="0"/>
          </a:p>
          <a:p>
            <a:pPr marL="342900" indent="-342900">
              <a:buFont typeface="+mj-lt"/>
              <a:buAutoNum type="alphaUcPeriod"/>
            </a:pPr>
            <a:r>
              <a:rPr lang="en-US" sz="1600" dirty="0" smtClean="0"/>
              <a:t>What  are  the  factors  that  have  </a:t>
            </a:r>
            <a:r>
              <a:rPr lang="en-US" sz="1600" dirty="0" smtClean="0"/>
              <a:t>a </a:t>
            </a:r>
            <a:r>
              <a:rPr lang="en-US" sz="1600" dirty="0" smtClean="0"/>
              <a:t> high  </a:t>
            </a:r>
            <a:r>
              <a:rPr lang="en-US" sz="1600" dirty="0" smtClean="0"/>
              <a:t>impact </a:t>
            </a:r>
            <a:r>
              <a:rPr lang="en-US" sz="1600" dirty="0" smtClean="0"/>
              <a:t> on  </a:t>
            </a:r>
            <a:r>
              <a:rPr lang="en-US" sz="1600" dirty="0" smtClean="0"/>
              <a:t>road </a:t>
            </a:r>
            <a:r>
              <a:rPr lang="en-US" sz="1600" dirty="0" smtClean="0"/>
              <a:t> accidents?</a:t>
            </a:r>
          </a:p>
          <a:p>
            <a:pPr marL="342900" indent="-342900">
              <a:buFont typeface="+mj-lt"/>
              <a:buAutoNum type="alphaUcPeriod"/>
            </a:pPr>
            <a:r>
              <a:rPr lang="en-US" sz="1600" dirty="0" smtClean="0"/>
              <a:t>Is  there  a  pattern  to  them?</a:t>
            </a:r>
            <a:endParaRPr lang="en-US" sz="1600" dirty="0" smtClean="0"/>
          </a:p>
          <a:p>
            <a:pPr marL="342900" indent="-342900">
              <a:buFont typeface="+mj-lt"/>
              <a:buAutoNum type="alphaUcPeriod"/>
            </a:pPr>
            <a:r>
              <a:rPr lang="en-US" sz="1600" dirty="0" smtClean="0"/>
              <a:t>Correlation</a:t>
            </a:r>
            <a:r>
              <a:rPr lang="en-US" sz="1600" dirty="0" smtClean="0"/>
              <a:t>?</a:t>
            </a:r>
          </a:p>
          <a:p>
            <a:endParaRPr lang="en-US" sz="1600" dirty="0" smtClean="0"/>
          </a:p>
          <a:p>
            <a:endParaRPr lang="en-US" sz="1600" dirty="0" smtClean="0"/>
          </a:p>
          <a:p>
            <a:pPr>
              <a:buNone/>
            </a:pPr>
            <a:r>
              <a:rPr lang="en-US" sz="1600" dirty="0" smtClean="0"/>
              <a:t>We  will  have  </a:t>
            </a:r>
            <a:r>
              <a:rPr lang="en-US" sz="1600" dirty="0" smtClean="0"/>
              <a:t>to </a:t>
            </a:r>
            <a:r>
              <a:rPr lang="en-US" sz="1600" dirty="0" smtClean="0"/>
              <a:t> analyze  the  data  to  </a:t>
            </a:r>
            <a:r>
              <a:rPr lang="en-US" sz="1600" dirty="0" smtClean="0"/>
              <a:t>get </a:t>
            </a:r>
            <a:r>
              <a:rPr lang="en-US" sz="1600" dirty="0" smtClean="0"/>
              <a:t> a  </a:t>
            </a:r>
            <a:r>
              <a:rPr lang="en-US" sz="1600" dirty="0" smtClean="0"/>
              <a:t>clearer </a:t>
            </a:r>
            <a:r>
              <a:rPr lang="en-US" sz="1600" dirty="0" smtClean="0"/>
              <a:t> picture  and  draw  conclusions</a:t>
            </a:r>
            <a:r>
              <a:rPr lang="en-US" sz="1600" dirty="0" smtClean="0"/>
              <a:t>.</a:t>
            </a:r>
          </a:p>
          <a:p>
            <a:endParaRPr lang="en-IN" sz="16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pPr algn="ctr"/>
            <a:r>
              <a:rPr lang="en-IN" dirty="0" smtClean="0"/>
              <a:t>Synopsis</a:t>
            </a:r>
            <a:endParaRPr lang="en-US" dirty="0"/>
          </a:p>
        </p:txBody>
      </p:sp>
      <p:sp>
        <p:nvSpPr>
          <p:cNvPr id="3" name="Content Placeholder 2"/>
          <p:cNvSpPr>
            <a:spLocks noGrp="1"/>
          </p:cNvSpPr>
          <p:nvPr>
            <p:ph idx="1"/>
          </p:nvPr>
        </p:nvSpPr>
        <p:spPr>
          <a:xfrm>
            <a:off x="457200" y="1357298"/>
            <a:ext cx="8229600" cy="5214974"/>
          </a:xfrm>
        </p:spPr>
        <p:txBody>
          <a:bodyPr>
            <a:normAutofit fontScale="70000" lnSpcReduction="20000"/>
          </a:bodyPr>
          <a:lstStyle/>
          <a:p>
            <a:pPr algn="ctr">
              <a:buNone/>
            </a:pPr>
            <a:r>
              <a:rPr lang="en-IN" sz="3400" u="sng" dirty="0" smtClean="0"/>
              <a:t>Introduction</a:t>
            </a:r>
          </a:p>
          <a:p>
            <a:endParaRPr lang="en-IN" u="sng" dirty="0" smtClean="0"/>
          </a:p>
          <a:p>
            <a:r>
              <a:rPr lang="en-US" sz="2300" dirty="0" smtClean="0"/>
              <a:t>Note that </a:t>
            </a:r>
            <a:r>
              <a:rPr lang="en-US" sz="2300" dirty="0" smtClean="0"/>
              <a:t> this  work  represents  the  final </a:t>
            </a:r>
            <a:r>
              <a:rPr lang="en-US" sz="2300" dirty="0" smtClean="0"/>
              <a:t>project of the IBM certification course, for which </a:t>
            </a:r>
            <a:r>
              <a:rPr lang="en-US" sz="2300" dirty="0" smtClean="0"/>
              <a:t> we  have  provided  </a:t>
            </a:r>
            <a:r>
              <a:rPr lang="en-US" sz="2300" dirty="0" smtClean="0"/>
              <a:t>the data </a:t>
            </a:r>
            <a:r>
              <a:rPr lang="en-US" sz="2300" dirty="0" smtClean="0"/>
              <a:t> with  which  we  will  </a:t>
            </a:r>
            <a:r>
              <a:rPr lang="en-US" sz="2300" dirty="0" smtClean="0"/>
              <a:t>develop </a:t>
            </a:r>
            <a:r>
              <a:rPr lang="en-US" sz="2300" dirty="0" smtClean="0"/>
              <a:t> the  project.</a:t>
            </a:r>
          </a:p>
          <a:p>
            <a:endParaRPr lang="en-US" sz="2300" dirty="0" smtClean="0"/>
          </a:p>
          <a:p>
            <a:r>
              <a:rPr lang="en-US" sz="2300" dirty="0" smtClean="0"/>
              <a:t>These  data  have  </a:t>
            </a:r>
            <a:r>
              <a:rPr lang="en-US" sz="2300" dirty="0" smtClean="0"/>
              <a:t>been </a:t>
            </a:r>
            <a:r>
              <a:rPr lang="en-US" sz="2300" dirty="0" smtClean="0"/>
              <a:t> collected  and  </a:t>
            </a:r>
            <a:r>
              <a:rPr lang="en-US" sz="2300" dirty="0" smtClean="0"/>
              <a:t>shared </a:t>
            </a:r>
            <a:r>
              <a:rPr lang="en-US" sz="2300" dirty="0" smtClean="0"/>
              <a:t>  by  the  </a:t>
            </a:r>
            <a:r>
              <a:rPr lang="en-US" sz="2300" dirty="0" smtClean="0"/>
              <a:t>Seattle Police Department (Traffic Records) </a:t>
            </a:r>
            <a:r>
              <a:rPr lang="en-US" sz="2300" dirty="0" smtClean="0"/>
              <a:t> and  are  provided  by  </a:t>
            </a:r>
            <a:r>
              <a:rPr lang="en-US" sz="2300" dirty="0" smtClean="0"/>
              <a:t>Coursera </a:t>
            </a:r>
            <a:r>
              <a:rPr lang="en-US" sz="2300" dirty="0" smtClean="0"/>
              <a:t> for  downloading  through  a  link.</a:t>
            </a:r>
          </a:p>
          <a:p>
            <a:endParaRPr lang="en-US" sz="2300" dirty="0" smtClean="0"/>
          </a:p>
          <a:p>
            <a:r>
              <a:rPr lang="en-US" sz="2300" dirty="0" smtClean="0"/>
              <a:t>It  takes  into  account  a  period  of  </a:t>
            </a:r>
            <a:r>
              <a:rPr lang="en-US" sz="2300" dirty="0" smtClean="0"/>
              <a:t>time </a:t>
            </a:r>
            <a:r>
              <a:rPr lang="en-US" sz="2300" dirty="0" smtClean="0"/>
              <a:t> from  </a:t>
            </a:r>
            <a:r>
              <a:rPr lang="en-US" sz="2300" dirty="0" smtClean="0"/>
              <a:t>2004 </a:t>
            </a:r>
            <a:r>
              <a:rPr lang="en-US" sz="2300" dirty="0" smtClean="0"/>
              <a:t> to  the  present,  </a:t>
            </a:r>
            <a:r>
              <a:rPr lang="en-US" sz="2300" dirty="0" smtClean="0"/>
              <a:t>recording information </a:t>
            </a:r>
            <a:r>
              <a:rPr lang="en-US" sz="2300" dirty="0" smtClean="0"/>
              <a:t> related  </a:t>
            </a:r>
            <a:r>
              <a:rPr lang="en-US" sz="2300" dirty="0" smtClean="0"/>
              <a:t>to </a:t>
            </a:r>
            <a:r>
              <a:rPr lang="en-US" sz="2300" dirty="0" smtClean="0"/>
              <a:t> the  severity </a:t>
            </a:r>
            <a:r>
              <a:rPr lang="en-US" sz="2300" dirty="0" smtClean="0"/>
              <a:t>of the traffic </a:t>
            </a:r>
            <a:r>
              <a:rPr lang="en-US" sz="2300" dirty="0" smtClean="0"/>
              <a:t> accident</a:t>
            </a:r>
            <a:r>
              <a:rPr lang="en-US" sz="2300" dirty="0" smtClean="0"/>
              <a:t>, </a:t>
            </a:r>
            <a:r>
              <a:rPr lang="en-US" sz="2300" dirty="0" smtClean="0"/>
              <a:t> location</a:t>
            </a:r>
            <a:r>
              <a:rPr lang="en-US" sz="2300" dirty="0" smtClean="0"/>
              <a:t>, </a:t>
            </a:r>
            <a:r>
              <a:rPr lang="en-US" sz="2300" dirty="0" smtClean="0"/>
              <a:t> type </a:t>
            </a:r>
            <a:r>
              <a:rPr lang="en-US" sz="2300" dirty="0" smtClean="0"/>
              <a:t>of collision, weather and road conditions</a:t>
            </a:r>
            <a:r>
              <a:rPr lang="en-US" sz="2300" dirty="0" smtClean="0"/>
              <a:t>,  </a:t>
            </a:r>
            <a:r>
              <a:rPr lang="en-US" sz="2300" dirty="0" smtClean="0"/>
              <a:t>visibility, </a:t>
            </a:r>
            <a:r>
              <a:rPr lang="en-US" sz="2300" dirty="0" smtClean="0"/>
              <a:t> number </a:t>
            </a:r>
            <a:r>
              <a:rPr lang="en-US" sz="2300" dirty="0" smtClean="0"/>
              <a:t>of people involved, etc.</a:t>
            </a:r>
          </a:p>
          <a:p>
            <a:endParaRPr lang="en-US" sz="2300" dirty="0" smtClean="0"/>
          </a:p>
          <a:p>
            <a:r>
              <a:rPr lang="en-US" sz="2300" dirty="0" smtClean="0"/>
              <a:t>The  </a:t>
            </a:r>
            <a:r>
              <a:rPr lang="en-US" sz="2300" dirty="0" smtClean="0"/>
              <a:t>objective is to define the problem, to find the factors that can have a </a:t>
            </a:r>
            <a:r>
              <a:rPr lang="en-US" sz="2300" dirty="0" smtClean="0"/>
              <a:t> relevant  weight  in  the  quantity  and seriousness  </a:t>
            </a:r>
            <a:r>
              <a:rPr lang="en-US" sz="2300" dirty="0" smtClean="0"/>
              <a:t>of </a:t>
            </a:r>
            <a:r>
              <a:rPr lang="en-US" sz="2300" dirty="0" smtClean="0"/>
              <a:t> the  accidents</a:t>
            </a:r>
            <a:r>
              <a:rPr lang="en-US" sz="2300" dirty="0" smtClean="0"/>
              <a:t>, </a:t>
            </a:r>
            <a:r>
              <a:rPr lang="en-US" sz="2300" dirty="0" smtClean="0"/>
              <a:t>so  that  </a:t>
            </a:r>
            <a:r>
              <a:rPr lang="en-US" sz="2300" dirty="0" smtClean="0"/>
              <a:t>any </a:t>
            </a:r>
            <a:r>
              <a:rPr lang="en-US" sz="2300" dirty="0" smtClean="0"/>
              <a:t> organism</a:t>
            </a:r>
            <a:r>
              <a:rPr lang="en-US" sz="2300" dirty="0" smtClean="0"/>
              <a:t>, company or enterprise </a:t>
            </a:r>
            <a:r>
              <a:rPr lang="en-US" sz="2300" dirty="0" smtClean="0"/>
              <a:t> interested  </a:t>
            </a:r>
            <a:r>
              <a:rPr lang="en-US" sz="2300" dirty="0" smtClean="0"/>
              <a:t>in </a:t>
            </a:r>
            <a:r>
              <a:rPr lang="en-US" sz="2300" dirty="0" smtClean="0"/>
              <a:t> reducing  </a:t>
            </a:r>
            <a:r>
              <a:rPr lang="en-US" sz="2300" dirty="0" smtClean="0"/>
              <a:t>these </a:t>
            </a:r>
            <a:r>
              <a:rPr lang="en-US" sz="2300" dirty="0" smtClean="0"/>
              <a:t> figures</a:t>
            </a:r>
            <a:r>
              <a:rPr lang="en-US" sz="2300" dirty="0" smtClean="0"/>
              <a:t>, can </a:t>
            </a:r>
            <a:r>
              <a:rPr lang="en-US" sz="2300" dirty="0" smtClean="0"/>
              <a:t> focus the resources  </a:t>
            </a:r>
            <a:r>
              <a:rPr lang="en-US" sz="2300" dirty="0" smtClean="0"/>
              <a:t>in </a:t>
            </a:r>
            <a:r>
              <a:rPr lang="en-US" sz="2300" dirty="0" smtClean="0"/>
              <a:t> points  where  these  conditions  converge</a:t>
            </a:r>
            <a:r>
              <a:rPr lang="en-US" sz="2300" dirty="0" smtClean="0"/>
              <a:t>.</a:t>
            </a:r>
          </a:p>
          <a:p>
            <a:endParaRPr lang="en-US" sz="2300" dirty="0" smtClean="0"/>
          </a:p>
          <a:p>
            <a:r>
              <a:rPr lang="en-US" sz="2300" dirty="0" smtClean="0"/>
              <a:t>In  </a:t>
            </a:r>
            <a:r>
              <a:rPr lang="en-US" sz="2300" dirty="0" smtClean="0"/>
              <a:t>order </a:t>
            </a:r>
            <a:r>
              <a:rPr lang="en-US" sz="2300" dirty="0" smtClean="0"/>
              <a:t> to  provide  greater  clarity,  I  </a:t>
            </a:r>
            <a:r>
              <a:rPr lang="en-US" sz="2300" dirty="0" smtClean="0"/>
              <a:t>will </a:t>
            </a:r>
            <a:r>
              <a:rPr lang="en-US" sz="2300" dirty="0" smtClean="0"/>
              <a:t> try  to  analyze  </a:t>
            </a:r>
            <a:r>
              <a:rPr lang="en-US" sz="2300" dirty="0" smtClean="0"/>
              <a:t>the </a:t>
            </a:r>
            <a:r>
              <a:rPr lang="en-US" sz="2300" dirty="0" smtClean="0"/>
              <a:t> data</a:t>
            </a:r>
            <a:r>
              <a:rPr lang="en-US" sz="2300" dirty="0" smtClean="0"/>
              <a:t>, see </a:t>
            </a:r>
            <a:r>
              <a:rPr lang="en-US" sz="2300" dirty="0" smtClean="0"/>
              <a:t> if  there  are relationships  or  </a:t>
            </a:r>
            <a:r>
              <a:rPr lang="en-US" sz="2300" dirty="0" smtClean="0"/>
              <a:t>patterns, </a:t>
            </a:r>
            <a:r>
              <a:rPr lang="en-US" sz="2300" dirty="0" smtClean="0"/>
              <a:t> especially </a:t>
            </a:r>
            <a:r>
              <a:rPr lang="en-US" sz="2300" dirty="0" smtClean="0"/>
              <a:t>in high </a:t>
            </a:r>
            <a:r>
              <a:rPr lang="en-US" sz="2300" dirty="0" smtClean="0"/>
              <a:t> impact  </a:t>
            </a:r>
            <a:r>
              <a:rPr lang="en-US" sz="2300" dirty="0" smtClean="0"/>
              <a:t>accidents, </a:t>
            </a:r>
            <a:r>
              <a:rPr lang="en-US" sz="2300" dirty="0" smtClean="0"/>
              <a:t> so </a:t>
            </a:r>
            <a:r>
              <a:rPr lang="en-US" sz="2300" dirty="0" smtClean="0"/>
              <a:t>that </a:t>
            </a:r>
            <a:r>
              <a:rPr lang="en-US" sz="2300" dirty="0" smtClean="0"/>
              <a:t> preventive </a:t>
            </a:r>
            <a:r>
              <a:rPr lang="en-US" sz="2300" dirty="0" smtClean="0"/>
              <a:t>measures </a:t>
            </a:r>
            <a:r>
              <a:rPr lang="en-US" sz="2300" dirty="0" smtClean="0"/>
              <a:t> can  focus  on  these  points  as  a  first  </a:t>
            </a:r>
            <a:r>
              <a:rPr lang="en-US" sz="2300" dirty="0" smtClean="0"/>
              <a:t>prevention </a:t>
            </a:r>
            <a:r>
              <a:rPr lang="en-US" sz="2300" dirty="0" smtClean="0"/>
              <a:t> strategy</a:t>
            </a:r>
            <a:r>
              <a:rPr lang="en-US" sz="2300" dirty="0" smtClean="0"/>
              <a:t>.</a:t>
            </a:r>
          </a:p>
          <a:p>
            <a:endParaRPr lang="en-US"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pPr algn="ctr"/>
            <a:r>
              <a:rPr lang="en-IN" dirty="0" smtClean="0"/>
              <a:t>Synopsis</a:t>
            </a:r>
            <a:endParaRPr lang="en-US" dirty="0"/>
          </a:p>
        </p:txBody>
      </p:sp>
      <p:sp>
        <p:nvSpPr>
          <p:cNvPr id="3" name="Content Placeholder 2"/>
          <p:cNvSpPr>
            <a:spLocks noGrp="1"/>
          </p:cNvSpPr>
          <p:nvPr>
            <p:ph idx="1"/>
          </p:nvPr>
        </p:nvSpPr>
        <p:spPr>
          <a:xfrm>
            <a:off x="457200" y="1428736"/>
            <a:ext cx="8229600" cy="5072098"/>
          </a:xfrm>
        </p:spPr>
        <p:txBody>
          <a:bodyPr>
            <a:normAutofit fontScale="92500" lnSpcReduction="10000"/>
          </a:bodyPr>
          <a:lstStyle/>
          <a:p>
            <a:pPr algn="ctr">
              <a:buNone/>
            </a:pPr>
            <a:r>
              <a:rPr lang="en-IN" u="sng" dirty="0" smtClean="0"/>
              <a:t>Data to be used</a:t>
            </a:r>
          </a:p>
          <a:p>
            <a:pPr algn="ctr">
              <a:buNone/>
            </a:pPr>
            <a:endParaRPr lang="en-IN" u="sng" dirty="0" smtClean="0"/>
          </a:p>
          <a:p>
            <a:r>
              <a:rPr lang="en-US" sz="1900" dirty="0" smtClean="0"/>
              <a:t>For an accurate prediction of the magnitude of damage caused by accidents, they require a large number of reports on traffic accidents with accurate data to train prediction models. The data set provided for this work allows the analysis of a record of 200,000 accidents in the state of Seattle, from 2004 to the date it is issued, in which 37 attributes or variables are recorded and the codification of the type of accident is allowed, grouped according to 84 codes. The information can be extracted from it</a:t>
            </a:r>
            <a:r>
              <a:rPr lang="en-US" sz="1900" dirty="0" smtClean="0"/>
              <a:t>:</a:t>
            </a:r>
          </a:p>
          <a:p>
            <a:pPr>
              <a:buNone/>
            </a:pPr>
            <a:endParaRPr lang="en-US" sz="1900" dirty="0" smtClean="0"/>
          </a:p>
          <a:p>
            <a:pPr marL="457200" indent="-457200">
              <a:buFont typeface="Wingdings" pitchFamily="2" charset="2"/>
              <a:buChar char="v"/>
            </a:pPr>
            <a:r>
              <a:rPr lang="en-US" sz="1900" dirty="0" smtClean="0"/>
              <a:t> Speed information</a:t>
            </a:r>
          </a:p>
          <a:p>
            <a:pPr marL="457200" indent="-457200">
              <a:buFont typeface="Wingdings" pitchFamily="2" charset="2"/>
              <a:buChar char="v"/>
            </a:pPr>
            <a:r>
              <a:rPr lang="en-US" sz="1900" dirty="0" smtClean="0"/>
              <a:t>I</a:t>
            </a:r>
            <a:r>
              <a:rPr lang="en-US" sz="1900" dirty="0" smtClean="0"/>
              <a:t>nformation </a:t>
            </a:r>
            <a:r>
              <a:rPr lang="en-US" sz="1900" dirty="0" smtClean="0"/>
              <a:t>on road conditions and </a:t>
            </a:r>
            <a:r>
              <a:rPr lang="en-US" sz="1900" dirty="0" smtClean="0"/>
              <a:t>visibility</a:t>
            </a:r>
          </a:p>
          <a:p>
            <a:pPr marL="457200" indent="-457200">
              <a:buFont typeface="Wingdings" pitchFamily="2" charset="2"/>
              <a:buChar char="v"/>
            </a:pPr>
            <a:r>
              <a:rPr lang="en-US" sz="1900" dirty="0" smtClean="0"/>
              <a:t>T</a:t>
            </a:r>
            <a:r>
              <a:rPr lang="en-US" sz="1900" dirty="0" smtClean="0"/>
              <a:t>ype </a:t>
            </a:r>
            <a:r>
              <a:rPr lang="en-US" sz="1900" dirty="0" smtClean="0"/>
              <a:t>of </a:t>
            </a:r>
            <a:r>
              <a:rPr lang="en-US" sz="1900" dirty="0" smtClean="0"/>
              <a:t>collision</a:t>
            </a:r>
          </a:p>
          <a:p>
            <a:pPr marL="457200" indent="-457200">
              <a:buFont typeface="Wingdings" pitchFamily="2" charset="2"/>
              <a:buChar char="v"/>
            </a:pPr>
            <a:r>
              <a:rPr lang="en-US" sz="1900" dirty="0" smtClean="0"/>
              <a:t>A</a:t>
            </a:r>
            <a:r>
              <a:rPr lang="en-US" sz="1900" dirty="0" smtClean="0"/>
              <a:t>ffected </a:t>
            </a:r>
            <a:r>
              <a:rPr lang="en-US" sz="1900" dirty="0" smtClean="0"/>
              <a:t>persons, etc</a:t>
            </a:r>
          </a:p>
          <a:p>
            <a:pPr>
              <a:buNone/>
            </a:pPr>
            <a:endParaRPr lang="en-US" sz="1900" dirty="0" smtClean="0"/>
          </a:p>
          <a:p>
            <a:pPr>
              <a:buNone/>
            </a:pPr>
            <a:r>
              <a:rPr lang="en-US" sz="1900" dirty="0" smtClean="0"/>
              <a:t>The </a:t>
            </a:r>
            <a:r>
              <a:rPr lang="en-US" sz="1900" dirty="0" smtClean="0"/>
              <a:t>data will be used so that we can determine which attributes are most common in traffic accidents in order to target prevention at these high-incidence points.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algn="ctr"/>
            <a:r>
              <a:rPr lang="en-IN" dirty="0" smtClean="0"/>
              <a:t>Synopsis</a:t>
            </a:r>
            <a:endParaRPr lang="en-US" dirty="0"/>
          </a:p>
        </p:txBody>
      </p:sp>
      <p:sp>
        <p:nvSpPr>
          <p:cNvPr id="3" name="Content Placeholder 2"/>
          <p:cNvSpPr>
            <a:spLocks noGrp="1"/>
          </p:cNvSpPr>
          <p:nvPr>
            <p:ph idx="1"/>
          </p:nvPr>
        </p:nvSpPr>
        <p:spPr>
          <a:xfrm>
            <a:off x="457200" y="1571612"/>
            <a:ext cx="8229600" cy="4752988"/>
          </a:xfrm>
        </p:spPr>
        <p:txBody>
          <a:bodyPr/>
          <a:lstStyle/>
          <a:p>
            <a:pPr algn="ctr">
              <a:buNone/>
            </a:pPr>
            <a:r>
              <a:rPr lang="en-IN" u="sng" dirty="0" smtClean="0"/>
              <a:t>Data Source</a:t>
            </a:r>
          </a:p>
          <a:p>
            <a:endParaRPr lang="en-US" sz="2400" dirty="0" smtClean="0"/>
          </a:p>
          <a:p>
            <a:r>
              <a:rPr lang="en-US" sz="2400" dirty="0" smtClean="0"/>
              <a:t>Data </a:t>
            </a:r>
            <a:r>
              <a:rPr lang="en-US" sz="2400" dirty="0" smtClean="0"/>
              <a:t>Source: These data have been collected and shared by the Seattle Police Department (Traffic Records) and are provided by Coursera for downloading through a link.</a:t>
            </a:r>
          </a:p>
          <a:p>
            <a:endParaRPr lang="en-US" sz="2400" dirty="0" smtClean="0"/>
          </a:p>
          <a:p>
            <a:r>
              <a:rPr lang="en-US" sz="2400" dirty="0" smtClean="0"/>
              <a:t>Data </a:t>
            </a:r>
            <a:r>
              <a:rPr lang="en-US" sz="2400" dirty="0" smtClean="0"/>
              <a:t>Location: </a:t>
            </a:r>
            <a:r>
              <a:rPr lang="en-US" sz="2400" dirty="0" smtClean="0"/>
              <a:t> Coursera_Capstone/Data </a:t>
            </a:r>
            <a:r>
              <a:rPr lang="en-US" sz="2400" dirty="0" smtClean="0"/>
              <a:t>assets</a:t>
            </a:r>
          </a:p>
          <a:p>
            <a:endParaRPr lang="en-US" sz="2400" dirty="0" smtClean="0"/>
          </a:p>
          <a:p>
            <a:r>
              <a:rPr lang="en-US" sz="2400" dirty="0" smtClean="0"/>
              <a:t>Data </a:t>
            </a:r>
            <a:r>
              <a:rPr lang="en-US" sz="2400" dirty="0" smtClean="0"/>
              <a:t>set name: </a:t>
            </a:r>
            <a:r>
              <a:rPr lang="en-US" sz="2400" dirty="0" smtClean="0"/>
              <a:t> Data-Collisions.csv</a:t>
            </a:r>
            <a:endParaRPr lang="en-US" sz="2400" dirty="0" smtClean="0"/>
          </a:p>
          <a:p>
            <a:pPr>
              <a:buNone/>
            </a:pPr>
            <a:endParaRPr lang="en-US"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96086"/>
          </a:xfrm>
        </p:spPr>
        <p:txBody>
          <a:bodyPr>
            <a:normAutofit/>
          </a:bodyPr>
          <a:lstStyle/>
          <a:p>
            <a:pPr algn="ctr"/>
            <a:r>
              <a:rPr lang="en-IN" sz="4500" dirty="0" smtClean="0"/>
              <a:t>Methodology</a:t>
            </a:r>
            <a:endParaRPr lang="en-US" sz="4500" dirty="0"/>
          </a:p>
        </p:txBody>
      </p:sp>
      <p:sp>
        <p:nvSpPr>
          <p:cNvPr id="3" name="Rectangle 2"/>
          <p:cNvSpPr/>
          <p:nvPr/>
        </p:nvSpPr>
        <p:spPr>
          <a:xfrm>
            <a:off x="285720" y="2214554"/>
            <a:ext cx="8643998" cy="3354765"/>
          </a:xfrm>
          <a:prstGeom prst="rect">
            <a:avLst/>
          </a:prstGeom>
        </p:spPr>
        <p:txBody>
          <a:bodyPr wrap="square">
            <a:spAutoFit/>
          </a:bodyPr>
          <a:lstStyle/>
          <a:p>
            <a:pPr>
              <a:buFont typeface="Wingdings" pitchFamily="2" charset="2"/>
              <a:buChar char="Ø"/>
            </a:pPr>
            <a:r>
              <a:rPr lang="en-US" sz="1600" u="sng" dirty="0"/>
              <a:t>Objective</a:t>
            </a:r>
            <a:r>
              <a:rPr lang="en-US" sz="1600" dirty="0"/>
              <a:t>: </a:t>
            </a:r>
            <a:endParaRPr lang="en-US" sz="1600" dirty="0" smtClean="0"/>
          </a:p>
          <a:p>
            <a:r>
              <a:rPr lang="en-US" sz="1600" dirty="0"/>
              <a:t> </a:t>
            </a:r>
            <a:r>
              <a:rPr lang="en-US" sz="1600" dirty="0" smtClean="0"/>
              <a:t>         The  </a:t>
            </a:r>
            <a:r>
              <a:rPr lang="en-US" sz="1600" dirty="0"/>
              <a:t>objective </a:t>
            </a:r>
            <a:r>
              <a:rPr lang="en-US" sz="1600" dirty="0" smtClean="0"/>
              <a:t> of  </a:t>
            </a:r>
            <a:r>
              <a:rPr lang="en-US" sz="1600" dirty="0"/>
              <a:t>this </a:t>
            </a:r>
            <a:r>
              <a:rPr lang="en-US" sz="1600" dirty="0" smtClean="0"/>
              <a:t> project  is  to  predict  </a:t>
            </a:r>
            <a:r>
              <a:rPr lang="en-US" sz="1600" dirty="0"/>
              <a:t>the </a:t>
            </a:r>
            <a:r>
              <a:rPr lang="en-US" sz="1600" dirty="0" smtClean="0"/>
              <a:t> severity  of  a  </a:t>
            </a:r>
            <a:r>
              <a:rPr lang="en-US" sz="1600" dirty="0"/>
              <a:t>traffic </a:t>
            </a:r>
            <a:r>
              <a:rPr lang="en-US" sz="1600" dirty="0" smtClean="0"/>
              <a:t> accident  based </a:t>
            </a:r>
            <a:r>
              <a:rPr lang="en-US" sz="1600" dirty="0"/>
              <a:t>on </a:t>
            </a:r>
            <a:r>
              <a:rPr lang="en-US" sz="1600" dirty="0" smtClean="0"/>
              <a:t>the  other  characteristics  </a:t>
            </a:r>
            <a:r>
              <a:rPr lang="en-US" sz="1600" dirty="0"/>
              <a:t>contained </a:t>
            </a:r>
            <a:r>
              <a:rPr lang="en-US" sz="1600" dirty="0" smtClean="0"/>
              <a:t> in  the  report.</a:t>
            </a:r>
            <a:endParaRPr lang="en-US" sz="1600" dirty="0" smtClean="0"/>
          </a:p>
          <a:p>
            <a:pPr>
              <a:buFont typeface="Wingdings" pitchFamily="2" charset="2"/>
              <a:buChar char="Ø"/>
            </a:pPr>
            <a:endParaRPr lang="en-US" sz="1600" dirty="0" smtClean="0"/>
          </a:p>
          <a:p>
            <a:pPr>
              <a:buFont typeface="Wingdings" pitchFamily="2" charset="2"/>
              <a:buChar char="Ø"/>
            </a:pPr>
            <a:r>
              <a:rPr lang="en-US" sz="1600" u="sng" dirty="0" smtClean="0"/>
              <a:t>Packages </a:t>
            </a:r>
            <a:r>
              <a:rPr lang="en-US" sz="1600" u="sng" dirty="0"/>
              <a:t>and libraries</a:t>
            </a:r>
            <a:r>
              <a:rPr lang="en-US" sz="1600" dirty="0"/>
              <a:t>: </a:t>
            </a:r>
            <a:endParaRPr lang="en-US" sz="1600" dirty="0" smtClean="0"/>
          </a:p>
          <a:p>
            <a:r>
              <a:rPr lang="en-US" sz="1600" dirty="0" smtClean="0"/>
              <a:t>           We  will  use  </a:t>
            </a:r>
            <a:r>
              <a:rPr lang="en-US" sz="1600" dirty="0"/>
              <a:t>libraries </a:t>
            </a:r>
            <a:r>
              <a:rPr lang="en-US" sz="1600" dirty="0" smtClean="0"/>
              <a:t> and  packages  for  both  data  </a:t>
            </a:r>
            <a:r>
              <a:rPr lang="en-US" sz="1600" dirty="0"/>
              <a:t>manipulation </a:t>
            </a:r>
            <a:r>
              <a:rPr lang="en-US" sz="1600" dirty="0" smtClean="0"/>
              <a:t> and  data </a:t>
            </a:r>
            <a:r>
              <a:rPr lang="en-US" sz="1600" dirty="0"/>
              <a:t>visualization. </a:t>
            </a:r>
            <a:r>
              <a:rPr lang="en-US" sz="1600" dirty="0" smtClean="0"/>
              <a:t> PANDA  ,  NUMPY  ,  SCIPY  ,  Matplotlib  ,   Seaborn.</a:t>
            </a:r>
            <a:endParaRPr lang="en-US" sz="1600" dirty="0"/>
          </a:p>
          <a:p>
            <a:endParaRPr lang="en-US" sz="1600" dirty="0" smtClean="0"/>
          </a:p>
          <a:p>
            <a:r>
              <a:rPr lang="en-US" sz="1600" dirty="0" smtClean="0"/>
              <a:t>            A  data  </a:t>
            </a:r>
            <a:r>
              <a:rPr lang="en-US" sz="1600" dirty="0"/>
              <a:t>analysis </a:t>
            </a:r>
            <a:r>
              <a:rPr lang="en-US" sz="1600" dirty="0" smtClean="0"/>
              <a:t> will  be  performed  </a:t>
            </a:r>
            <a:r>
              <a:rPr lang="en-US" sz="1600" dirty="0"/>
              <a:t>in </a:t>
            </a:r>
            <a:r>
              <a:rPr lang="en-US" sz="1600" dirty="0" smtClean="0"/>
              <a:t> order  </a:t>
            </a:r>
            <a:r>
              <a:rPr lang="en-US" sz="1600" dirty="0"/>
              <a:t>to </a:t>
            </a:r>
            <a:r>
              <a:rPr lang="en-US" sz="1600" dirty="0" smtClean="0"/>
              <a:t> determine  what  type  </a:t>
            </a:r>
            <a:r>
              <a:rPr lang="en-US" sz="1600" dirty="0"/>
              <a:t>of </a:t>
            </a:r>
            <a:r>
              <a:rPr lang="en-US" sz="1600" dirty="0" smtClean="0"/>
              <a:t> methodology and  </a:t>
            </a:r>
            <a:r>
              <a:rPr lang="en-US" sz="1600" dirty="0"/>
              <a:t>learning </a:t>
            </a:r>
            <a:r>
              <a:rPr lang="en-US" sz="1600" dirty="0" smtClean="0"/>
              <a:t> of  the  machine  will  be  </a:t>
            </a:r>
            <a:r>
              <a:rPr lang="en-US" sz="1600" dirty="0"/>
              <a:t>the </a:t>
            </a:r>
            <a:r>
              <a:rPr lang="en-US" sz="1600" dirty="0" smtClean="0"/>
              <a:t> most  appropriate ,  in  </a:t>
            </a:r>
            <a:r>
              <a:rPr lang="en-US" sz="1600" dirty="0"/>
              <a:t>addition </a:t>
            </a:r>
            <a:r>
              <a:rPr lang="en-US" sz="1600" dirty="0" smtClean="0"/>
              <a:t> to  obtaining  a  </a:t>
            </a:r>
            <a:r>
              <a:rPr lang="en-US" sz="1600" dirty="0"/>
              <a:t>first </a:t>
            </a:r>
            <a:r>
              <a:rPr lang="en-US" sz="1600" dirty="0" smtClean="0"/>
              <a:t> contact  with  the  data  </a:t>
            </a:r>
            <a:r>
              <a:rPr lang="en-US" sz="1600" dirty="0"/>
              <a:t>that </a:t>
            </a:r>
            <a:r>
              <a:rPr lang="en-US" sz="1600" dirty="0" smtClean="0"/>
              <a:t> we  find  </a:t>
            </a:r>
            <a:r>
              <a:rPr lang="en-US" sz="1600" dirty="0"/>
              <a:t>more </a:t>
            </a:r>
            <a:r>
              <a:rPr lang="en-US" sz="1600" dirty="0" smtClean="0"/>
              <a:t> relevant  to  use  in  </a:t>
            </a:r>
            <a:r>
              <a:rPr lang="en-US" sz="1600" dirty="0"/>
              <a:t>this </a:t>
            </a:r>
            <a:r>
              <a:rPr lang="en-US" sz="1600" dirty="0" smtClean="0"/>
              <a:t> project</a:t>
            </a:r>
            <a:r>
              <a:rPr lang="en-US" sz="1600" dirty="0"/>
              <a:t>.</a:t>
            </a:r>
          </a:p>
          <a:p>
            <a:r>
              <a:rPr lang="en-US" dirty="0"/>
              <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642942"/>
          </a:xfrm>
        </p:spPr>
        <p:txBody>
          <a:bodyPr>
            <a:normAutofit fontScale="90000"/>
          </a:bodyPr>
          <a:lstStyle/>
          <a:p>
            <a:pPr algn="ctr"/>
            <a:r>
              <a:rPr lang="en-US" b="1" dirty="0" smtClean="0"/>
              <a:t/>
            </a:r>
            <a:br>
              <a:rPr lang="en-US" b="1" dirty="0" smtClean="0"/>
            </a:br>
            <a:r>
              <a:rPr lang="en-US" b="1" dirty="0" smtClean="0"/>
              <a:t>Data Analysis</a:t>
            </a:r>
            <a:endParaRPr lang="en-US" dirty="0"/>
          </a:p>
        </p:txBody>
      </p:sp>
      <p:sp>
        <p:nvSpPr>
          <p:cNvPr id="3" name="Content Placeholder 2"/>
          <p:cNvSpPr>
            <a:spLocks noGrp="1"/>
          </p:cNvSpPr>
          <p:nvPr>
            <p:ph idx="1"/>
          </p:nvPr>
        </p:nvSpPr>
        <p:spPr>
          <a:xfrm>
            <a:off x="457200" y="1357298"/>
            <a:ext cx="8229600" cy="4967302"/>
          </a:xfrm>
        </p:spPr>
        <p:txBody>
          <a:bodyPr/>
          <a:lstStyle/>
          <a:p>
            <a:pPr algn="ctr">
              <a:buNone/>
            </a:pPr>
            <a:r>
              <a:rPr lang="en-US" sz="1600" b="1" u="sng" dirty="0" smtClean="0"/>
              <a:t>PART- </a:t>
            </a:r>
            <a:r>
              <a:rPr lang="en-US" sz="2400" u="sng" dirty="0" smtClean="0"/>
              <a:t>1</a:t>
            </a:r>
            <a:r>
              <a:rPr lang="en-US" sz="1600" b="1" u="sng" dirty="0" smtClean="0"/>
              <a:t> </a:t>
            </a:r>
            <a:r>
              <a:rPr lang="en-US" sz="1600" b="1" u="sng" dirty="0" smtClean="0"/>
              <a:t>: </a:t>
            </a:r>
            <a:r>
              <a:rPr lang="en-US" sz="1600" b="1" u="sng" dirty="0" smtClean="0"/>
              <a:t>Importing libraries  &amp; Getting </a:t>
            </a:r>
            <a:r>
              <a:rPr lang="en-US" sz="1600" b="1" u="sng" dirty="0" smtClean="0"/>
              <a:t>the records of accidents in the state of </a:t>
            </a:r>
            <a:r>
              <a:rPr lang="en-US" sz="1600" b="1" u="sng" dirty="0" smtClean="0"/>
              <a:t>Seattle</a:t>
            </a:r>
            <a:endParaRPr lang="en-US" sz="1600" b="1" u="sng" dirty="0" smtClean="0"/>
          </a:p>
          <a:p>
            <a:pPr>
              <a:buFont typeface="Wingdings" pitchFamily="2" charset="2"/>
              <a:buChar char="v"/>
            </a:pPr>
            <a:r>
              <a:rPr lang="en-IN" sz="1600" dirty="0" smtClean="0"/>
              <a:t>Importing Libraries: </a:t>
            </a:r>
          </a:p>
          <a:p>
            <a:pPr>
              <a:buNone/>
            </a:pPr>
            <a:r>
              <a:rPr lang="en-IN" sz="1600" dirty="0" smtClean="0"/>
              <a:t> </a:t>
            </a:r>
            <a:r>
              <a:rPr lang="en-IN" sz="1600" dirty="0" smtClean="0"/>
              <a:t>           Imported libraries required for the project</a:t>
            </a:r>
            <a:endParaRPr lang="en-IN" dirty="0" smtClean="0"/>
          </a:p>
          <a:p>
            <a:pPr>
              <a:buNone/>
            </a:pPr>
            <a:r>
              <a:rPr lang="en-IN" dirty="0" smtClean="0"/>
              <a:t> </a:t>
            </a:r>
            <a:r>
              <a:rPr lang="en-IN" dirty="0" smtClean="0"/>
              <a:t>        </a:t>
            </a:r>
            <a:endParaRPr lang="en-US" dirty="0"/>
          </a:p>
        </p:txBody>
      </p:sp>
      <p:pic>
        <p:nvPicPr>
          <p:cNvPr id="4" name="Picture 3" descr="1.1.png"/>
          <p:cNvPicPr>
            <a:picLocks noChangeAspect="1"/>
          </p:cNvPicPr>
          <p:nvPr/>
        </p:nvPicPr>
        <p:blipFill>
          <a:blip r:embed="rId2"/>
          <a:stretch>
            <a:fillRect/>
          </a:stretch>
        </p:blipFill>
        <p:spPr>
          <a:xfrm>
            <a:off x="642910" y="2928934"/>
            <a:ext cx="7786742" cy="314327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714380"/>
          </a:xfrm>
        </p:spPr>
        <p:txBody>
          <a:bodyPr>
            <a:normAutofit fontScale="90000"/>
          </a:bodyPr>
          <a:lstStyle/>
          <a:p>
            <a:pPr algn="ctr"/>
            <a:r>
              <a:rPr lang="en-IN" dirty="0" smtClean="0"/>
              <a:t>Data Analysis</a:t>
            </a:r>
            <a:endParaRPr lang="en-US" dirty="0"/>
          </a:p>
        </p:txBody>
      </p:sp>
      <p:sp>
        <p:nvSpPr>
          <p:cNvPr id="3" name="Content Placeholder 2"/>
          <p:cNvSpPr>
            <a:spLocks noGrp="1"/>
          </p:cNvSpPr>
          <p:nvPr>
            <p:ph idx="1"/>
          </p:nvPr>
        </p:nvSpPr>
        <p:spPr>
          <a:xfrm>
            <a:off x="457200" y="1500174"/>
            <a:ext cx="8229600" cy="4824426"/>
          </a:xfrm>
        </p:spPr>
        <p:txBody>
          <a:bodyPr/>
          <a:lstStyle/>
          <a:p>
            <a:pPr algn="ctr">
              <a:buNone/>
            </a:pPr>
            <a:r>
              <a:rPr lang="en-US" sz="1600" b="1" u="sng" dirty="0" smtClean="0"/>
              <a:t>PART- </a:t>
            </a:r>
            <a:r>
              <a:rPr lang="en-US" sz="2400" u="sng" dirty="0" smtClean="0"/>
              <a:t>1 </a:t>
            </a:r>
            <a:r>
              <a:rPr lang="en-US" sz="1600" b="1" u="sng" dirty="0" smtClean="0"/>
              <a:t>:  Importing </a:t>
            </a:r>
            <a:r>
              <a:rPr lang="en-US" sz="1600" b="1" u="sng" dirty="0" smtClean="0"/>
              <a:t>libraries  &amp; Getting the records of accidents in the state of Seattle</a:t>
            </a:r>
          </a:p>
          <a:p>
            <a:pPr>
              <a:buFont typeface="Wingdings" pitchFamily="2" charset="2"/>
              <a:buChar char="v"/>
            </a:pPr>
            <a:r>
              <a:rPr lang="en-IN" sz="1600" dirty="0" smtClean="0"/>
              <a:t>Getting the records :     </a:t>
            </a:r>
          </a:p>
          <a:p>
            <a:pPr>
              <a:buNone/>
            </a:pPr>
            <a:r>
              <a:rPr lang="en-IN" sz="1600" dirty="0" smtClean="0"/>
              <a:t>                 </a:t>
            </a:r>
            <a:r>
              <a:rPr lang="en-US" sz="1600" dirty="0" smtClean="0"/>
              <a:t>For analyzing the car accidents severity we need data </a:t>
            </a:r>
            <a:r>
              <a:rPr lang="en-US" sz="1600" dirty="0" smtClean="0"/>
              <a:t>regarding </a:t>
            </a:r>
            <a:r>
              <a:rPr lang="en-US" sz="1600" dirty="0" smtClean="0"/>
              <a:t>the </a:t>
            </a:r>
            <a:r>
              <a:rPr lang="en-US" sz="1600" dirty="0" smtClean="0"/>
              <a:t>accidents . We </a:t>
            </a:r>
            <a:r>
              <a:rPr lang="en-US" sz="1600" dirty="0" smtClean="0"/>
              <a:t>will be getting this records of accidents in the state of </a:t>
            </a:r>
            <a:r>
              <a:rPr lang="en-US" sz="1600" dirty="0" smtClean="0"/>
              <a:t> Seattle  </a:t>
            </a:r>
            <a:r>
              <a:rPr lang="en-US" sz="1600" dirty="0" smtClean="0"/>
              <a:t>using </a:t>
            </a:r>
            <a:r>
              <a:rPr lang="en-US" sz="1600" dirty="0" smtClean="0"/>
              <a:t> the  csv  file </a:t>
            </a:r>
            <a:r>
              <a:rPr lang="en-US" sz="1600" dirty="0" smtClean="0"/>
              <a:t>given for us in week 1 which is "Data -Collisions.csv</a:t>
            </a:r>
            <a:r>
              <a:rPr lang="en-US" sz="1600" dirty="0" smtClean="0"/>
              <a:t>". </a:t>
            </a:r>
            <a:r>
              <a:rPr lang="en-US" sz="1600" dirty="0" smtClean="0"/>
              <a:t>A</a:t>
            </a:r>
            <a:r>
              <a:rPr lang="en-US" sz="1600" dirty="0" smtClean="0"/>
              <a:t>nd </a:t>
            </a:r>
            <a:r>
              <a:rPr lang="en-US" sz="1600" dirty="0" smtClean="0"/>
              <a:t>we process the table.</a:t>
            </a:r>
            <a:endParaRPr lang="en-US" sz="1600" dirty="0"/>
          </a:p>
        </p:txBody>
      </p:sp>
      <p:pic>
        <p:nvPicPr>
          <p:cNvPr id="4" name="Picture 3" descr="1.png"/>
          <p:cNvPicPr>
            <a:picLocks noChangeAspect="1"/>
          </p:cNvPicPr>
          <p:nvPr/>
        </p:nvPicPr>
        <p:blipFill>
          <a:blip r:embed="rId2"/>
          <a:stretch>
            <a:fillRect/>
          </a:stretch>
        </p:blipFill>
        <p:spPr>
          <a:xfrm>
            <a:off x="785786" y="3500438"/>
            <a:ext cx="7929618" cy="307183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algn="ctr"/>
            <a:r>
              <a:rPr lang="en-IN" dirty="0" smtClean="0"/>
              <a:t>Data Analysis</a:t>
            </a:r>
            <a:endParaRPr lang="en-US" dirty="0"/>
          </a:p>
        </p:txBody>
      </p:sp>
      <p:sp>
        <p:nvSpPr>
          <p:cNvPr id="3" name="Content Placeholder 2"/>
          <p:cNvSpPr>
            <a:spLocks noGrp="1"/>
          </p:cNvSpPr>
          <p:nvPr>
            <p:ph idx="1"/>
          </p:nvPr>
        </p:nvSpPr>
        <p:spPr>
          <a:xfrm>
            <a:off x="457200" y="1500174"/>
            <a:ext cx="8229600" cy="5000660"/>
          </a:xfrm>
        </p:spPr>
        <p:txBody>
          <a:bodyPr/>
          <a:lstStyle/>
          <a:p>
            <a:pPr algn="ctr">
              <a:buNone/>
            </a:pPr>
            <a:r>
              <a:rPr lang="en-US" sz="1600" u="sng" dirty="0" smtClean="0"/>
              <a:t>PART-</a:t>
            </a:r>
            <a:r>
              <a:rPr lang="en-US" sz="2200" u="sng" dirty="0" smtClean="0"/>
              <a:t>2</a:t>
            </a:r>
            <a:r>
              <a:rPr lang="en-US" sz="1600" u="sng" dirty="0" smtClean="0"/>
              <a:t> : Choosing the columns 'SEVERITYCODE' , 'SPEEDING' , 'ROADCOND' data to work with</a:t>
            </a:r>
          </a:p>
          <a:p>
            <a:pPr>
              <a:buFont typeface="Wingdings" pitchFamily="2" charset="2"/>
              <a:buChar char="v"/>
            </a:pPr>
            <a:endParaRPr lang="en-US" sz="1600" dirty="0" smtClean="0"/>
          </a:p>
          <a:p>
            <a:pPr>
              <a:buFont typeface="Wingdings" pitchFamily="2" charset="2"/>
              <a:buChar char="v"/>
            </a:pPr>
            <a:r>
              <a:rPr lang="en-US" sz="1600" dirty="0" smtClean="0"/>
              <a:t>Choosing </a:t>
            </a:r>
            <a:r>
              <a:rPr lang="en-US" sz="1600" dirty="0" smtClean="0"/>
              <a:t>the columns 'SEVERITYCODE' , 'SPEEDING' , 'ROADCOND' </a:t>
            </a:r>
            <a:r>
              <a:rPr lang="en-US" sz="1600" dirty="0" smtClean="0"/>
              <a:t>data:</a:t>
            </a:r>
          </a:p>
          <a:p>
            <a:pPr>
              <a:buNone/>
            </a:pPr>
            <a:r>
              <a:rPr lang="en-IN" sz="1600" dirty="0" smtClean="0"/>
              <a:t> </a:t>
            </a:r>
            <a:r>
              <a:rPr lang="en-IN" sz="1600" dirty="0" smtClean="0"/>
              <a:t>              </a:t>
            </a:r>
            <a:r>
              <a:rPr lang="en-US" sz="1600" dirty="0" smtClean="0"/>
              <a:t>For analyzing the car accident severity </a:t>
            </a:r>
            <a:r>
              <a:rPr lang="en-US" sz="1600" dirty="0" smtClean="0"/>
              <a:t>I  choose </a:t>
            </a:r>
            <a:r>
              <a:rPr lang="en-US" sz="1600" dirty="0" smtClean="0"/>
              <a:t>the columns 'SEVERITYCODE' , 'SPEEDING' , 'ROADCOND' data from the </a:t>
            </a:r>
            <a:r>
              <a:rPr lang="en-US" sz="1600" dirty="0" smtClean="0"/>
              <a:t> data frame  for  </a:t>
            </a:r>
            <a:r>
              <a:rPr lang="en-US" sz="1600" dirty="0" smtClean="0"/>
              <a:t>working.</a:t>
            </a:r>
          </a:p>
          <a:p>
            <a:endParaRPr lang="en-US" dirty="0"/>
          </a:p>
        </p:txBody>
      </p:sp>
      <p:pic>
        <p:nvPicPr>
          <p:cNvPr id="4" name="Picture 3" descr="2.png"/>
          <p:cNvPicPr>
            <a:picLocks noChangeAspect="1"/>
          </p:cNvPicPr>
          <p:nvPr/>
        </p:nvPicPr>
        <p:blipFill>
          <a:blip r:embed="rId2"/>
          <a:stretch>
            <a:fillRect/>
          </a:stretch>
        </p:blipFill>
        <p:spPr>
          <a:xfrm>
            <a:off x="428596" y="3500438"/>
            <a:ext cx="8358246" cy="220923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194</TotalTime>
  <Words>1099</Words>
  <Application>Microsoft Office PowerPoint</Application>
  <PresentationFormat>On-screen Show (4:3)</PresentationFormat>
  <Paragraphs>134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Analyzing the severity of car accidents </vt:lpstr>
      <vt:lpstr>Synopsis</vt:lpstr>
      <vt:lpstr>Synopsis</vt:lpstr>
      <vt:lpstr>Synopsis</vt:lpstr>
      <vt:lpstr>Synopsis</vt:lpstr>
      <vt:lpstr>Methodology</vt:lpstr>
      <vt:lpstr> Data Analysis</vt:lpstr>
      <vt:lpstr>Data Analysis</vt:lpstr>
      <vt:lpstr>Data Analysis</vt:lpstr>
      <vt:lpstr>Data Analysis</vt:lpstr>
      <vt:lpstr>Data Analysis</vt:lpstr>
      <vt:lpstr>Data Analysis</vt:lpstr>
      <vt:lpstr>Data Analysis</vt:lpstr>
      <vt:lpstr>  Decision Making and Reporting </vt:lpstr>
      <vt:lpstr>Results</vt:lpstr>
      <vt:lpstr>  Conclusion and recommendations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severity of car accidents</dc:title>
  <dc:creator>Windows User</dc:creator>
  <cp:lastModifiedBy>Windows User</cp:lastModifiedBy>
  <cp:revision>17</cp:revision>
  <dcterms:created xsi:type="dcterms:W3CDTF">2020-08-30T13:32:25Z</dcterms:created>
  <dcterms:modified xsi:type="dcterms:W3CDTF">2020-08-30T16:46:44Z</dcterms:modified>
</cp:coreProperties>
</file>