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2" r:id="rId4"/>
    <p:sldId id="269" r:id="rId5"/>
    <p:sldId id="270" r:id="rId6"/>
    <p:sldId id="271" r:id="rId7"/>
    <p:sldId id="265" r:id="rId8"/>
    <p:sldId id="264" r:id="rId9"/>
    <p:sldId id="257" r:id="rId10"/>
    <p:sldId id="262" r:id="rId11"/>
    <p:sldId id="258" r:id="rId12"/>
    <p:sldId id="259" r:id="rId13"/>
    <p:sldId id="260"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64" autoAdjust="0"/>
    <p:restoredTop sz="94660"/>
  </p:normalViewPr>
  <p:slideViewPr>
    <p:cSldViewPr snapToGrid="0">
      <p:cViewPr varScale="1">
        <p:scale>
          <a:sx n="112" d="100"/>
          <a:sy n="112" d="100"/>
        </p:scale>
        <p:origin x="74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58FE5-5096-792A-046B-8564E6560F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AB7F6DF-830B-A71D-5733-CAA2F23921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698BB02-7900-D7D0-31D3-7373C88FE55E}"/>
              </a:ext>
            </a:extLst>
          </p:cNvPr>
          <p:cNvSpPr>
            <a:spLocks noGrp="1"/>
          </p:cNvSpPr>
          <p:nvPr>
            <p:ph type="dt" sz="half" idx="10"/>
          </p:nvPr>
        </p:nvSpPr>
        <p:spPr/>
        <p:txBody>
          <a:bodyPr/>
          <a:lstStyle/>
          <a:p>
            <a:fld id="{FD50711A-9751-4BCC-8C37-1BF11FD1238C}" type="datetimeFigureOut">
              <a:rPr lang="en-IN" smtClean="0"/>
              <a:t>26-08-2023</a:t>
            </a:fld>
            <a:endParaRPr lang="en-IN"/>
          </a:p>
        </p:txBody>
      </p:sp>
      <p:sp>
        <p:nvSpPr>
          <p:cNvPr id="5" name="Footer Placeholder 4">
            <a:extLst>
              <a:ext uri="{FF2B5EF4-FFF2-40B4-BE49-F238E27FC236}">
                <a16:creationId xmlns:a16="http://schemas.microsoft.com/office/drawing/2014/main" id="{29C14E6A-729A-1A31-897B-792C8FD63A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61A30F-6F46-E181-74B3-F66DDEA28BA1}"/>
              </a:ext>
            </a:extLst>
          </p:cNvPr>
          <p:cNvSpPr>
            <a:spLocks noGrp="1"/>
          </p:cNvSpPr>
          <p:nvPr>
            <p:ph type="sldNum" sz="quarter" idx="12"/>
          </p:nvPr>
        </p:nvSpPr>
        <p:spPr/>
        <p:txBody>
          <a:bodyPr/>
          <a:lstStyle/>
          <a:p>
            <a:fld id="{19C49D95-E5BD-483E-935E-259FADACCF24}" type="slidenum">
              <a:rPr lang="en-IN" smtClean="0"/>
              <a:t>‹#›</a:t>
            </a:fld>
            <a:endParaRPr lang="en-IN"/>
          </a:p>
        </p:txBody>
      </p:sp>
    </p:spTree>
    <p:extLst>
      <p:ext uri="{BB962C8B-B14F-4D97-AF65-F5344CB8AC3E}">
        <p14:creationId xmlns:p14="http://schemas.microsoft.com/office/powerpoint/2010/main" val="3260967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1CA85-0B73-449F-B179-CFD8FC1FFA7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7DF41D-55EC-F12F-D621-F82F3D839A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136881-56B8-006A-2D20-F34C6850950A}"/>
              </a:ext>
            </a:extLst>
          </p:cNvPr>
          <p:cNvSpPr>
            <a:spLocks noGrp="1"/>
          </p:cNvSpPr>
          <p:nvPr>
            <p:ph type="dt" sz="half" idx="10"/>
          </p:nvPr>
        </p:nvSpPr>
        <p:spPr/>
        <p:txBody>
          <a:bodyPr/>
          <a:lstStyle/>
          <a:p>
            <a:fld id="{FD50711A-9751-4BCC-8C37-1BF11FD1238C}" type="datetimeFigureOut">
              <a:rPr lang="en-IN" smtClean="0"/>
              <a:t>26-08-2023</a:t>
            </a:fld>
            <a:endParaRPr lang="en-IN"/>
          </a:p>
        </p:txBody>
      </p:sp>
      <p:sp>
        <p:nvSpPr>
          <p:cNvPr id="5" name="Footer Placeholder 4">
            <a:extLst>
              <a:ext uri="{FF2B5EF4-FFF2-40B4-BE49-F238E27FC236}">
                <a16:creationId xmlns:a16="http://schemas.microsoft.com/office/drawing/2014/main" id="{0A2F8F07-5693-DAD0-3467-8CE637B586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9D9D76-E2D4-2FCB-3A75-B6EF6DBC7FA1}"/>
              </a:ext>
            </a:extLst>
          </p:cNvPr>
          <p:cNvSpPr>
            <a:spLocks noGrp="1"/>
          </p:cNvSpPr>
          <p:nvPr>
            <p:ph type="sldNum" sz="quarter" idx="12"/>
          </p:nvPr>
        </p:nvSpPr>
        <p:spPr/>
        <p:txBody>
          <a:bodyPr/>
          <a:lstStyle/>
          <a:p>
            <a:fld id="{19C49D95-E5BD-483E-935E-259FADACCF24}" type="slidenum">
              <a:rPr lang="en-IN" smtClean="0"/>
              <a:t>‹#›</a:t>
            </a:fld>
            <a:endParaRPr lang="en-IN"/>
          </a:p>
        </p:txBody>
      </p:sp>
    </p:spTree>
    <p:extLst>
      <p:ext uri="{BB962C8B-B14F-4D97-AF65-F5344CB8AC3E}">
        <p14:creationId xmlns:p14="http://schemas.microsoft.com/office/powerpoint/2010/main" val="2372423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67805F-DE9D-F527-910D-735B22A48E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C92D0F-C0CD-DD9B-EE76-80BE2E9626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87B2E5-5446-9BCA-0D0D-74E8D4ECB25E}"/>
              </a:ext>
            </a:extLst>
          </p:cNvPr>
          <p:cNvSpPr>
            <a:spLocks noGrp="1"/>
          </p:cNvSpPr>
          <p:nvPr>
            <p:ph type="dt" sz="half" idx="10"/>
          </p:nvPr>
        </p:nvSpPr>
        <p:spPr/>
        <p:txBody>
          <a:bodyPr/>
          <a:lstStyle/>
          <a:p>
            <a:fld id="{FD50711A-9751-4BCC-8C37-1BF11FD1238C}" type="datetimeFigureOut">
              <a:rPr lang="en-IN" smtClean="0"/>
              <a:t>26-08-2023</a:t>
            </a:fld>
            <a:endParaRPr lang="en-IN"/>
          </a:p>
        </p:txBody>
      </p:sp>
      <p:sp>
        <p:nvSpPr>
          <p:cNvPr id="5" name="Footer Placeholder 4">
            <a:extLst>
              <a:ext uri="{FF2B5EF4-FFF2-40B4-BE49-F238E27FC236}">
                <a16:creationId xmlns:a16="http://schemas.microsoft.com/office/drawing/2014/main" id="{1E9E972C-051F-1D23-7C46-AD6339AD8B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1B9382-E61C-6A5C-3BC1-4F541C7C1FEF}"/>
              </a:ext>
            </a:extLst>
          </p:cNvPr>
          <p:cNvSpPr>
            <a:spLocks noGrp="1"/>
          </p:cNvSpPr>
          <p:nvPr>
            <p:ph type="sldNum" sz="quarter" idx="12"/>
          </p:nvPr>
        </p:nvSpPr>
        <p:spPr/>
        <p:txBody>
          <a:bodyPr/>
          <a:lstStyle/>
          <a:p>
            <a:fld id="{19C49D95-E5BD-483E-935E-259FADACCF24}" type="slidenum">
              <a:rPr lang="en-IN" smtClean="0"/>
              <a:t>‹#›</a:t>
            </a:fld>
            <a:endParaRPr lang="en-IN"/>
          </a:p>
        </p:txBody>
      </p:sp>
    </p:spTree>
    <p:extLst>
      <p:ext uri="{BB962C8B-B14F-4D97-AF65-F5344CB8AC3E}">
        <p14:creationId xmlns:p14="http://schemas.microsoft.com/office/powerpoint/2010/main" val="200610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18614-1A3A-05C3-B102-4F8DC9D05D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28461C-0609-87F3-D57C-E7C7B7CD61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8C121F-A44A-844A-4B39-4B4D4CBE3F03}"/>
              </a:ext>
            </a:extLst>
          </p:cNvPr>
          <p:cNvSpPr>
            <a:spLocks noGrp="1"/>
          </p:cNvSpPr>
          <p:nvPr>
            <p:ph type="dt" sz="half" idx="10"/>
          </p:nvPr>
        </p:nvSpPr>
        <p:spPr/>
        <p:txBody>
          <a:bodyPr/>
          <a:lstStyle/>
          <a:p>
            <a:fld id="{FD50711A-9751-4BCC-8C37-1BF11FD1238C}" type="datetimeFigureOut">
              <a:rPr lang="en-IN" smtClean="0"/>
              <a:t>26-08-2023</a:t>
            </a:fld>
            <a:endParaRPr lang="en-IN"/>
          </a:p>
        </p:txBody>
      </p:sp>
      <p:sp>
        <p:nvSpPr>
          <p:cNvPr id="5" name="Footer Placeholder 4">
            <a:extLst>
              <a:ext uri="{FF2B5EF4-FFF2-40B4-BE49-F238E27FC236}">
                <a16:creationId xmlns:a16="http://schemas.microsoft.com/office/drawing/2014/main" id="{9EE082D6-8BCD-D3E9-56FD-D2B18B613A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73490F-3B11-9E1E-A321-FBE56725F9E1}"/>
              </a:ext>
            </a:extLst>
          </p:cNvPr>
          <p:cNvSpPr>
            <a:spLocks noGrp="1"/>
          </p:cNvSpPr>
          <p:nvPr>
            <p:ph type="sldNum" sz="quarter" idx="12"/>
          </p:nvPr>
        </p:nvSpPr>
        <p:spPr/>
        <p:txBody>
          <a:bodyPr/>
          <a:lstStyle/>
          <a:p>
            <a:fld id="{19C49D95-E5BD-483E-935E-259FADACCF24}" type="slidenum">
              <a:rPr lang="en-IN" smtClean="0"/>
              <a:t>‹#›</a:t>
            </a:fld>
            <a:endParaRPr lang="en-IN"/>
          </a:p>
        </p:txBody>
      </p:sp>
    </p:spTree>
    <p:extLst>
      <p:ext uri="{BB962C8B-B14F-4D97-AF65-F5344CB8AC3E}">
        <p14:creationId xmlns:p14="http://schemas.microsoft.com/office/powerpoint/2010/main" val="997311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39F5-33E9-124A-8D25-320AA140C2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5FEC58-6E1B-4B93-6285-F0F9BCA004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225871-3AF8-E0A5-7709-86EBA29CD35E}"/>
              </a:ext>
            </a:extLst>
          </p:cNvPr>
          <p:cNvSpPr>
            <a:spLocks noGrp="1"/>
          </p:cNvSpPr>
          <p:nvPr>
            <p:ph type="dt" sz="half" idx="10"/>
          </p:nvPr>
        </p:nvSpPr>
        <p:spPr/>
        <p:txBody>
          <a:bodyPr/>
          <a:lstStyle/>
          <a:p>
            <a:fld id="{FD50711A-9751-4BCC-8C37-1BF11FD1238C}" type="datetimeFigureOut">
              <a:rPr lang="en-IN" smtClean="0"/>
              <a:t>26-08-2023</a:t>
            </a:fld>
            <a:endParaRPr lang="en-IN"/>
          </a:p>
        </p:txBody>
      </p:sp>
      <p:sp>
        <p:nvSpPr>
          <p:cNvPr id="5" name="Footer Placeholder 4">
            <a:extLst>
              <a:ext uri="{FF2B5EF4-FFF2-40B4-BE49-F238E27FC236}">
                <a16:creationId xmlns:a16="http://schemas.microsoft.com/office/drawing/2014/main" id="{854ACE78-A834-7D18-D89A-141ABA321A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72AFB6-5DB5-DA2F-CF8E-7C9E652271B0}"/>
              </a:ext>
            </a:extLst>
          </p:cNvPr>
          <p:cNvSpPr>
            <a:spLocks noGrp="1"/>
          </p:cNvSpPr>
          <p:nvPr>
            <p:ph type="sldNum" sz="quarter" idx="12"/>
          </p:nvPr>
        </p:nvSpPr>
        <p:spPr/>
        <p:txBody>
          <a:bodyPr/>
          <a:lstStyle/>
          <a:p>
            <a:fld id="{19C49D95-E5BD-483E-935E-259FADACCF24}" type="slidenum">
              <a:rPr lang="en-IN" smtClean="0"/>
              <a:t>‹#›</a:t>
            </a:fld>
            <a:endParaRPr lang="en-IN"/>
          </a:p>
        </p:txBody>
      </p:sp>
    </p:spTree>
    <p:extLst>
      <p:ext uri="{BB962C8B-B14F-4D97-AF65-F5344CB8AC3E}">
        <p14:creationId xmlns:p14="http://schemas.microsoft.com/office/powerpoint/2010/main" val="674974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9976A-FA15-7F38-7AC0-DBBB4CD813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EFB2A9-B0A0-64B1-DFB3-E90D44E5C4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4030529-FB86-3853-A740-73C5185F55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A304954-476D-4F62-D618-75B461678AA5}"/>
              </a:ext>
            </a:extLst>
          </p:cNvPr>
          <p:cNvSpPr>
            <a:spLocks noGrp="1"/>
          </p:cNvSpPr>
          <p:nvPr>
            <p:ph type="dt" sz="half" idx="10"/>
          </p:nvPr>
        </p:nvSpPr>
        <p:spPr/>
        <p:txBody>
          <a:bodyPr/>
          <a:lstStyle/>
          <a:p>
            <a:fld id="{FD50711A-9751-4BCC-8C37-1BF11FD1238C}" type="datetimeFigureOut">
              <a:rPr lang="en-IN" smtClean="0"/>
              <a:t>26-08-2023</a:t>
            </a:fld>
            <a:endParaRPr lang="en-IN"/>
          </a:p>
        </p:txBody>
      </p:sp>
      <p:sp>
        <p:nvSpPr>
          <p:cNvPr id="6" name="Footer Placeholder 5">
            <a:extLst>
              <a:ext uri="{FF2B5EF4-FFF2-40B4-BE49-F238E27FC236}">
                <a16:creationId xmlns:a16="http://schemas.microsoft.com/office/drawing/2014/main" id="{B12D7CA9-23B2-D1AC-63A6-9390D249C6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C1C486-7418-6D7A-C49B-7B52DBCE5808}"/>
              </a:ext>
            </a:extLst>
          </p:cNvPr>
          <p:cNvSpPr>
            <a:spLocks noGrp="1"/>
          </p:cNvSpPr>
          <p:nvPr>
            <p:ph type="sldNum" sz="quarter" idx="12"/>
          </p:nvPr>
        </p:nvSpPr>
        <p:spPr/>
        <p:txBody>
          <a:bodyPr/>
          <a:lstStyle/>
          <a:p>
            <a:fld id="{19C49D95-E5BD-483E-935E-259FADACCF24}" type="slidenum">
              <a:rPr lang="en-IN" smtClean="0"/>
              <a:t>‹#›</a:t>
            </a:fld>
            <a:endParaRPr lang="en-IN"/>
          </a:p>
        </p:txBody>
      </p:sp>
    </p:spTree>
    <p:extLst>
      <p:ext uri="{BB962C8B-B14F-4D97-AF65-F5344CB8AC3E}">
        <p14:creationId xmlns:p14="http://schemas.microsoft.com/office/powerpoint/2010/main" val="386764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B359B-2D68-BE3C-FC9C-D448F040704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26F7F1-100C-CBA7-959A-22E375DFE4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CAF36E-5695-212D-64E6-A64ED791EF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9269F6B-73A0-2C4F-41E6-560B0A56F4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B54E7B-E690-8383-0EA6-81A7B1C4C0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6CE2D39-C834-40BF-88BA-8DBFF60D10B7}"/>
              </a:ext>
            </a:extLst>
          </p:cNvPr>
          <p:cNvSpPr>
            <a:spLocks noGrp="1"/>
          </p:cNvSpPr>
          <p:nvPr>
            <p:ph type="dt" sz="half" idx="10"/>
          </p:nvPr>
        </p:nvSpPr>
        <p:spPr/>
        <p:txBody>
          <a:bodyPr/>
          <a:lstStyle/>
          <a:p>
            <a:fld id="{FD50711A-9751-4BCC-8C37-1BF11FD1238C}" type="datetimeFigureOut">
              <a:rPr lang="en-IN" smtClean="0"/>
              <a:t>26-08-2023</a:t>
            </a:fld>
            <a:endParaRPr lang="en-IN"/>
          </a:p>
        </p:txBody>
      </p:sp>
      <p:sp>
        <p:nvSpPr>
          <p:cNvPr id="8" name="Footer Placeholder 7">
            <a:extLst>
              <a:ext uri="{FF2B5EF4-FFF2-40B4-BE49-F238E27FC236}">
                <a16:creationId xmlns:a16="http://schemas.microsoft.com/office/drawing/2014/main" id="{0C2A06F8-C39F-9ACB-BB33-E7210D93C80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97A38FE-3171-DAF8-12B6-A4792EBF141F}"/>
              </a:ext>
            </a:extLst>
          </p:cNvPr>
          <p:cNvSpPr>
            <a:spLocks noGrp="1"/>
          </p:cNvSpPr>
          <p:nvPr>
            <p:ph type="sldNum" sz="quarter" idx="12"/>
          </p:nvPr>
        </p:nvSpPr>
        <p:spPr/>
        <p:txBody>
          <a:bodyPr/>
          <a:lstStyle/>
          <a:p>
            <a:fld id="{19C49D95-E5BD-483E-935E-259FADACCF24}" type="slidenum">
              <a:rPr lang="en-IN" smtClean="0"/>
              <a:t>‹#›</a:t>
            </a:fld>
            <a:endParaRPr lang="en-IN"/>
          </a:p>
        </p:txBody>
      </p:sp>
    </p:spTree>
    <p:extLst>
      <p:ext uri="{BB962C8B-B14F-4D97-AF65-F5344CB8AC3E}">
        <p14:creationId xmlns:p14="http://schemas.microsoft.com/office/powerpoint/2010/main" val="1693033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7C750-8AE3-E15C-F47C-473FF7A27B3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ACDFEC5-6FD8-F8F3-D4A0-66B0BFA2F117}"/>
              </a:ext>
            </a:extLst>
          </p:cNvPr>
          <p:cNvSpPr>
            <a:spLocks noGrp="1"/>
          </p:cNvSpPr>
          <p:nvPr>
            <p:ph type="dt" sz="half" idx="10"/>
          </p:nvPr>
        </p:nvSpPr>
        <p:spPr/>
        <p:txBody>
          <a:bodyPr/>
          <a:lstStyle/>
          <a:p>
            <a:fld id="{FD50711A-9751-4BCC-8C37-1BF11FD1238C}" type="datetimeFigureOut">
              <a:rPr lang="en-IN" smtClean="0"/>
              <a:t>26-08-2023</a:t>
            </a:fld>
            <a:endParaRPr lang="en-IN"/>
          </a:p>
        </p:txBody>
      </p:sp>
      <p:sp>
        <p:nvSpPr>
          <p:cNvPr id="4" name="Footer Placeholder 3">
            <a:extLst>
              <a:ext uri="{FF2B5EF4-FFF2-40B4-BE49-F238E27FC236}">
                <a16:creationId xmlns:a16="http://schemas.microsoft.com/office/drawing/2014/main" id="{D35E1B70-43F5-D6A0-4D20-5C1B43BC64F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DA61908-6AB0-865E-E951-AFBC5EB90237}"/>
              </a:ext>
            </a:extLst>
          </p:cNvPr>
          <p:cNvSpPr>
            <a:spLocks noGrp="1"/>
          </p:cNvSpPr>
          <p:nvPr>
            <p:ph type="sldNum" sz="quarter" idx="12"/>
          </p:nvPr>
        </p:nvSpPr>
        <p:spPr/>
        <p:txBody>
          <a:bodyPr/>
          <a:lstStyle/>
          <a:p>
            <a:fld id="{19C49D95-E5BD-483E-935E-259FADACCF24}" type="slidenum">
              <a:rPr lang="en-IN" smtClean="0"/>
              <a:t>‹#›</a:t>
            </a:fld>
            <a:endParaRPr lang="en-IN"/>
          </a:p>
        </p:txBody>
      </p:sp>
    </p:spTree>
    <p:extLst>
      <p:ext uri="{BB962C8B-B14F-4D97-AF65-F5344CB8AC3E}">
        <p14:creationId xmlns:p14="http://schemas.microsoft.com/office/powerpoint/2010/main" val="914370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8DE599-7EBD-CD20-2E43-96B3D14E4351}"/>
              </a:ext>
            </a:extLst>
          </p:cNvPr>
          <p:cNvSpPr>
            <a:spLocks noGrp="1"/>
          </p:cNvSpPr>
          <p:nvPr>
            <p:ph type="dt" sz="half" idx="10"/>
          </p:nvPr>
        </p:nvSpPr>
        <p:spPr/>
        <p:txBody>
          <a:bodyPr/>
          <a:lstStyle/>
          <a:p>
            <a:fld id="{FD50711A-9751-4BCC-8C37-1BF11FD1238C}" type="datetimeFigureOut">
              <a:rPr lang="en-IN" smtClean="0"/>
              <a:t>26-08-2023</a:t>
            </a:fld>
            <a:endParaRPr lang="en-IN"/>
          </a:p>
        </p:txBody>
      </p:sp>
      <p:sp>
        <p:nvSpPr>
          <p:cNvPr id="3" name="Footer Placeholder 2">
            <a:extLst>
              <a:ext uri="{FF2B5EF4-FFF2-40B4-BE49-F238E27FC236}">
                <a16:creationId xmlns:a16="http://schemas.microsoft.com/office/drawing/2014/main" id="{F0F44D1C-8DF7-3605-0C78-5E51CB7210A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22D0F3-1683-A448-4C1A-D0B7B75AD016}"/>
              </a:ext>
            </a:extLst>
          </p:cNvPr>
          <p:cNvSpPr>
            <a:spLocks noGrp="1"/>
          </p:cNvSpPr>
          <p:nvPr>
            <p:ph type="sldNum" sz="quarter" idx="12"/>
          </p:nvPr>
        </p:nvSpPr>
        <p:spPr/>
        <p:txBody>
          <a:bodyPr/>
          <a:lstStyle/>
          <a:p>
            <a:fld id="{19C49D95-E5BD-483E-935E-259FADACCF24}" type="slidenum">
              <a:rPr lang="en-IN" smtClean="0"/>
              <a:t>‹#›</a:t>
            </a:fld>
            <a:endParaRPr lang="en-IN"/>
          </a:p>
        </p:txBody>
      </p:sp>
    </p:spTree>
    <p:extLst>
      <p:ext uri="{BB962C8B-B14F-4D97-AF65-F5344CB8AC3E}">
        <p14:creationId xmlns:p14="http://schemas.microsoft.com/office/powerpoint/2010/main" val="2462494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A0935-9052-6166-9C25-2EA60D1A21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E542327-28D8-512F-AA32-8B9606AC39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555F8EB-941F-A6C4-3570-95C5B05B9D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FE4664-628B-0743-3C02-FEE4C921145B}"/>
              </a:ext>
            </a:extLst>
          </p:cNvPr>
          <p:cNvSpPr>
            <a:spLocks noGrp="1"/>
          </p:cNvSpPr>
          <p:nvPr>
            <p:ph type="dt" sz="half" idx="10"/>
          </p:nvPr>
        </p:nvSpPr>
        <p:spPr/>
        <p:txBody>
          <a:bodyPr/>
          <a:lstStyle/>
          <a:p>
            <a:fld id="{FD50711A-9751-4BCC-8C37-1BF11FD1238C}" type="datetimeFigureOut">
              <a:rPr lang="en-IN" smtClean="0"/>
              <a:t>26-08-2023</a:t>
            </a:fld>
            <a:endParaRPr lang="en-IN"/>
          </a:p>
        </p:txBody>
      </p:sp>
      <p:sp>
        <p:nvSpPr>
          <p:cNvPr id="6" name="Footer Placeholder 5">
            <a:extLst>
              <a:ext uri="{FF2B5EF4-FFF2-40B4-BE49-F238E27FC236}">
                <a16:creationId xmlns:a16="http://schemas.microsoft.com/office/drawing/2014/main" id="{CC082EA0-40C6-3AC5-3B38-8EC756C890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EE0AD8-4907-7635-791B-94DEDB44A93C}"/>
              </a:ext>
            </a:extLst>
          </p:cNvPr>
          <p:cNvSpPr>
            <a:spLocks noGrp="1"/>
          </p:cNvSpPr>
          <p:nvPr>
            <p:ph type="sldNum" sz="quarter" idx="12"/>
          </p:nvPr>
        </p:nvSpPr>
        <p:spPr/>
        <p:txBody>
          <a:bodyPr/>
          <a:lstStyle/>
          <a:p>
            <a:fld id="{19C49D95-E5BD-483E-935E-259FADACCF24}" type="slidenum">
              <a:rPr lang="en-IN" smtClean="0"/>
              <a:t>‹#›</a:t>
            </a:fld>
            <a:endParaRPr lang="en-IN"/>
          </a:p>
        </p:txBody>
      </p:sp>
    </p:spTree>
    <p:extLst>
      <p:ext uri="{BB962C8B-B14F-4D97-AF65-F5344CB8AC3E}">
        <p14:creationId xmlns:p14="http://schemas.microsoft.com/office/powerpoint/2010/main" val="1030416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C32D6-53AD-02F8-15CD-D7518CF214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1529F74-C95B-A6FC-26A4-B9C368A34C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313C4C8-3783-16C3-EA92-CC5F5F7B68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5B5CF1-2537-8143-6C3D-64C8D43ADA86}"/>
              </a:ext>
            </a:extLst>
          </p:cNvPr>
          <p:cNvSpPr>
            <a:spLocks noGrp="1"/>
          </p:cNvSpPr>
          <p:nvPr>
            <p:ph type="dt" sz="half" idx="10"/>
          </p:nvPr>
        </p:nvSpPr>
        <p:spPr/>
        <p:txBody>
          <a:bodyPr/>
          <a:lstStyle/>
          <a:p>
            <a:fld id="{FD50711A-9751-4BCC-8C37-1BF11FD1238C}" type="datetimeFigureOut">
              <a:rPr lang="en-IN" smtClean="0"/>
              <a:t>26-08-2023</a:t>
            </a:fld>
            <a:endParaRPr lang="en-IN"/>
          </a:p>
        </p:txBody>
      </p:sp>
      <p:sp>
        <p:nvSpPr>
          <p:cNvPr id="6" name="Footer Placeholder 5">
            <a:extLst>
              <a:ext uri="{FF2B5EF4-FFF2-40B4-BE49-F238E27FC236}">
                <a16:creationId xmlns:a16="http://schemas.microsoft.com/office/drawing/2014/main" id="{3023FC29-0672-6D89-9B3D-EBB0874EEB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350605-9B9A-7EB4-2D60-8C5648DF6741}"/>
              </a:ext>
            </a:extLst>
          </p:cNvPr>
          <p:cNvSpPr>
            <a:spLocks noGrp="1"/>
          </p:cNvSpPr>
          <p:nvPr>
            <p:ph type="sldNum" sz="quarter" idx="12"/>
          </p:nvPr>
        </p:nvSpPr>
        <p:spPr/>
        <p:txBody>
          <a:bodyPr/>
          <a:lstStyle/>
          <a:p>
            <a:fld id="{19C49D95-E5BD-483E-935E-259FADACCF24}" type="slidenum">
              <a:rPr lang="en-IN" smtClean="0"/>
              <a:t>‹#›</a:t>
            </a:fld>
            <a:endParaRPr lang="en-IN"/>
          </a:p>
        </p:txBody>
      </p:sp>
    </p:spTree>
    <p:extLst>
      <p:ext uri="{BB962C8B-B14F-4D97-AF65-F5344CB8AC3E}">
        <p14:creationId xmlns:p14="http://schemas.microsoft.com/office/powerpoint/2010/main" val="1945532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7555E0-E370-969B-2309-86EAEB74E6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5E1067-A538-65FB-DF86-84D0BD269C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6AFB7D-3E1C-68A9-4DC4-AE735B1325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50711A-9751-4BCC-8C37-1BF11FD1238C}" type="datetimeFigureOut">
              <a:rPr lang="en-IN" smtClean="0"/>
              <a:t>26-08-2023</a:t>
            </a:fld>
            <a:endParaRPr lang="en-IN"/>
          </a:p>
        </p:txBody>
      </p:sp>
      <p:sp>
        <p:nvSpPr>
          <p:cNvPr id="5" name="Footer Placeholder 4">
            <a:extLst>
              <a:ext uri="{FF2B5EF4-FFF2-40B4-BE49-F238E27FC236}">
                <a16:creationId xmlns:a16="http://schemas.microsoft.com/office/drawing/2014/main" id="{65083987-6DE1-BA88-864B-00CD39A048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2F480C3-E7A7-7F0D-D2EF-59AAE24EB8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C49D95-E5BD-483E-935E-259FADACCF24}" type="slidenum">
              <a:rPr lang="en-IN" smtClean="0"/>
              <a:t>‹#›</a:t>
            </a:fld>
            <a:endParaRPr lang="en-IN"/>
          </a:p>
        </p:txBody>
      </p:sp>
    </p:spTree>
    <p:extLst>
      <p:ext uri="{BB962C8B-B14F-4D97-AF65-F5344CB8AC3E}">
        <p14:creationId xmlns:p14="http://schemas.microsoft.com/office/powerpoint/2010/main" val="421969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opencv-python-tutoria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Single-page_applica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up of a yellow and orange smoke&#10;&#10;Description automatically generated">
            <a:extLst>
              <a:ext uri="{FF2B5EF4-FFF2-40B4-BE49-F238E27FC236}">
                <a16:creationId xmlns:a16="http://schemas.microsoft.com/office/drawing/2014/main" id="{386F697E-4AE6-B2D8-DC01-C868F964D487}"/>
              </a:ext>
            </a:extLst>
          </p:cNvPr>
          <p:cNvPicPr>
            <a:picLocks noChangeAspect="1"/>
          </p:cNvPicPr>
          <p:nvPr/>
        </p:nvPicPr>
        <p:blipFill rotWithShape="1">
          <a:blip r:embed="rId2">
            <a:alphaModFix amt="50000"/>
          </a:blip>
          <a:srcRect t="7855" r="-1" b="7854"/>
          <a:stretch/>
        </p:blipFill>
        <p:spPr>
          <a:xfrm>
            <a:off x="20" y="10"/>
            <a:ext cx="12188930" cy="6857990"/>
          </a:xfrm>
          <a:prstGeom prst="rect">
            <a:avLst/>
          </a:prstGeom>
        </p:spPr>
      </p:pic>
      <p:sp>
        <p:nvSpPr>
          <p:cNvPr id="2" name="Title 1">
            <a:extLst>
              <a:ext uri="{FF2B5EF4-FFF2-40B4-BE49-F238E27FC236}">
                <a16:creationId xmlns:a16="http://schemas.microsoft.com/office/drawing/2014/main" id="{6C990807-B6EA-48C2-92DF-180A15A9A524}"/>
              </a:ext>
            </a:extLst>
          </p:cNvPr>
          <p:cNvSpPr>
            <a:spLocks noGrp="1"/>
          </p:cNvSpPr>
          <p:nvPr>
            <p:ph type="ctrTitle"/>
          </p:nvPr>
        </p:nvSpPr>
        <p:spPr>
          <a:xfrm>
            <a:off x="1524000" y="1122363"/>
            <a:ext cx="9144000" cy="3063240"/>
          </a:xfrm>
        </p:spPr>
        <p:txBody>
          <a:bodyPr>
            <a:normAutofit/>
          </a:bodyPr>
          <a:lstStyle/>
          <a:p>
            <a:r>
              <a:rPr lang="en-US" sz="6600" b="1">
                <a:solidFill>
                  <a:schemeClr val="bg1"/>
                </a:solidFill>
              </a:rPr>
              <a:t>Cognida Coding Challenge</a:t>
            </a:r>
          </a:p>
        </p:txBody>
      </p:sp>
      <p:sp>
        <p:nvSpPr>
          <p:cNvPr id="10"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8785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4103CD-4035-87C4-17D3-39162C40B8C0}"/>
              </a:ext>
            </a:extLst>
          </p:cNvPr>
          <p:cNvSpPr>
            <a:spLocks noGrp="1"/>
          </p:cNvSpPr>
          <p:nvPr>
            <p:ph type="title"/>
          </p:nvPr>
        </p:nvSpPr>
        <p:spPr>
          <a:xfrm>
            <a:off x="572493" y="238539"/>
            <a:ext cx="11047013" cy="1434415"/>
          </a:xfrm>
        </p:spPr>
        <p:txBody>
          <a:bodyPr anchor="b">
            <a:normAutofit/>
          </a:bodyPr>
          <a:lstStyle/>
          <a:p>
            <a:r>
              <a:rPr lang="en-IN" sz="5400" dirty="0"/>
              <a:t>Real time parking system</a:t>
            </a:r>
          </a:p>
        </p:txBody>
      </p:sp>
      <p:sp>
        <p:nvSpPr>
          <p:cNvPr id="18"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4" descr="Close-up of hopscotch on a sidewalk">
            <a:extLst>
              <a:ext uri="{FF2B5EF4-FFF2-40B4-BE49-F238E27FC236}">
                <a16:creationId xmlns:a16="http://schemas.microsoft.com/office/drawing/2014/main" id="{03F140DE-2F32-A9DA-928D-B94A74F1BBD1}"/>
              </a:ext>
            </a:extLst>
          </p:cNvPr>
          <p:cNvPicPr>
            <a:picLocks noChangeAspect="1"/>
          </p:cNvPicPr>
          <p:nvPr/>
        </p:nvPicPr>
        <p:blipFill rotWithShape="1">
          <a:blip r:embed="rId2"/>
          <a:srcRect l="19259" r="17825" b="2"/>
          <a:stretch/>
        </p:blipFill>
        <p:spPr>
          <a:xfrm>
            <a:off x="572492" y="2002056"/>
            <a:ext cx="3943849"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p:spPr>
      </p:pic>
      <p:sp>
        <p:nvSpPr>
          <p:cNvPr id="3" name="Content Placeholder 2">
            <a:extLst>
              <a:ext uri="{FF2B5EF4-FFF2-40B4-BE49-F238E27FC236}">
                <a16:creationId xmlns:a16="http://schemas.microsoft.com/office/drawing/2014/main" id="{816ADA10-AC7E-E216-591F-86276ABB6879}"/>
              </a:ext>
            </a:extLst>
          </p:cNvPr>
          <p:cNvSpPr>
            <a:spLocks noGrp="1"/>
          </p:cNvSpPr>
          <p:nvPr>
            <p:ph idx="1"/>
          </p:nvPr>
        </p:nvSpPr>
        <p:spPr>
          <a:xfrm>
            <a:off x="4905955" y="2071315"/>
            <a:ext cx="6898118" cy="4548145"/>
          </a:xfrm>
        </p:spPr>
        <p:txBody>
          <a:bodyPr anchor="t">
            <a:normAutofit lnSpcReduction="10000"/>
          </a:bodyPr>
          <a:lstStyle/>
          <a:p>
            <a:r>
              <a:rPr lang="en-IN" sz="1400" dirty="0"/>
              <a:t>Parking Solutions a parking lot management company is looking to enhance their parking system by adding digitizing the lot management with IoT capabilities and thus making car parking stress free. They currently manage the parking lots manually with no digital media.</a:t>
            </a:r>
          </a:p>
          <a:p>
            <a:r>
              <a:rPr lang="en-IN" sz="1400" dirty="0"/>
              <a:t>Parking Solutions manage parking lots which cater to various vehicle sizes. Each vehicle size attracts different tariff based on an hourly system with first 2 hours a fixed charge and there on an hourly additional charge.</a:t>
            </a:r>
          </a:p>
          <a:p>
            <a:r>
              <a:rPr lang="en-IN" sz="1400" dirty="0"/>
              <a:t>Parking lots can be anywhere between 3 to 12 floors </a:t>
            </a:r>
            <a:r>
              <a:rPr lang="en-IN" sz="1400" dirty="0" err="1"/>
              <a:t>incase</a:t>
            </a:r>
            <a:r>
              <a:rPr lang="en-IN" sz="1400" dirty="0"/>
              <a:t> of Multilevel parking lots. Parking lots can be open grounds as well</a:t>
            </a:r>
          </a:p>
          <a:p>
            <a:r>
              <a:rPr lang="en-IN" sz="1400" dirty="0"/>
              <a:t>Parking solutions would like to assign a nearest parking lot based on first come first serve basis. The driver would then be instructed to reach to the assigned parking lot number based on visual guidance or they can use a Mobile App for navigational instructions.</a:t>
            </a:r>
          </a:p>
          <a:p>
            <a:r>
              <a:rPr lang="en-IN" sz="1400" dirty="0"/>
              <a:t>Once the vehicle reaches the parking lot, sensors would be fixed on the parking lot which would detect presence of a vehicle above it and reports back to the system which marks the parking lot as filled. The sensor also has the capability to read the Vehicle registration number and validate if the assigned vehicle is being parked at the lot. If an incorrect vehicle is being parked an alarm will be triggered at the parking lot and a alarm notification will be sent to the lot management staff.</a:t>
            </a:r>
          </a:p>
          <a:p>
            <a:r>
              <a:rPr lang="en-IN" sz="1400" dirty="0"/>
              <a:t>A parking lot will be held for 10 mins from the time it has been allotted to a vehicle at the entry gate. If the vehicle isn’t parked within that time frame the parking lot will be released.</a:t>
            </a:r>
          </a:p>
        </p:txBody>
      </p:sp>
    </p:spTree>
    <p:extLst>
      <p:ext uri="{BB962C8B-B14F-4D97-AF65-F5344CB8AC3E}">
        <p14:creationId xmlns:p14="http://schemas.microsoft.com/office/powerpoint/2010/main" val="731531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A4A08E-DC9C-BCCA-F7EE-80A00C552FA1}"/>
              </a:ext>
            </a:extLst>
          </p:cNvPr>
          <p:cNvSpPr>
            <a:spLocks noGrp="1"/>
          </p:cNvSpPr>
          <p:nvPr>
            <p:ph type="title"/>
          </p:nvPr>
        </p:nvSpPr>
        <p:spPr>
          <a:xfrm>
            <a:off x="838200" y="365125"/>
            <a:ext cx="10515600" cy="1325563"/>
          </a:xfrm>
        </p:spPr>
        <p:txBody>
          <a:bodyPr>
            <a:normAutofit/>
          </a:bodyPr>
          <a:lstStyle/>
          <a:p>
            <a:r>
              <a:rPr lang="en-IN" sz="5400" dirty="0"/>
              <a:t>Application Requirements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33DB856-924B-0D1E-23D6-2930F1980BB0}"/>
              </a:ext>
            </a:extLst>
          </p:cNvPr>
          <p:cNvSpPr>
            <a:spLocks noGrp="1"/>
          </p:cNvSpPr>
          <p:nvPr>
            <p:ph idx="1"/>
          </p:nvPr>
        </p:nvSpPr>
        <p:spPr>
          <a:xfrm>
            <a:off x="838200" y="1929383"/>
            <a:ext cx="10515600" cy="4563491"/>
          </a:xfrm>
        </p:spPr>
        <p:txBody>
          <a:bodyPr>
            <a:normAutofit fontScale="92500" lnSpcReduction="10000"/>
          </a:bodyPr>
          <a:lstStyle/>
          <a:p>
            <a:r>
              <a:rPr lang="en-IN" sz="2200" dirty="0"/>
              <a:t>Parking Solutions would want the system to be able to handle multiple parking lots of a different types (MLPL, Flat ground etc.). They would want an admin to be able to create a new Parking lot in the system and create Parking lots based on the type of structure (multiple floors if it is MLPL). </a:t>
            </a:r>
          </a:p>
          <a:p>
            <a:r>
              <a:rPr lang="en-IN" sz="2200" dirty="0"/>
              <a:t>Using the Administration UI, they would like to be able to associate sensors with Parking lot Identification numbers. They should be able to define what types of vehicles can park based on the parking slot sizes available. They should also be able to define tariff per vehicle type.</a:t>
            </a:r>
          </a:p>
          <a:p>
            <a:r>
              <a:rPr lang="en-IN" sz="2200" dirty="0"/>
              <a:t>Lot management staff should be able to use the UI and allocate a parking lot to a vehicle after entering the vehicle registration number and selecting the type of the vehicle (2 wheeler, car, van, truck etc.) at the entry gate.</a:t>
            </a:r>
          </a:p>
          <a:p>
            <a:r>
              <a:rPr lang="en-IN" sz="2200" dirty="0"/>
              <a:t>At the exit gate, based on the vehicle number staff should be able to generate an parking charge slip with the details of the charges and number of hours charged.</a:t>
            </a:r>
          </a:p>
          <a:p>
            <a:r>
              <a:rPr lang="en-IN" sz="2200" dirty="0"/>
              <a:t>System should consider negative scenarios where vehicle leaves the parking lot but doesn’t exit within 10 mins. Staff should be alerted in this scenario.</a:t>
            </a:r>
          </a:p>
          <a:p>
            <a:r>
              <a:rPr lang="en-IN" sz="2200" dirty="0"/>
              <a:t>UI should have a dashboard which will visually show how much of the parking lot is occupied.</a:t>
            </a:r>
          </a:p>
        </p:txBody>
      </p:sp>
    </p:spTree>
    <p:extLst>
      <p:ext uri="{BB962C8B-B14F-4D97-AF65-F5344CB8AC3E}">
        <p14:creationId xmlns:p14="http://schemas.microsoft.com/office/powerpoint/2010/main" val="1436846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F4EBEF-CD34-F367-BD89-5FA541715AF4}"/>
              </a:ext>
            </a:extLst>
          </p:cNvPr>
          <p:cNvSpPr>
            <a:spLocks noGrp="1"/>
          </p:cNvSpPr>
          <p:nvPr>
            <p:ph type="title"/>
          </p:nvPr>
        </p:nvSpPr>
        <p:spPr>
          <a:xfrm>
            <a:off x="838200" y="365125"/>
            <a:ext cx="10515600" cy="1325563"/>
          </a:xfrm>
        </p:spPr>
        <p:txBody>
          <a:bodyPr>
            <a:normAutofit/>
          </a:bodyPr>
          <a:lstStyle/>
          <a:p>
            <a:r>
              <a:rPr lang="en-IN" sz="5400"/>
              <a:t>Non-functional requirements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457A663-9B2F-A660-E7A0-98CF631CAE73}"/>
              </a:ext>
            </a:extLst>
          </p:cNvPr>
          <p:cNvSpPr>
            <a:spLocks noGrp="1"/>
          </p:cNvSpPr>
          <p:nvPr>
            <p:ph idx="1"/>
          </p:nvPr>
        </p:nvSpPr>
        <p:spPr>
          <a:xfrm>
            <a:off x="838200" y="1929384"/>
            <a:ext cx="10515600" cy="4251960"/>
          </a:xfrm>
        </p:spPr>
        <p:txBody>
          <a:bodyPr>
            <a:normAutofit/>
          </a:bodyPr>
          <a:lstStyle/>
          <a:p>
            <a:r>
              <a:rPr lang="en-IN" sz="2200" dirty="0"/>
              <a:t>The UI should be responsive so that staff can use the system while on the move from Tablet or Mobile devices.</a:t>
            </a:r>
          </a:p>
          <a:p>
            <a:r>
              <a:rPr lang="en-IN" sz="2200" dirty="0"/>
              <a:t>Overall transaction time should be less than 10 seconds to avoid queuing up during peak hours.</a:t>
            </a:r>
          </a:p>
          <a:p>
            <a:r>
              <a:rPr lang="en-IN" sz="2200" dirty="0"/>
              <a:t>Tech stack can be either Open Stack (Java) or Microsoft Stack (</a:t>
            </a:r>
            <a:r>
              <a:rPr lang="en-IN" sz="2200" dirty="0" err="1"/>
              <a:t>.Net</a:t>
            </a:r>
            <a:r>
              <a:rPr lang="en-IN" sz="2200" dirty="0"/>
              <a:t>)</a:t>
            </a:r>
          </a:p>
          <a:p>
            <a:pPr lvl="1"/>
            <a:endParaRPr lang="en-IN" sz="2200" dirty="0"/>
          </a:p>
          <a:p>
            <a:pPr lvl="1"/>
            <a:endParaRPr lang="en-IN" sz="2200" dirty="0"/>
          </a:p>
        </p:txBody>
      </p:sp>
    </p:spTree>
    <p:extLst>
      <p:ext uri="{BB962C8B-B14F-4D97-AF65-F5344CB8AC3E}">
        <p14:creationId xmlns:p14="http://schemas.microsoft.com/office/powerpoint/2010/main" val="1789915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8B8719-91CF-BB11-FC77-1E6BA1F1C8CD}"/>
              </a:ext>
            </a:extLst>
          </p:cNvPr>
          <p:cNvSpPr>
            <a:spLocks noGrp="1"/>
          </p:cNvSpPr>
          <p:nvPr>
            <p:ph type="title"/>
          </p:nvPr>
        </p:nvSpPr>
        <p:spPr>
          <a:xfrm>
            <a:off x="838200" y="365125"/>
            <a:ext cx="10515600" cy="1325563"/>
          </a:xfrm>
        </p:spPr>
        <p:txBody>
          <a:bodyPr>
            <a:normAutofit/>
          </a:bodyPr>
          <a:lstStyle/>
          <a:p>
            <a:r>
              <a:rPr lang="en-IN" sz="5400" dirty="0"/>
              <a:t>Deliverables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57F292F-4023-934F-60D2-A6127A3A30E3}"/>
              </a:ext>
            </a:extLst>
          </p:cNvPr>
          <p:cNvSpPr>
            <a:spLocks noGrp="1"/>
          </p:cNvSpPr>
          <p:nvPr>
            <p:ph idx="1"/>
          </p:nvPr>
        </p:nvSpPr>
        <p:spPr>
          <a:xfrm>
            <a:off x="838200" y="1929384"/>
            <a:ext cx="10515600" cy="4251960"/>
          </a:xfrm>
        </p:spPr>
        <p:txBody>
          <a:bodyPr>
            <a:normAutofit/>
          </a:bodyPr>
          <a:lstStyle/>
          <a:p>
            <a:r>
              <a:rPr lang="en-IN" sz="2200" dirty="0"/>
              <a:t>Solution design document describing technology choices and the rationale behind each.</a:t>
            </a:r>
          </a:p>
          <a:p>
            <a:r>
              <a:rPr lang="en-IN" sz="2200" dirty="0"/>
              <a:t>Component diagram and thought process behind the component breakdown and functionality grouping</a:t>
            </a:r>
          </a:p>
          <a:p>
            <a:r>
              <a:rPr lang="en-IN" sz="2200" dirty="0"/>
              <a:t>Database design and rationale</a:t>
            </a:r>
          </a:p>
          <a:p>
            <a:r>
              <a:rPr lang="en-IN" sz="2200" dirty="0"/>
              <a:t>Fully functional application code and DB schema with instructions on how to deploy.</a:t>
            </a:r>
          </a:p>
          <a:p>
            <a:pPr lvl="1"/>
            <a:r>
              <a:rPr lang="en-IN" sz="2200" dirty="0"/>
              <a:t>Application should include Front-end (UI) and back-end </a:t>
            </a:r>
          </a:p>
          <a:p>
            <a:r>
              <a:rPr lang="en-IN" sz="2200" dirty="0"/>
              <a:t>Any 3</a:t>
            </a:r>
            <a:r>
              <a:rPr lang="en-IN" sz="2200" baseline="30000" dirty="0"/>
              <a:t>rd</a:t>
            </a:r>
            <a:r>
              <a:rPr lang="en-IN" sz="2200" dirty="0"/>
              <a:t> party components which are used should be mentioned with deployment instructions and configuration steps.</a:t>
            </a:r>
          </a:p>
          <a:p>
            <a:r>
              <a:rPr lang="en-IN" sz="2200" dirty="0"/>
              <a:t>The submission has to be in for of a zip file in the following format – </a:t>
            </a:r>
            <a:r>
              <a:rPr lang="en-US" sz="2400" dirty="0"/>
              <a:t>(&lt;</a:t>
            </a:r>
            <a:r>
              <a:rPr lang="en-US" sz="2400" dirty="0" err="1"/>
              <a:t>CollegeName</a:t>
            </a:r>
            <a:r>
              <a:rPr lang="en-US" sz="2400" dirty="0"/>
              <a:t>&gt;_&lt;</a:t>
            </a:r>
            <a:r>
              <a:rPr lang="en-US" sz="2400" dirty="0" err="1"/>
              <a:t>StudentID</a:t>
            </a:r>
            <a:r>
              <a:rPr lang="en-US" sz="2400" dirty="0"/>
              <a:t>&gt;_&lt;FirstName&gt;_&lt;</a:t>
            </a:r>
            <a:r>
              <a:rPr lang="en-US" sz="2400" dirty="0" err="1"/>
              <a:t>LastName</a:t>
            </a:r>
            <a:r>
              <a:rPr lang="en-US" sz="2400" dirty="0"/>
              <a:t>&gt;_CCC_RTPS.zip) </a:t>
            </a:r>
            <a:endParaRPr lang="en-IN" sz="2200" dirty="0"/>
          </a:p>
        </p:txBody>
      </p:sp>
    </p:spTree>
    <p:extLst>
      <p:ext uri="{BB962C8B-B14F-4D97-AF65-F5344CB8AC3E}">
        <p14:creationId xmlns:p14="http://schemas.microsoft.com/office/powerpoint/2010/main" val="1705670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E9EDB-B83E-45B3-9C71-FF0F7F24697F}"/>
              </a:ext>
            </a:extLst>
          </p:cNvPr>
          <p:cNvSpPr>
            <a:spLocks noGrp="1"/>
          </p:cNvSpPr>
          <p:nvPr>
            <p:ph type="title"/>
          </p:nvPr>
        </p:nvSpPr>
        <p:spPr/>
        <p:txBody>
          <a:bodyPr/>
          <a:lstStyle/>
          <a:p>
            <a:r>
              <a:rPr lang="en-US" dirty="0"/>
              <a:t>Evaluation Criteria</a:t>
            </a:r>
          </a:p>
        </p:txBody>
      </p:sp>
      <p:sp>
        <p:nvSpPr>
          <p:cNvPr id="3" name="Content Placeholder 2">
            <a:extLst>
              <a:ext uri="{FF2B5EF4-FFF2-40B4-BE49-F238E27FC236}">
                <a16:creationId xmlns:a16="http://schemas.microsoft.com/office/drawing/2014/main" id="{71EE0496-DB13-F02A-0050-A567DE2726A9}"/>
              </a:ext>
            </a:extLst>
          </p:cNvPr>
          <p:cNvSpPr>
            <a:spLocks noGrp="1"/>
          </p:cNvSpPr>
          <p:nvPr>
            <p:ph idx="1"/>
          </p:nvPr>
        </p:nvSpPr>
        <p:spPr/>
        <p:txBody>
          <a:bodyPr/>
          <a:lstStyle/>
          <a:p>
            <a:r>
              <a:rPr lang="en-US" b="0" i="0" u="none" strike="noStrike" dirty="0">
                <a:solidFill>
                  <a:srgbClr val="212121"/>
                </a:solidFill>
                <a:effectLst/>
                <a:latin typeface="Calibri" panose="020F0502020204030204" pitchFamily="34" charset="0"/>
              </a:rPr>
              <a:t>Thorough System design</a:t>
            </a:r>
          </a:p>
          <a:p>
            <a:r>
              <a:rPr lang="en-US" b="0" i="0" u="none" strike="noStrike" dirty="0">
                <a:solidFill>
                  <a:srgbClr val="212121"/>
                </a:solidFill>
                <a:effectLst/>
                <a:latin typeface="Calibri" panose="020F0502020204030204" pitchFamily="34" charset="0"/>
              </a:rPr>
              <a:t>Code Re-usability</a:t>
            </a:r>
          </a:p>
          <a:p>
            <a:r>
              <a:rPr lang="en-US" b="0" i="0" u="none" strike="noStrike" dirty="0">
                <a:solidFill>
                  <a:srgbClr val="212121"/>
                </a:solidFill>
                <a:effectLst/>
                <a:latin typeface="Calibri" panose="020F0502020204030204" pitchFamily="34" charset="0"/>
              </a:rPr>
              <a:t>Use of design patterns</a:t>
            </a:r>
          </a:p>
          <a:p>
            <a:r>
              <a:rPr lang="en-US" dirty="0"/>
              <a:t>Completeness of the solution</a:t>
            </a:r>
          </a:p>
        </p:txBody>
      </p:sp>
    </p:spTree>
    <p:extLst>
      <p:ext uri="{BB962C8B-B14F-4D97-AF65-F5344CB8AC3E}">
        <p14:creationId xmlns:p14="http://schemas.microsoft.com/office/powerpoint/2010/main" val="378142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3B2DA-088C-4A69-9584-F3FAF91954AA}"/>
              </a:ext>
            </a:extLst>
          </p:cNvPr>
          <p:cNvSpPr>
            <a:spLocks noGrp="1"/>
          </p:cNvSpPr>
          <p:nvPr>
            <p:ph type="title"/>
          </p:nvPr>
        </p:nvSpPr>
        <p:spPr/>
        <p:txBody>
          <a:bodyPr/>
          <a:lstStyle/>
          <a:p>
            <a:r>
              <a:rPr lang="en-US" b="1" dirty="0"/>
              <a:t>About the coding challenge</a:t>
            </a:r>
          </a:p>
        </p:txBody>
      </p:sp>
      <p:sp>
        <p:nvSpPr>
          <p:cNvPr id="3" name="Content Placeholder 2">
            <a:extLst>
              <a:ext uri="{FF2B5EF4-FFF2-40B4-BE49-F238E27FC236}">
                <a16:creationId xmlns:a16="http://schemas.microsoft.com/office/drawing/2014/main" id="{702E8E23-B7BE-4758-9195-2E1A9998950C}"/>
              </a:ext>
            </a:extLst>
          </p:cNvPr>
          <p:cNvSpPr>
            <a:spLocks noGrp="1"/>
          </p:cNvSpPr>
          <p:nvPr>
            <p:ph idx="1"/>
          </p:nvPr>
        </p:nvSpPr>
        <p:spPr/>
        <p:txBody>
          <a:bodyPr>
            <a:normAutofit/>
          </a:bodyPr>
          <a:lstStyle/>
          <a:p>
            <a:r>
              <a:rPr lang="en-US" sz="1600" dirty="0" err="1"/>
              <a:t>Cognida</a:t>
            </a:r>
            <a:r>
              <a:rPr lang="en-US" sz="1600" dirty="0"/>
              <a:t> Coding Challenge (CCC) is a </a:t>
            </a:r>
            <a:r>
              <a:rPr lang="en-US" sz="1600" b="1" dirty="0"/>
              <a:t>48-hour</a:t>
            </a:r>
            <a:r>
              <a:rPr lang="en-US" sz="1600" dirty="0"/>
              <a:t> hackathon format where the candidates can pick up any one challenge of their choice and come up with their brilliant solutions which would then be evaluated by the </a:t>
            </a:r>
            <a:r>
              <a:rPr lang="en-US" sz="1600" dirty="0" err="1"/>
              <a:t>Cognida</a:t>
            </a:r>
            <a:r>
              <a:rPr lang="en-US" sz="1600" dirty="0"/>
              <a:t> Team across various parameters.</a:t>
            </a:r>
          </a:p>
          <a:p>
            <a:r>
              <a:rPr lang="en-US" sz="1600" dirty="0"/>
              <a:t>The students would be allowed to have access to internet, but only  original work and development would be appreciated and selected for further rounds. </a:t>
            </a:r>
          </a:p>
          <a:p>
            <a:r>
              <a:rPr lang="en-US" sz="1600" dirty="0"/>
              <a:t>Any candidate selected for further rounds, would go through a rigorous technical evaluation and also a deep dive into their respective code.</a:t>
            </a:r>
          </a:p>
          <a:p>
            <a:r>
              <a:rPr lang="en-US" sz="1600" b="1" dirty="0"/>
              <a:t>Each challenge has a defined submission format. Candidates are required to stick to that format only. NOT adhering to the submission format will result in </a:t>
            </a:r>
            <a:r>
              <a:rPr lang="en-US" sz="1600" b="1" dirty="0">
                <a:solidFill>
                  <a:srgbClr val="FF0000"/>
                </a:solidFill>
              </a:rPr>
              <a:t>IMMEDIATE disqualification</a:t>
            </a:r>
            <a:r>
              <a:rPr lang="en-US" sz="1600" b="1" dirty="0"/>
              <a:t>.</a:t>
            </a:r>
          </a:p>
          <a:p>
            <a:r>
              <a:rPr lang="en-US" sz="1600" dirty="0"/>
              <a:t>A candidate can also attend more than one challenge but must keep in mind that only complete solutions are accepted in any of the challenge.</a:t>
            </a:r>
          </a:p>
          <a:p>
            <a:endParaRPr lang="en-US" sz="1600" dirty="0"/>
          </a:p>
          <a:p>
            <a:endParaRPr lang="en-US" sz="1600" dirty="0"/>
          </a:p>
          <a:p>
            <a:endParaRPr lang="en-US" sz="1600" dirty="0"/>
          </a:p>
        </p:txBody>
      </p:sp>
    </p:spTree>
    <p:extLst>
      <p:ext uri="{BB962C8B-B14F-4D97-AF65-F5344CB8AC3E}">
        <p14:creationId xmlns:p14="http://schemas.microsoft.com/office/powerpoint/2010/main" val="701569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C3DB6CE-B855-4AD2-8FB5-3C271542C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69DFD3A-2889-7498-C3B4-37F587F390AF}"/>
              </a:ext>
            </a:extLst>
          </p:cNvPr>
          <p:cNvPicPr>
            <a:picLocks noChangeAspect="1"/>
          </p:cNvPicPr>
          <p:nvPr/>
        </p:nvPicPr>
        <p:blipFill rotWithShape="1">
          <a:blip r:embed="rId2">
            <a:alphaModFix amt="40000"/>
          </a:blip>
          <a:srcRect t="7865" b="7865"/>
          <a:stretch/>
        </p:blipFill>
        <p:spPr>
          <a:xfrm>
            <a:off x="-24" y="-3"/>
            <a:ext cx="12192000" cy="6858000"/>
          </a:xfrm>
          <a:prstGeom prst="rect">
            <a:avLst/>
          </a:prstGeom>
        </p:spPr>
      </p:pic>
      <p:sp>
        <p:nvSpPr>
          <p:cNvPr id="2" name="Title 1">
            <a:extLst>
              <a:ext uri="{FF2B5EF4-FFF2-40B4-BE49-F238E27FC236}">
                <a16:creationId xmlns:a16="http://schemas.microsoft.com/office/drawing/2014/main" id="{7A2DBCE1-7EEA-6019-DFFD-2C19BE6E18B2}"/>
              </a:ext>
            </a:extLst>
          </p:cNvPr>
          <p:cNvSpPr>
            <a:spLocks noGrp="1"/>
          </p:cNvSpPr>
          <p:nvPr>
            <p:ph type="ctrTitle"/>
          </p:nvPr>
        </p:nvSpPr>
        <p:spPr>
          <a:xfrm>
            <a:off x="838200" y="1113157"/>
            <a:ext cx="4797354" cy="3103030"/>
          </a:xfrm>
        </p:spPr>
        <p:txBody>
          <a:bodyPr anchor="b">
            <a:normAutofit/>
          </a:bodyPr>
          <a:lstStyle/>
          <a:p>
            <a:pPr algn="l"/>
            <a:r>
              <a:rPr lang="en-IN" sz="4400"/>
              <a:t>Cognida – Coding Hackathon</a:t>
            </a:r>
          </a:p>
        </p:txBody>
      </p:sp>
      <p:pic>
        <p:nvPicPr>
          <p:cNvPr id="5" name="Picture 4">
            <a:extLst>
              <a:ext uri="{FF2B5EF4-FFF2-40B4-BE49-F238E27FC236}">
                <a16:creationId xmlns:a16="http://schemas.microsoft.com/office/drawing/2014/main" id="{0DA0B002-6123-C584-A89F-BB6EFB3623C8}"/>
              </a:ext>
            </a:extLst>
          </p:cNvPr>
          <p:cNvPicPr>
            <a:picLocks noChangeAspect="1"/>
          </p:cNvPicPr>
          <p:nvPr/>
        </p:nvPicPr>
        <p:blipFill rotWithShape="1">
          <a:blip r:embed="rId2"/>
          <a:srcRect t="2543" r="1" b="1"/>
          <a:stretch/>
        </p:blipFill>
        <p:spPr>
          <a:xfrm>
            <a:off x="5710839" y="10"/>
            <a:ext cx="6481158" cy="4216177"/>
          </a:xfrm>
          <a:custGeom>
            <a:avLst/>
            <a:gdLst/>
            <a:ahLst/>
            <a:cxnLst/>
            <a:rect l="l" t="t" r="r" b="b"/>
            <a:pathLst>
              <a:path w="6481158" h="4216187">
                <a:moveTo>
                  <a:pt x="159680" y="0"/>
                </a:moveTo>
                <a:lnTo>
                  <a:pt x="6481158" y="0"/>
                </a:lnTo>
                <a:lnTo>
                  <a:pt x="6481158" y="4216187"/>
                </a:lnTo>
                <a:lnTo>
                  <a:pt x="629980" y="4216187"/>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pic>
      <p:sp>
        <p:nvSpPr>
          <p:cNvPr id="3" name="Subtitle 2">
            <a:extLst>
              <a:ext uri="{FF2B5EF4-FFF2-40B4-BE49-F238E27FC236}">
                <a16:creationId xmlns:a16="http://schemas.microsoft.com/office/drawing/2014/main" id="{9367E8C2-8F39-5437-DE7D-40B2494C10E5}"/>
              </a:ext>
            </a:extLst>
          </p:cNvPr>
          <p:cNvSpPr>
            <a:spLocks noGrp="1"/>
          </p:cNvSpPr>
          <p:nvPr>
            <p:ph type="subTitle" idx="1"/>
          </p:nvPr>
        </p:nvSpPr>
        <p:spPr>
          <a:xfrm>
            <a:off x="838199" y="4385734"/>
            <a:ext cx="4797354" cy="1481799"/>
          </a:xfrm>
        </p:spPr>
        <p:txBody>
          <a:bodyPr>
            <a:normAutofit/>
          </a:bodyPr>
          <a:lstStyle/>
          <a:p>
            <a:pPr algn="l"/>
            <a:r>
              <a:rPr lang="en-IN"/>
              <a:t>Challenge 1 – Mineral Processing </a:t>
            </a:r>
          </a:p>
        </p:txBody>
      </p:sp>
    </p:spTree>
    <p:extLst>
      <p:ext uri="{BB962C8B-B14F-4D97-AF65-F5344CB8AC3E}">
        <p14:creationId xmlns:p14="http://schemas.microsoft.com/office/powerpoint/2010/main" val="34309090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969666-B1CA-103F-0459-7921BE47DAAE}"/>
              </a:ext>
            </a:extLst>
          </p:cNvPr>
          <p:cNvSpPr txBox="1"/>
          <p:nvPr/>
        </p:nvSpPr>
        <p:spPr>
          <a:xfrm>
            <a:off x="295564" y="147781"/>
            <a:ext cx="10400145" cy="646331"/>
          </a:xfrm>
          <a:prstGeom prst="rect">
            <a:avLst/>
          </a:prstGeom>
          <a:noFill/>
        </p:spPr>
        <p:txBody>
          <a:bodyPr wrap="square" rtlCol="0">
            <a:spAutoFit/>
          </a:bodyPr>
          <a:lstStyle/>
          <a:p>
            <a:r>
              <a:rPr lang="en-US" sz="3600" b="1" dirty="0">
                <a:solidFill>
                  <a:schemeClr val="tx2"/>
                </a:solidFill>
                <a:latin typeface="+mj-lt"/>
              </a:rPr>
              <a:t>Mineral Processing Technology – Image Analytics</a:t>
            </a:r>
          </a:p>
        </p:txBody>
      </p:sp>
      <p:sp>
        <p:nvSpPr>
          <p:cNvPr id="6" name="TextBox 5">
            <a:extLst>
              <a:ext uri="{FF2B5EF4-FFF2-40B4-BE49-F238E27FC236}">
                <a16:creationId xmlns:a16="http://schemas.microsoft.com/office/drawing/2014/main" id="{777EEAF4-7930-EC7D-AC9F-F0B9B7E59766}"/>
              </a:ext>
            </a:extLst>
          </p:cNvPr>
          <p:cNvSpPr txBox="1"/>
          <p:nvPr/>
        </p:nvSpPr>
        <p:spPr>
          <a:xfrm>
            <a:off x="295564" y="979055"/>
            <a:ext cx="11462327" cy="5632311"/>
          </a:xfrm>
          <a:prstGeom prst="rect">
            <a:avLst/>
          </a:prstGeom>
          <a:noFill/>
        </p:spPr>
        <p:txBody>
          <a:bodyPr wrap="square" rtlCol="0">
            <a:spAutoFit/>
          </a:bodyPr>
          <a:lstStyle/>
          <a:p>
            <a:r>
              <a:rPr lang="en-US" b="0" i="0" dirty="0">
                <a:solidFill>
                  <a:srgbClr val="333333"/>
                </a:solidFill>
                <a:effectLst/>
              </a:rPr>
              <a:t>In the field of Mineral Processing Technology, size analysis of the various particles of an extracted sample is of importance in determining the quality of minerals, entropy values and in establishing the degree of liberation of the values from the gangue at various particle sizes.</a:t>
            </a:r>
            <a:endParaRPr lang="en-US" dirty="0"/>
          </a:p>
          <a:p>
            <a:r>
              <a:rPr lang="en-US" dirty="0"/>
              <a:t>In this problem statement, candidate is required to analyze the mineral particles in the input folder and calculate the following - </a:t>
            </a:r>
          </a:p>
          <a:p>
            <a:endParaRPr lang="en-US" dirty="0"/>
          </a:p>
          <a:p>
            <a:pPr marL="342900" indent="-342900">
              <a:buAutoNum type="arabicPeriod"/>
            </a:pPr>
            <a:r>
              <a:rPr lang="en-US" dirty="0"/>
              <a:t>The smallest circle that just encapsulates the particle (the circle has to be generated on the image).</a:t>
            </a:r>
          </a:p>
          <a:p>
            <a:r>
              <a:rPr lang="en-US" dirty="0"/>
              <a:t>	Example –</a:t>
            </a:r>
          </a:p>
          <a:p>
            <a:endParaRPr lang="en-US" dirty="0"/>
          </a:p>
          <a:p>
            <a:endParaRPr lang="en-US" dirty="0"/>
          </a:p>
          <a:p>
            <a:endParaRPr lang="en-US" dirty="0"/>
          </a:p>
          <a:p>
            <a:endParaRPr lang="en-US" dirty="0"/>
          </a:p>
          <a:p>
            <a:endParaRPr lang="en-US" dirty="0"/>
          </a:p>
          <a:p>
            <a:endParaRPr lang="en-US" dirty="0"/>
          </a:p>
          <a:p>
            <a:r>
              <a:rPr lang="en-US" dirty="0"/>
              <a:t>2. Total surface area of the particle (in pixels) (Has to be generated on the image)</a:t>
            </a:r>
          </a:p>
          <a:p>
            <a:r>
              <a:rPr lang="en-US" dirty="0"/>
              <a:t>	Example – </a:t>
            </a:r>
          </a:p>
          <a:p>
            <a:endParaRPr lang="en-US" dirty="0"/>
          </a:p>
          <a:p>
            <a:endParaRPr lang="en-US" dirty="0"/>
          </a:p>
          <a:p>
            <a:endParaRPr lang="en-US" dirty="0"/>
          </a:p>
          <a:p>
            <a:endParaRPr lang="en-US" dirty="0"/>
          </a:p>
        </p:txBody>
      </p:sp>
      <p:pic>
        <p:nvPicPr>
          <p:cNvPr id="8" name="Picture 7">
            <a:extLst>
              <a:ext uri="{FF2B5EF4-FFF2-40B4-BE49-F238E27FC236}">
                <a16:creationId xmlns:a16="http://schemas.microsoft.com/office/drawing/2014/main" id="{313A4C6E-A8BD-428A-0DE9-A23891E02F16}"/>
              </a:ext>
            </a:extLst>
          </p:cNvPr>
          <p:cNvPicPr>
            <a:picLocks noChangeAspect="1"/>
          </p:cNvPicPr>
          <p:nvPr/>
        </p:nvPicPr>
        <p:blipFill>
          <a:blip r:embed="rId2"/>
          <a:stretch>
            <a:fillRect/>
          </a:stretch>
        </p:blipFill>
        <p:spPr>
          <a:xfrm>
            <a:off x="3720353" y="3116941"/>
            <a:ext cx="1684387" cy="1633538"/>
          </a:xfrm>
          <a:prstGeom prst="rect">
            <a:avLst/>
          </a:prstGeom>
        </p:spPr>
      </p:pic>
      <p:pic>
        <p:nvPicPr>
          <p:cNvPr id="16" name="Picture 15">
            <a:extLst>
              <a:ext uri="{FF2B5EF4-FFF2-40B4-BE49-F238E27FC236}">
                <a16:creationId xmlns:a16="http://schemas.microsoft.com/office/drawing/2014/main" id="{0C7C03F6-3F19-0FCD-A337-3C514AF277DF}"/>
              </a:ext>
            </a:extLst>
          </p:cNvPr>
          <p:cNvPicPr>
            <a:picLocks noChangeAspect="1"/>
          </p:cNvPicPr>
          <p:nvPr/>
        </p:nvPicPr>
        <p:blipFill>
          <a:blip r:embed="rId3"/>
          <a:stretch>
            <a:fillRect/>
          </a:stretch>
        </p:blipFill>
        <p:spPr>
          <a:xfrm>
            <a:off x="3869242" y="5246287"/>
            <a:ext cx="3252787" cy="1265316"/>
          </a:xfrm>
          <a:prstGeom prst="rect">
            <a:avLst/>
          </a:prstGeom>
        </p:spPr>
      </p:pic>
    </p:spTree>
    <p:extLst>
      <p:ext uri="{BB962C8B-B14F-4D97-AF65-F5344CB8AC3E}">
        <p14:creationId xmlns:p14="http://schemas.microsoft.com/office/powerpoint/2010/main" val="2162132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2AD9738-E695-7CDF-81F4-5558F755047D}"/>
              </a:ext>
            </a:extLst>
          </p:cNvPr>
          <p:cNvSpPr txBox="1"/>
          <p:nvPr/>
        </p:nvSpPr>
        <p:spPr>
          <a:xfrm>
            <a:off x="295564" y="166255"/>
            <a:ext cx="11536218" cy="5078313"/>
          </a:xfrm>
          <a:prstGeom prst="rect">
            <a:avLst/>
          </a:prstGeom>
          <a:noFill/>
        </p:spPr>
        <p:txBody>
          <a:bodyPr wrap="square" rtlCol="0">
            <a:spAutoFit/>
          </a:bodyPr>
          <a:lstStyle/>
          <a:p>
            <a:r>
              <a:rPr lang="en-US" dirty="0"/>
              <a:t>3. The major axis (longest axis) in the particle that lies entirely inside the particle (in pixels) (Has to be generated on the image)</a:t>
            </a:r>
          </a:p>
          <a:p>
            <a:r>
              <a:rPr lang="en-US" dirty="0"/>
              <a:t>Example – </a:t>
            </a:r>
          </a:p>
          <a:p>
            <a:endParaRPr lang="en-US" dirty="0"/>
          </a:p>
          <a:p>
            <a:endParaRPr lang="en-US" dirty="0"/>
          </a:p>
          <a:p>
            <a:endParaRPr lang="en-US" dirty="0"/>
          </a:p>
          <a:p>
            <a:endParaRPr lang="en-US" dirty="0"/>
          </a:p>
          <a:p>
            <a:endParaRPr lang="en-US" dirty="0"/>
          </a:p>
          <a:p>
            <a:endParaRPr lang="en-US" dirty="0"/>
          </a:p>
          <a:p>
            <a:r>
              <a:rPr lang="en-US" dirty="0"/>
              <a:t>4. Total perimeter of the particle (in pixels) (Has to be generated on the image)</a:t>
            </a:r>
          </a:p>
          <a:p>
            <a:endParaRPr lang="en-US" dirty="0"/>
          </a:p>
          <a:p>
            <a:endParaRPr lang="en-US" dirty="0"/>
          </a:p>
          <a:p>
            <a:endParaRPr lang="en-US" dirty="0"/>
          </a:p>
          <a:p>
            <a:endParaRPr lang="en-US" dirty="0"/>
          </a:p>
          <a:p>
            <a:endParaRPr lang="en-US" dirty="0"/>
          </a:p>
          <a:p>
            <a:endParaRPr lang="en-US" dirty="0"/>
          </a:p>
          <a:p>
            <a:r>
              <a:rPr lang="en-US" dirty="0"/>
              <a:t>5. Centroid of the particle (Has to be generated on the image)</a:t>
            </a: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D0E6935F-5440-AAC6-E60F-4092467F60EA}"/>
              </a:ext>
            </a:extLst>
          </p:cNvPr>
          <p:cNvPicPr>
            <a:picLocks noChangeAspect="1"/>
          </p:cNvPicPr>
          <p:nvPr/>
        </p:nvPicPr>
        <p:blipFill>
          <a:blip r:embed="rId2"/>
          <a:stretch>
            <a:fillRect/>
          </a:stretch>
        </p:blipFill>
        <p:spPr>
          <a:xfrm>
            <a:off x="360218" y="1072572"/>
            <a:ext cx="3178174" cy="1300162"/>
          </a:xfrm>
          <a:prstGeom prst="rect">
            <a:avLst/>
          </a:prstGeom>
        </p:spPr>
      </p:pic>
      <p:pic>
        <p:nvPicPr>
          <p:cNvPr id="6" name="Picture 5">
            <a:extLst>
              <a:ext uri="{FF2B5EF4-FFF2-40B4-BE49-F238E27FC236}">
                <a16:creationId xmlns:a16="http://schemas.microsoft.com/office/drawing/2014/main" id="{D7B38D63-1678-E759-6094-F9FE0EF7D241}"/>
              </a:ext>
            </a:extLst>
          </p:cNvPr>
          <p:cNvPicPr>
            <a:picLocks noChangeAspect="1"/>
          </p:cNvPicPr>
          <p:nvPr/>
        </p:nvPicPr>
        <p:blipFill>
          <a:blip r:embed="rId3"/>
          <a:stretch>
            <a:fillRect/>
          </a:stretch>
        </p:blipFill>
        <p:spPr>
          <a:xfrm>
            <a:off x="479424" y="3070860"/>
            <a:ext cx="3178175" cy="1475581"/>
          </a:xfrm>
          <a:prstGeom prst="rect">
            <a:avLst/>
          </a:prstGeom>
        </p:spPr>
      </p:pic>
      <p:pic>
        <p:nvPicPr>
          <p:cNvPr id="7" name="Picture 6">
            <a:extLst>
              <a:ext uri="{FF2B5EF4-FFF2-40B4-BE49-F238E27FC236}">
                <a16:creationId xmlns:a16="http://schemas.microsoft.com/office/drawing/2014/main" id="{333BE3D5-114D-7639-892A-D537D874D1A9}"/>
              </a:ext>
            </a:extLst>
          </p:cNvPr>
          <p:cNvPicPr>
            <a:picLocks noChangeAspect="1"/>
          </p:cNvPicPr>
          <p:nvPr/>
        </p:nvPicPr>
        <p:blipFill>
          <a:blip r:embed="rId4"/>
          <a:stretch>
            <a:fillRect/>
          </a:stretch>
        </p:blipFill>
        <p:spPr>
          <a:xfrm>
            <a:off x="479424" y="5146768"/>
            <a:ext cx="2560635" cy="1277319"/>
          </a:xfrm>
          <a:prstGeom prst="rect">
            <a:avLst/>
          </a:prstGeom>
        </p:spPr>
      </p:pic>
    </p:spTree>
    <p:extLst>
      <p:ext uri="{BB962C8B-B14F-4D97-AF65-F5344CB8AC3E}">
        <p14:creationId xmlns:p14="http://schemas.microsoft.com/office/powerpoint/2010/main" val="552016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2F239D-60BC-7D5F-C416-7B0D627EAEF6}"/>
              </a:ext>
            </a:extLst>
          </p:cNvPr>
          <p:cNvSpPr txBox="1"/>
          <p:nvPr/>
        </p:nvSpPr>
        <p:spPr>
          <a:xfrm>
            <a:off x="166256" y="166255"/>
            <a:ext cx="11859490" cy="3539430"/>
          </a:xfrm>
          <a:prstGeom prst="rect">
            <a:avLst/>
          </a:prstGeom>
          <a:noFill/>
        </p:spPr>
        <p:txBody>
          <a:bodyPr wrap="square" rtlCol="0">
            <a:spAutoFit/>
          </a:bodyPr>
          <a:lstStyle/>
          <a:p>
            <a:pPr marL="285750" indent="-285750">
              <a:buFont typeface="Arial" panose="020B0604020202020204" pitchFamily="34" charset="0"/>
              <a:buChar char="•"/>
            </a:pPr>
            <a:r>
              <a:rPr lang="en-US" sz="1600" dirty="0"/>
              <a:t>Candidates need to write a script in the language of their choice to read the input images for the challenge form the “input” folder, process </a:t>
            </a:r>
            <a:r>
              <a:rPr lang="en-US" sz="1600" b="1" dirty="0"/>
              <a:t>each image </a:t>
            </a:r>
            <a:r>
              <a:rPr lang="en-US" sz="1600" dirty="0"/>
              <a:t>based on the calculations mentioned and save the output image in the “output” folder.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Images are essentially matrices, and all kinds of matrix operations will work on them. Students can learn about how to </a:t>
            </a:r>
            <a:r>
              <a:rPr lang="en-US" sz="1600" dirty="0" err="1"/>
              <a:t>interprete</a:t>
            </a:r>
            <a:r>
              <a:rPr lang="en-US" sz="1600" dirty="0"/>
              <a:t> the images using </a:t>
            </a:r>
            <a:r>
              <a:rPr lang="en-US" sz="1600" dirty="0" err="1"/>
              <a:t>opencv</a:t>
            </a:r>
            <a:r>
              <a:rPr lang="en-US" sz="1600" dirty="0"/>
              <a:t> and then apply their logic to solve the problems. (Refer to tutorials - </a:t>
            </a:r>
            <a:r>
              <a:rPr lang="en-US" sz="1600" dirty="0">
                <a:hlinkClick r:id="rId2"/>
              </a:rPr>
              <a:t>https://www.geeksforgeeks.org/opencv-python-tutorial/</a:t>
            </a:r>
            <a:r>
              <a:rPr lang="en-US" sz="1600" dirty="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Each calculation mentioned above carries equal weightage of marks.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candidates need to submit the following inside a zip folder with name format (&lt;</a:t>
            </a:r>
            <a:r>
              <a:rPr lang="en-US" sz="1600" dirty="0" err="1"/>
              <a:t>CollegeName</a:t>
            </a:r>
            <a:r>
              <a:rPr lang="en-US" sz="1600" dirty="0"/>
              <a:t>&gt;_&lt;</a:t>
            </a:r>
            <a:r>
              <a:rPr lang="en-US" sz="1600" dirty="0" err="1"/>
              <a:t>StudentID</a:t>
            </a:r>
            <a:r>
              <a:rPr lang="en-US" sz="1600" dirty="0"/>
              <a:t>&gt;_&lt;FirstName&gt;_&lt;</a:t>
            </a:r>
            <a:r>
              <a:rPr lang="en-US" sz="1600" dirty="0" err="1"/>
              <a:t>LastName</a:t>
            </a:r>
            <a:r>
              <a:rPr lang="en-US" sz="1600" dirty="0"/>
              <a:t>&gt;_CCC_MinTech.zip) –</a:t>
            </a:r>
          </a:p>
          <a:p>
            <a:pPr lvl="1"/>
            <a:r>
              <a:rPr lang="en-US" sz="1600" dirty="0"/>
              <a:t>“input” folder – Already provided</a:t>
            </a:r>
          </a:p>
          <a:p>
            <a:pPr lvl="1"/>
            <a:r>
              <a:rPr lang="en-US" sz="1600" dirty="0"/>
              <a:t>“output” folder – Image outputs for each of the image inside the input folder</a:t>
            </a:r>
          </a:p>
          <a:p>
            <a:pPr lvl="1"/>
            <a:r>
              <a:rPr lang="en-US" sz="1600" dirty="0"/>
              <a:t>“code” folder – Code file</a:t>
            </a:r>
            <a:r>
              <a:rPr lang="en-US" sz="1600"/>
              <a:t>/files</a:t>
            </a:r>
            <a:endParaRPr lang="en-US" sz="1600" dirty="0"/>
          </a:p>
        </p:txBody>
      </p:sp>
    </p:spTree>
    <p:extLst>
      <p:ext uri="{BB962C8B-B14F-4D97-AF65-F5344CB8AC3E}">
        <p14:creationId xmlns:p14="http://schemas.microsoft.com/office/powerpoint/2010/main" val="3940234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CCCB6D-5162-4AAE-A5E3-3AC55410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BCD8C04-CC7B-40EF-82EB-E9821F79B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0" y="2458"/>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6D7295E-78CB-7DF3-8351-BD80599E8261}"/>
              </a:ext>
            </a:extLst>
          </p:cNvPr>
          <p:cNvPicPr>
            <a:picLocks noChangeAspect="1"/>
          </p:cNvPicPr>
          <p:nvPr/>
        </p:nvPicPr>
        <p:blipFill rotWithShape="1">
          <a:blip r:embed="rId2">
            <a:alphaModFix amt="40000"/>
          </a:blip>
          <a:srcRect l="14212" r="3539" b="-1"/>
          <a:stretch/>
        </p:blipFill>
        <p:spPr>
          <a:xfrm>
            <a:off x="-170" y="10"/>
            <a:ext cx="8450317" cy="6857990"/>
          </a:xfrm>
          <a:prstGeom prst="rect">
            <a:avLst/>
          </a:prstGeom>
        </p:spPr>
      </p:pic>
      <p:sp>
        <p:nvSpPr>
          <p:cNvPr id="2" name="Title 1">
            <a:extLst>
              <a:ext uri="{FF2B5EF4-FFF2-40B4-BE49-F238E27FC236}">
                <a16:creationId xmlns:a16="http://schemas.microsoft.com/office/drawing/2014/main" id="{7A2DBCE1-7EEA-6019-DFFD-2C19BE6E18B2}"/>
              </a:ext>
            </a:extLst>
          </p:cNvPr>
          <p:cNvSpPr>
            <a:spLocks noGrp="1"/>
          </p:cNvSpPr>
          <p:nvPr>
            <p:ph type="ctrTitle"/>
          </p:nvPr>
        </p:nvSpPr>
        <p:spPr>
          <a:xfrm>
            <a:off x="643468" y="643467"/>
            <a:ext cx="4620584" cy="4567137"/>
          </a:xfrm>
        </p:spPr>
        <p:txBody>
          <a:bodyPr>
            <a:normAutofit/>
          </a:bodyPr>
          <a:lstStyle/>
          <a:p>
            <a:pPr algn="l"/>
            <a:r>
              <a:rPr lang="en-IN" sz="4400">
                <a:solidFill>
                  <a:srgbClr val="FFFFFF"/>
                </a:solidFill>
              </a:rPr>
              <a:t>Cognida – Coding Hackathon</a:t>
            </a:r>
          </a:p>
        </p:txBody>
      </p:sp>
      <p:sp>
        <p:nvSpPr>
          <p:cNvPr id="3" name="Subtitle 2">
            <a:extLst>
              <a:ext uri="{FF2B5EF4-FFF2-40B4-BE49-F238E27FC236}">
                <a16:creationId xmlns:a16="http://schemas.microsoft.com/office/drawing/2014/main" id="{9367E8C2-8F39-5437-DE7D-40B2494C10E5}"/>
              </a:ext>
            </a:extLst>
          </p:cNvPr>
          <p:cNvSpPr>
            <a:spLocks noGrp="1"/>
          </p:cNvSpPr>
          <p:nvPr>
            <p:ph type="subTitle" idx="1"/>
          </p:nvPr>
        </p:nvSpPr>
        <p:spPr>
          <a:xfrm>
            <a:off x="643467" y="5277684"/>
            <a:ext cx="4620584" cy="775494"/>
          </a:xfrm>
        </p:spPr>
        <p:txBody>
          <a:bodyPr>
            <a:normAutofit/>
          </a:bodyPr>
          <a:lstStyle/>
          <a:p>
            <a:pPr algn="l"/>
            <a:r>
              <a:rPr lang="en-IN" dirty="0">
                <a:solidFill>
                  <a:srgbClr val="FFFFFF"/>
                </a:solidFill>
              </a:rPr>
              <a:t>Challenge 2 – E-commerce Platform</a:t>
            </a:r>
          </a:p>
        </p:txBody>
      </p:sp>
      <p:pic>
        <p:nvPicPr>
          <p:cNvPr id="5" name="Picture 4">
            <a:extLst>
              <a:ext uri="{FF2B5EF4-FFF2-40B4-BE49-F238E27FC236}">
                <a16:creationId xmlns:a16="http://schemas.microsoft.com/office/drawing/2014/main" id="{0DA0B002-6123-C584-A89F-BB6EFB3623C8}"/>
              </a:ext>
            </a:extLst>
          </p:cNvPr>
          <p:cNvPicPr>
            <a:picLocks noChangeAspect="1"/>
          </p:cNvPicPr>
          <p:nvPr/>
        </p:nvPicPr>
        <p:blipFill rotWithShape="1">
          <a:blip r:embed="rId2"/>
          <a:srcRect l="20982" r="20980" b="-2"/>
          <a:stretch/>
        </p:blipFill>
        <p:spPr>
          <a:xfrm>
            <a:off x="6225997" y="-2458"/>
            <a:ext cx="5962785" cy="685800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79506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4B5CCD-BE91-BD0D-9826-D9009A5E19D2}"/>
              </a:ext>
            </a:extLst>
          </p:cNvPr>
          <p:cNvSpPr>
            <a:spLocks noGrp="1"/>
          </p:cNvSpPr>
          <p:nvPr>
            <p:ph idx="1"/>
          </p:nvPr>
        </p:nvSpPr>
        <p:spPr>
          <a:xfrm>
            <a:off x="339435" y="1091334"/>
            <a:ext cx="11529291" cy="4478193"/>
          </a:xfrm>
        </p:spPr>
        <p:txBody>
          <a:bodyPr/>
          <a:lstStyle/>
          <a:p>
            <a:pPr marL="0" marR="0">
              <a:spcBef>
                <a:spcPts val="0"/>
              </a:spcBef>
              <a:spcAft>
                <a:spcPts val="0"/>
              </a:spcAft>
            </a:pPr>
            <a:r>
              <a:rPr lang="en-IN" sz="1800" dirty="0">
                <a:effectLst/>
                <a:latin typeface="Calibri" panose="020F0502020204030204" pitchFamily="34" charset="0"/>
                <a:ea typeface="Calibri" panose="020F0502020204030204" pitchFamily="34" charset="0"/>
              </a:rPr>
              <a:t>"Build an e-commerce platform for a sustainable fashion brand. Create a user-friendly interface where customers can browse through various eco-friendly clothing items, filter products by different criteria, and add items to their shopping cart. Implement a dynamic shopping cart that displays the total price, and allows for quantity adjustments. Also, have a history page to see all the historic orders of a user and should also show some analytics like spend categories, most preferred brands, etc in the form of a dashboard.</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IN" sz="1800" dirty="0">
                <a:effectLst/>
                <a:latin typeface="Calibri" panose="020F0502020204030204" pitchFamily="34" charset="0"/>
                <a:ea typeface="Calibri" panose="020F0502020204030204" pitchFamily="34" charset="0"/>
              </a:rPr>
              <a:t> </a:t>
            </a:r>
            <a:endParaRPr lang="en-US" sz="1800" dirty="0">
              <a:effectLst/>
              <a:latin typeface="Calibri" panose="020F0502020204030204" pitchFamily="34" charset="0"/>
              <a:ea typeface="Calibri" panose="020F0502020204030204" pitchFamily="34" charset="0"/>
            </a:endParaRPr>
          </a:p>
          <a:p>
            <a:pPr marL="342900" marR="0" lvl="0" indent="-342900" fontAlgn="ctr">
              <a:spcBef>
                <a:spcPts val="0"/>
              </a:spcBef>
              <a:spcAft>
                <a:spcPts val="0"/>
              </a:spcAft>
              <a:buSzPts val="1000"/>
              <a:buFont typeface="Symbol" panose="05050102010706020507" pitchFamily="18" charset="2"/>
              <a:buChar char=""/>
              <a:tabLst>
                <a:tab pos="457200" algn="l"/>
              </a:tabLst>
            </a:pPr>
            <a:r>
              <a:rPr lang="en-IN" sz="1800" dirty="0">
                <a:effectLst/>
                <a:latin typeface="Calibri" panose="020F0502020204030204" pitchFamily="34" charset="0"/>
                <a:ea typeface="Times New Roman" panose="02020603050405020304" pitchFamily="18" charset="0"/>
              </a:rPr>
              <a:t>The developed application should be a </a:t>
            </a:r>
            <a:r>
              <a:rPr lang="en-IN" sz="1800" u="sng" dirty="0">
                <a:solidFill>
                  <a:srgbClr val="0000FF"/>
                </a:solidFill>
                <a:effectLst/>
                <a:latin typeface="Calibri" panose="020F0502020204030204" pitchFamily="34" charset="0"/>
                <a:ea typeface="Times New Roman" panose="02020603050405020304" pitchFamily="18" charset="0"/>
                <a:hlinkClick r:id="rId2"/>
              </a:rPr>
              <a:t>Single Page Application</a:t>
            </a:r>
            <a:r>
              <a:rPr lang="en-IN" sz="1800" dirty="0">
                <a:effectLst/>
                <a:latin typeface="Calibri" panose="020F0502020204030204" pitchFamily="34" charset="0"/>
                <a:ea typeface="Times New Roman" panose="02020603050405020304" pitchFamily="18" charset="0"/>
              </a:rPr>
              <a:t>.</a:t>
            </a:r>
            <a:endParaRPr lang="en-US" sz="1800" dirty="0">
              <a:effectLst/>
              <a:latin typeface="Calibri" panose="020F0502020204030204" pitchFamily="34" charset="0"/>
              <a:ea typeface="Calibri" panose="020F0502020204030204" pitchFamily="34" charset="0"/>
            </a:endParaRPr>
          </a:p>
          <a:p>
            <a:pPr marL="342900" marR="0" lvl="0" indent="-342900" fontAlgn="ctr">
              <a:spcBef>
                <a:spcPts val="0"/>
              </a:spcBef>
              <a:spcAft>
                <a:spcPts val="0"/>
              </a:spcAft>
              <a:buSzPts val="1000"/>
              <a:buFont typeface="Symbol" panose="05050102010706020507" pitchFamily="18" charset="2"/>
              <a:buChar char=""/>
              <a:tabLst>
                <a:tab pos="457200" algn="l"/>
              </a:tabLst>
            </a:pPr>
            <a:r>
              <a:rPr lang="en-IN" sz="1800" dirty="0">
                <a:effectLst/>
                <a:latin typeface="Calibri" panose="020F0502020204030204" pitchFamily="34" charset="0"/>
                <a:ea typeface="Times New Roman" panose="02020603050405020304" pitchFamily="18" charset="0"/>
              </a:rPr>
              <a:t>Use React.js/Angular.js/Vue.js/any other JavaScript framework to develop the application.</a:t>
            </a:r>
            <a:endParaRPr lang="en-US" sz="1800" dirty="0">
              <a:effectLst/>
              <a:latin typeface="Calibri" panose="020F0502020204030204" pitchFamily="34" charset="0"/>
              <a:ea typeface="Calibri" panose="020F0502020204030204" pitchFamily="34" charset="0"/>
            </a:endParaRPr>
          </a:p>
          <a:p>
            <a:pPr marL="342900" marR="0" lvl="0" indent="-342900" fontAlgn="ctr">
              <a:spcBef>
                <a:spcPts val="0"/>
              </a:spcBef>
              <a:spcAft>
                <a:spcPts val="0"/>
              </a:spcAft>
              <a:buSzPts val="1000"/>
              <a:buFont typeface="Symbol" panose="05050102010706020507" pitchFamily="18" charset="2"/>
              <a:buChar char=""/>
              <a:tabLst>
                <a:tab pos="457200" algn="l"/>
              </a:tabLst>
            </a:pPr>
            <a:r>
              <a:rPr lang="en-IN" sz="1800" dirty="0">
                <a:effectLst/>
                <a:latin typeface="Calibri" panose="020F0502020204030204" pitchFamily="34" charset="0"/>
                <a:ea typeface="Times New Roman" panose="02020603050405020304" pitchFamily="18" charset="0"/>
              </a:rPr>
              <a:t>You can use any library which can help you in the development of the application.</a:t>
            </a:r>
            <a:endParaRPr lang="en-US" sz="1800" dirty="0">
              <a:effectLst/>
              <a:latin typeface="Calibri" panose="020F0502020204030204" pitchFamily="34" charset="0"/>
              <a:ea typeface="Calibri" panose="020F0502020204030204" pitchFamily="34" charset="0"/>
            </a:endParaRPr>
          </a:p>
          <a:p>
            <a:pPr marL="342900" marR="0" lvl="0" indent="-342900" fontAlgn="ctr">
              <a:spcBef>
                <a:spcPts val="0"/>
              </a:spcBef>
              <a:spcAft>
                <a:spcPts val="0"/>
              </a:spcAft>
              <a:buSzPts val="1000"/>
              <a:buFont typeface="Symbol" panose="05050102010706020507" pitchFamily="18" charset="2"/>
              <a:buChar char=""/>
              <a:tabLst>
                <a:tab pos="457200" algn="l"/>
              </a:tabLst>
            </a:pPr>
            <a:r>
              <a:rPr lang="en-IN" sz="1800" dirty="0">
                <a:effectLst/>
                <a:latin typeface="Calibri" panose="020F0502020204030204" pitchFamily="34" charset="0"/>
                <a:ea typeface="Times New Roman" panose="02020603050405020304" pitchFamily="18" charset="0"/>
              </a:rPr>
              <a:t>Participants will be evaluated on the design, responsiveness, implementation of features, and creativity in the user experience of the application.</a:t>
            </a:r>
            <a:endParaRPr lang="en-US" sz="1800" dirty="0">
              <a:effectLst/>
              <a:latin typeface="Calibri" panose="020F0502020204030204" pitchFamily="34" charset="0"/>
              <a:ea typeface="Calibri" panose="020F0502020204030204" pitchFamily="34" charset="0"/>
            </a:endParaRPr>
          </a:p>
          <a:p>
            <a:pPr marL="342900" marR="0" lvl="0" indent="-342900" fontAlgn="ctr">
              <a:spcBef>
                <a:spcPts val="0"/>
              </a:spcBef>
              <a:spcAft>
                <a:spcPts val="0"/>
              </a:spcAft>
              <a:buSzPts val="1000"/>
              <a:buFont typeface="Symbol" panose="05050102010706020507" pitchFamily="18" charset="2"/>
              <a:buChar char=""/>
              <a:tabLst>
                <a:tab pos="457200" algn="l"/>
              </a:tabLst>
            </a:pPr>
            <a:r>
              <a:rPr lang="en-IN" sz="1800" dirty="0">
                <a:effectLst/>
                <a:latin typeface="Calibri" panose="020F0502020204030204" pitchFamily="34" charset="0"/>
                <a:ea typeface="Times New Roman" panose="02020603050405020304" pitchFamily="18" charset="0"/>
              </a:rPr>
              <a:t>Provide the complete working code in zipped format - </a:t>
            </a:r>
            <a:r>
              <a:rPr lang="en-US" sz="1800" dirty="0"/>
              <a:t>(&lt;</a:t>
            </a:r>
            <a:r>
              <a:rPr lang="en-US" sz="1800" dirty="0" err="1"/>
              <a:t>CollegeName</a:t>
            </a:r>
            <a:r>
              <a:rPr lang="en-US" sz="1800" dirty="0"/>
              <a:t>&gt;_&lt;</a:t>
            </a:r>
            <a:r>
              <a:rPr lang="en-US" sz="1800" dirty="0" err="1"/>
              <a:t>StudentID</a:t>
            </a:r>
            <a:r>
              <a:rPr lang="en-US" sz="1800" dirty="0"/>
              <a:t>&gt;_&lt;FirstName&gt;_&lt;</a:t>
            </a:r>
            <a:r>
              <a:rPr lang="en-US" sz="1800" dirty="0" err="1"/>
              <a:t>LastName</a:t>
            </a:r>
            <a:r>
              <a:rPr lang="en-US" sz="1800" dirty="0"/>
              <a:t>&gt;_CCC_EComm.zip) </a:t>
            </a:r>
            <a:endParaRPr lang="en-US" sz="1800" dirty="0">
              <a:effectLst/>
              <a:latin typeface="Calibri" panose="020F0502020204030204" pitchFamily="34" charset="0"/>
              <a:ea typeface="Calibri" panose="020F0502020204030204" pitchFamily="34" charset="0"/>
            </a:endParaRPr>
          </a:p>
          <a:p>
            <a:pPr marL="342900" marR="0" lvl="0" indent="-342900" fontAlgn="ctr">
              <a:spcBef>
                <a:spcPts val="0"/>
              </a:spcBef>
              <a:spcAft>
                <a:spcPts val="0"/>
              </a:spcAft>
              <a:buSzPts val="1000"/>
              <a:buFont typeface="Symbol" panose="05050102010706020507" pitchFamily="18" charset="2"/>
              <a:buChar char=""/>
              <a:tabLst>
                <a:tab pos="457200" algn="l"/>
              </a:tabLst>
            </a:pPr>
            <a:r>
              <a:rPr lang="en-IN" sz="1800" dirty="0">
                <a:effectLst/>
                <a:latin typeface="Calibri" panose="020F0502020204030204" pitchFamily="34" charset="0"/>
                <a:ea typeface="Times New Roman" panose="02020603050405020304" pitchFamily="18" charset="0"/>
              </a:rPr>
              <a:t>The submission should have a folder name "Screenshots" containing screenshots of the working application.</a:t>
            </a:r>
            <a:endParaRPr lang="en-US" sz="1800" dirty="0">
              <a:effectLst/>
              <a:latin typeface="Calibri" panose="020F0502020204030204" pitchFamily="34" charset="0"/>
              <a:ea typeface="Calibri" panose="020F0502020204030204" pitchFamily="34" charset="0"/>
            </a:endParaRPr>
          </a:p>
          <a:p>
            <a:pPr marL="342900" marR="0" lvl="0" indent="-342900" fontAlgn="ctr">
              <a:spcBef>
                <a:spcPts val="0"/>
              </a:spcBef>
              <a:spcAft>
                <a:spcPts val="0"/>
              </a:spcAft>
              <a:buSzPts val="1000"/>
              <a:buFont typeface="Symbol" panose="05050102010706020507" pitchFamily="18" charset="2"/>
              <a:buChar char=""/>
              <a:tabLst>
                <a:tab pos="457200" algn="l"/>
              </a:tabLst>
            </a:pPr>
            <a:r>
              <a:rPr lang="en-IN" sz="1800" dirty="0">
                <a:effectLst/>
                <a:latin typeface="Calibri" panose="020F0502020204030204" pitchFamily="34" charset="0"/>
                <a:ea typeface="Times New Roman" panose="02020603050405020304" pitchFamily="18" charset="0"/>
              </a:rPr>
              <a:t>Submission must also contain a </a:t>
            </a:r>
            <a:r>
              <a:rPr lang="en-US" sz="1800" b="1" dirty="0">
                <a:effectLst/>
                <a:latin typeface="Calibri" panose="020F0502020204030204" pitchFamily="34" charset="0"/>
                <a:ea typeface="Times New Roman" panose="02020603050405020304" pitchFamily="18" charset="0"/>
              </a:rPr>
              <a:t>README.md </a:t>
            </a:r>
            <a:r>
              <a:rPr lang="en-IN" sz="1800" dirty="0">
                <a:effectLst/>
                <a:latin typeface="Calibri" panose="020F0502020204030204" pitchFamily="34" charset="0"/>
                <a:ea typeface="Times New Roman" panose="02020603050405020304" pitchFamily="18" charset="0"/>
              </a:rPr>
              <a:t>file with steps to execute your code .</a:t>
            </a:r>
            <a:endParaRPr lang="en-US" sz="1800" dirty="0">
              <a:effectLst/>
              <a:latin typeface="Calibri" panose="020F0502020204030204" pitchFamily="34" charset="0"/>
              <a:ea typeface="Calibri" panose="020F0502020204030204" pitchFamily="34" charset="0"/>
            </a:endParaRPr>
          </a:p>
          <a:p>
            <a:pPr marL="342900" marR="0" lvl="0" indent="-342900" fontAlgn="ctr">
              <a:spcBef>
                <a:spcPts val="0"/>
              </a:spcBef>
              <a:spcAft>
                <a:spcPts val="0"/>
              </a:spcAft>
              <a:buSzPts val="1000"/>
              <a:buFont typeface="Symbol" panose="05050102010706020507" pitchFamily="18" charset="2"/>
              <a:buChar char=""/>
              <a:tabLst>
                <a:tab pos="457200" algn="l"/>
              </a:tabLst>
            </a:pPr>
            <a:r>
              <a:rPr lang="en-IN" sz="1800" dirty="0">
                <a:effectLst/>
                <a:latin typeface="Calibri" panose="020F0502020204030204" pitchFamily="34" charset="0"/>
                <a:ea typeface="Times New Roman" panose="02020603050405020304" pitchFamily="18" charset="0"/>
              </a:rPr>
              <a:t>The application should work in chrome browser and should be responsive.</a:t>
            </a:r>
            <a:endParaRPr lang="en-US" sz="1800" dirty="0">
              <a:effectLst/>
              <a:latin typeface="Calibri" panose="020F0502020204030204" pitchFamily="34" charset="0"/>
              <a:ea typeface="Calibri" panose="020F0502020204030204" pitchFamily="34" charset="0"/>
            </a:endParaRPr>
          </a:p>
        </p:txBody>
      </p:sp>
      <p:sp>
        <p:nvSpPr>
          <p:cNvPr id="4" name="Title 1">
            <a:extLst>
              <a:ext uri="{FF2B5EF4-FFF2-40B4-BE49-F238E27FC236}">
                <a16:creationId xmlns:a16="http://schemas.microsoft.com/office/drawing/2014/main" id="{BD88D241-7962-B76E-D666-394C617426CD}"/>
              </a:ext>
            </a:extLst>
          </p:cNvPr>
          <p:cNvSpPr>
            <a:spLocks noGrp="1"/>
          </p:cNvSpPr>
          <p:nvPr>
            <p:ph type="title"/>
          </p:nvPr>
        </p:nvSpPr>
        <p:spPr>
          <a:xfrm>
            <a:off x="339435" y="211498"/>
            <a:ext cx="10515600" cy="739848"/>
          </a:xfrm>
        </p:spPr>
        <p:txBody>
          <a:bodyPr>
            <a:normAutofit fontScale="90000"/>
          </a:bodyPr>
          <a:lstStyle/>
          <a:p>
            <a:r>
              <a:rPr lang="en-IN" sz="5400" dirty="0"/>
              <a:t>Problem Statement</a:t>
            </a:r>
          </a:p>
        </p:txBody>
      </p:sp>
    </p:spTree>
    <p:extLst>
      <p:ext uri="{BB962C8B-B14F-4D97-AF65-F5344CB8AC3E}">
        <p14:creationId xmlns:p14="http://schemas.microsoft.com/office/powerpoint/2010/main" val="3360543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DA0B002-6123-C584-A89F-BB6EFB3623C8}"/>
              </a:ext>
            </a:extLst>
          </p:cNvPr>
          <p:cNvPicPr>
            <a:picLocks noChangeAspect="1"/>
          </p:cNvPicPr>
          <p:nvPr/>
        </p:nvPicPr>
        <p:blipFill rotWithShape="1">
          <a:blip r:embed="rId2">
            <a:alphaModFix amt="50000"/>
          </a:blip>
          <a:srcRect t="15709" r="-1" b="-1"/>
          <a:stretch/>
        </p:blipFill>
        <p:spPr>
          <a:xfrm>
            <a:off x="20" y="10"/>
            <a:ext cx="12188930" cy="6857990"/>
          </a:xfrm>
          <a:prstGeom prst="rect">
            <a:avLst/>
          </a:prstGeom>
        </p:spPr>
      </p:pic>
      <p:sp>
        <p:nvSpPr>
          <p:cNvPr id="2" name="Title 1">
            <a:extLst>
              <a:ext uri="{FF2B5EF4-FFF2-40B4-BE49-F238E27FC236}">
                <a16:creationId xmlns:a16="http://schemas.microsoft.com/office/drawing/2014/main" id="{7A2DBCE1-7EEA-6019-DFFD-2C19BE6E18B2}"/>
              </a:ext>
            </a:extLst>
          </p:cNvPr>
          <p:cNvSpPr>
            <a:spLocks noGrp="1"/>
          </p:cNvSpPr>
          <p:nvPr>
            <p:ph type="ctrTitle"/>
          </p:nvPr>
        </p:nvSpPr>
        <p:spPr>
          <a:xfrm>
            <a:off x="1524000" y="1122363"/>
            <a:ext cx="9144000" cy="3063240"/>
          </a:xfrm>
        </p:spPr>
        <p:txBody>
          <a:bodyPr>
            <a:normAutofit/>
          </a:bodyPr>
          <a:lstStyle/>
          <a:p>
            <a:r>
              <a:rPr lang="en-IN" sz="6600">
                <a:solidFill>
                  <a:srgbClr val="FFFFFF"/>
                </a:solidFill>
              </a:rPr>
              <a:t>Cognida – Coding Hackathon</a:t>
            </a:r>
          </a:p>
        </p:txBody>
      </p:sp>
      <p:sp>
        <p:nvSpPr>
          <p:cNvPr id="3" name="Subtitle 2">
            <a:extLst>
              <a:ext uri="{FF2B5EF4-FFF2-40B4-BE49-F238E27FC236}">
                <a16:creationId xmlns:a16="http://schemas.microsoft.com/office/drawing/2014/main" id="{9367E8C2-8F39-5437-DE7D-40B2494C10E5}"/>
              </a:ext>
            </a:extLst>
          </p:cNvPr>
          <p:cNvSpPr>
            <a:spLocks noGrp="1"/>
          </p:cNvSpPr>
          <p:nvPr>
            <p:ph type="subTitle" idx="1"/>
          </p:nvPr>
        </p:nvSpPr>
        <p:spPr>
          <a:xfrm>
            <a:off x="1527048" y="4599432"/>
            <a:ext cx="9144000" cy="1536192"/>
          </a:xfrm>
        </p:spPr>
        <p:txBody>
          <a:bodyPr>
            <a:normAutofit/>
          </a:bodyPr>
          <a:lstStyle/>
          <a:p>
            <a:r>
              <a:rPr lang="en-IN">
                <a:solidFill>
                  <a:srgbClr val="FFFFFF"/>
                </a:solidFill>
              </a:rPr>
              <a:t>Challenge 2 </a:t>
            </a:r>
            <a:r>
              <a:rPr lang="en-IN" dirty="0">
                <a:solidFill>
                  <a:srgbClr val="FFFFFF"/>
                </a:solidFill>
              </a:rPr>
              <a:t>– Real-time Parking system</a:t>
            </a:r>
          </a:p>
        </p:txBody>
      </p:sp>
      <p:sp>
        <p:nvSpPr>
          <p:cNvPr id="20"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579622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1451</TotalTime>
  <Words>1480</Words>
  <Application>Microsoft Office PowerPoint</Application>
  <PresentationFormat>Widescreen</PresentationFormat>
  <Paragraphs>98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Symbol</vt:lpstr>
      <vt:lpstr>Office Theme</vt:lpstr>
      <vt:lpstr>Cognida Coding Challenge</vt:lpstr>
      <vt:lpstr>About the coding challenge</vt:lpstr>
      <vt:lpstr>Cognida – Coding Hackathon</vt:lpstr>
      <vt:lpstr>PowerPoint Presentation</vt:lpstr>
      <vt:lpstr>PowerPoint Presentation</vt:lpstr>
      <vt:lpstr>PowerPoint Presentation</vt:lpstr>
      <vt:lpstr>Cognida – Coding Hackathon</vt:lpstr>
      <vt:lpstr>Problem Statement</vt:lpstr>
      <vt:lpstr>Cognida – Coding Hackathon</vt:lpstr>
      <vt:lpstr>Real time parking system</vt:lpstr>
      <vt:lpstr>Application Requirements</vt:lpstr>
      <vt:lpstr>Non-functional requirements</vt:lpstr>
      <vt:lpstr>Deliverables</vt:lpstr>
      <vt:lpstr>Evaluation Criteria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Cognida – Coding Hackathon</dc:title>
  <dc:creator>Chandrasekhar Darbha</dc:creator>
  <cp:lastModifiedBy>Sailesh Patra</cp:lastModifiedBy>
  <cp:revision>7</cp:revision>
  <dcterms:created xsi:type="dcterms:W3CDTF">2022-10-02T17:27:09Z</dcterms:created>
  <dcterms:modified xsi:type="dcterms:W3CDTF">2023-08-26T07:46:27Z</dcterms:modified>
</cp:coreProperties>
</file>