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9" r:id="rId3"/>
    <p:sldId id="264" r:id="rId4"/>
    <p:sldId id="269" r:id="rId5"/>
    <p:sldId id="270" r:id="rId6"/>
    <p:sldId id="290" r:id="rId7"/>
    <p:sldId id="310" r:id="rId8"/>
    <p:sldId id="292" r:id="rId9"/>
    <p:sldId id="293" r:id="rId10"/>
    <p:sldId id="288" r:id="rId11"/>
    <p:sldId id="291" r:id="rId12"/>
    <p:sldId id="274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002"/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860" cy="685800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889444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04002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0" y="1885950"/>
            <a:ext cx="6921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u="sng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Smart Citylighting</a:t>
            </a:r>
            <a:endParaRPr kumimoji="0" lang="en-US" altLang="zh-CN" sz="66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  <a:sym typeface="+mn-ea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581025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1"/>
            </p:custDataLst>
          </p:nvPr>
        </p:nvSpPr>
        <p:spPr>
          <a:xfrm>
            <a:off x="100965" y="3620770"/>
            <a:ext cx="593598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bg1"/>
                </a:solidFill>
                <a:highlight>
                  <a:srgbClr val="000080"/>
                </a:highlight>
                <a:latin typeface="Arial Unicode MS" panose="020B0604020202020204" charset="-122"/>
                <a:ea typeface="Arial Unicode MS" panose="020B0604020202020204" charset="-122"/>
              </a:rPr>
              <a:t>Team Luminaries: Group 1</a:t>
            </a:r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 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0965" y="4536440"/>
            <a:ext cx="4818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 Regular" charset="0"/>
              </a:rPr>
              <a:t>Atanu Kar		</a:t>
            </a:r>
            <a:r>
              <a:rPr lang="en-US" sz="2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 Regular" charset="0"/>
                <a:sym typeface="+mn-ea"/>
              </a:rPr>
              <a:t>Ashee Jain</a:t>
            </a:r>
            <a:endParaRPr lang="en-US" sz="2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cs typeface="Century Gothic Regular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 Regular" charset="0"/>
              </a:rPr>
              <a:t>Deepak Mathur	</a:t>
            </a:r>
            <a:r>
              <a:rPr lang="en-US" sz="2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 Regular" charset="0"/>
                <a:sym typeface="+mn-ea"/>
              </a:rPr>
              <a:t>Anjali Manoj</a:t>
            </a:r>
            <a:endParaRPr lang="en-US" sz="2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cs typeface="Century Gothic Regular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 Regular" charset="0"/>
              </a:rPr>
              <a:t>Srujana Sabbani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76225" y="636905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" panose="020B0502020202020204" pitchFamily="34" charset="0"/>
              </a:rPr>
              <a:t>No of Slides: 12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21325" y="636905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Century Gothic" panose="020B0502020202020204" pitchFamily="34" charset="0"/>
              </a:rPr>
              <a:t>Time: 10 Mins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1333500" y="104711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5105400" y="102933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8877300" y="1082675"/>
            <a:ext cx="1981200" cy="1981200"/>
          </a:xfrm>
          <a:prstGeom prst="ellipse">
            <a:avLst/>
          </a:prstGeom>
          <a:solidFill>
            <a:schemeClr val="bg1"/>
          </a:solidFill>
          <a:ln w="476250">
            <a:solidFill>
              <a:schemeClr val="accent1">
                <a:lumMod val="75000"/>
              </a:schemeClr>
            </a:soli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1699577" y="1673753"/>
            <a:ext cx="12871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40%</a:t>
            </a:r>
          </a:p>
        </p:txBody>
      </p:sp>
      <p:sp>
        <p:nvSpPr>
          <p:cNvPr id="17" name="矩形 16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5471477" y="1655973"/>
            <a:ext cx="12871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40%</a:t>
            </a:r>
          </a:p>
        </p:txBody>
      </p:sp>
      <p:sp>
        <p:nvSpPr>
          <p:cNvPr id="18" name="矩形 17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9243376" y="1709313"/>
            <a:ext cx="12871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20%</a:t>
            </a:r>
          </a:p>
        </p:txBody>
      </p:sp>
      <p:cxnSp>
        <p:nvCxnSpPr>
          <p:cNvPr id="19" name="直接连接符 18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419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800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46125" y="3290570"/>
            <a:ext cx="3176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Atanu Kar </a:t>
            </a:r>
          </a:p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&amp; </a:t>
            </a:r>
          </a:p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Ashee Jain</a:t>
            </a:r>
          </a:p>
        </p:txBody>
      </p:sp>
      <p:sp>
        <p:nvSpPr>
          <p:cNvPr id="28" name="文本框 78"/>
          <p:cNvSpPr txBox="1"/>
          <p:nvPr/>
        </p:nvSpPr>
        <p:spPr>
          <a:xfrm>
            <a:off x="144145" y="4394200"/>
            <a:ext cx="402780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LoRa Communication Gw to Gw </a:t>
            </a:r>
          </a:p>
          <a:p>
            <a:pPr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    (Raspberry Pi to Raspberry Pi)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LoRa Communication SN to Gw</a:t>
            </a:r>
          </a:p>
          <a:p>
            <a:pPr indent="0" algn="just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(Arduino to Raspberry Pi)</a:t>
            </a:r>
            <a:endParaRPr lang="en-US" altLang="zh-CN" dirty="0">
              <a:solidFill>
                <a:schemeClr val="tx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Hardware Integration and Preparation of presentation</a:t>
            </a:r>
          </a:p>
        </p:txBody>
      </p:sp>
      <p:sp>
        <p:nvSpPr>
          <p:cNvPr id="2" name="文本框 26"/>
          <p:cNvSpPr txBox="1"/>
          <p:nvPr/>
        </p:nvSpPr>
        <p:spPr>
          <a:xfrm>
            <a:off x="4507230" y="3292475"/>
            <a:ext cx="3176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Deepak Mathur</a:t>
            </a:r>
          </a:p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&amp;</a:t>
            </a:r>
          </a:p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Srujana Sabbani</a:t>
            </a:r>
          </a:p>
        </p:txBody>
      </p:sp>
      <p:sp>
        <p:nvSpPr>
          <p:cNvPr id="3" name="文本框 78"/>
          <p:cNvSpPr txBox="1"/>
          <p:nvPr/>
        </p:nvSpPr>
        <p:spPr>
          <a:xfrm>
            <a:off x="4171950" y="4393565"/>
            <a:ext cx="382397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LoRa Communication</a:t>
            </a: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(Arduino UNO to Arduino UNO)</a:t>
            </a:r>
            <a:r>
              <a:rPr lang="en-US" altLang="zh-CN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PIR and LDR sensor integration with Arduino UNO and Raspberry Pi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Hardware Integration and report preparation</a:t>
            </a:r>
          </a:p>
        </p:txBody>
      </p:sp>
      <p:sp>
        <p:nvSpPr>
          <p:cNvPr id="4" name="文本框 26"/>
          <p:cNvSpPr txBox="1"/>
          <p:nvPr/>
        </p:nvSpPr>
        <p:spPr>
          <a:xfrm>
            <a:off x="9029700" y="3541395"/>
            <a:ext cx="1675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Hiragino Sans GB W6" panose="020B0300000000000000" charset="-122"/>
                <a:ea typeface="Hiragino Sans GB W6" panose="020B0300000000000000" charset="-122"/>
              </a:rPr>
              <a:t>Anjali Manoj</a:t>
            </a:r>
          </a:p>
        </p:txBody>
      </p:sp>
      <p:sp>
        <p:nvSpPr>
          <p:cNvPr id="5" name="文本框 78"/>
          <p:cNvSpPr txBox="1"/>
          <p:nvPr/>
        </p:nvSpPr>
        <p:spPr>
          <a:xfrm>
            <a:off x="7996555" y="4446905"/>
            <a:ext cx="4028440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600" b="1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Integration of GPS Module with Arduino UNO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600" b="1" dirty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</a:rPr>
              <a:t>Hardware Integration and report preparation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46088" y="191511"/>
            <a:ext cx="20415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Contribution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26149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63f1fa5b-ad2e-46ee-9636-a4458d554ef4"/>
          <p:cNvPicPr>
            <a:picLocks noChangeAspect="1"/>
          </p:cNvPicPr>
          <p:nvPr/>
        </p:nvPicPr>
        <p:blipFill>
          <a:blip r:embed="rId5">
            <a:alphaModFix amt="60000"/>
          </a:blip>
          <a:srcRect l="14951" t="1509" r="20852" b="4546"/>
          <a:stretch>
            <a:fillRect/>
          </a:stretch>
        </p:blipFill>
        <p:spPr>
          <a:xfrm rot="16200000">
            <a:off x="2668270" y="-2667635"/>
            <a:ext cx="6855460" cy="1219136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878803" y="384551"/>
            <a:ext cx="1045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Demo</a:t>
            </a:r>
          </a:p>
        </p:txBody>
      </p:sp>
      <p:sp>
        <p:nvSpPr>
          <p:cNvPr id="37" name="矩形 36"/>
          <p:cNvSpPr/>
          <p:nvPr/>
        </p:nvSpPr>
        <p:spPr>
          <a:xfrm>
            <a:off x="422150" y="45453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533015" y="3121025"/>
            <a:ext cx="9369425" cy="3475355"/>
            <a:chOff x="6211" y="2938"/>
            <a:chExt cx="11429" cy="6030"/>
          </a:xfrm>
        </p:grpSpPr>
        <p:sp>
          <p:nvSpPr>
            <p:cNvPr id="3" name="矩形 2"/>
            <p:cNvSpPr/>
            <p:nvPr/>
          </p:nvSpPr>
          <p:spPr>
            <a:xfrm>
              <a:off x="6211" y="2938"/>
              <a:ext cx="11429" cy="60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圆角矩形 95"/>
            <p:cNvSpPr/>
            <p:nvPr/>
          </p:nvSpPr>
          <p:spPr>
            <a:xfrm>
              <a:off x="7043" y="5435"/>
              <a:ext cx="1023" cy="1023"/>
            </a:xfrm>
            <a:prstGeom prst="round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" name="Group 65"/>
            <p:cNvGrpSpPr/>
            <p:nvPr/>
          </p:nvGrpSpPr>
          <p:grpSpPr>
            <a:xfrm>
              <a:off x="7164" y="5679"/>
              <a:ext cx="829" cy="625"/>
              <a:chOff x="550885" y="2309932"/>
              <a:chExt cx="3840309" cy="289253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" name="Freeform 14"/>
              <p:cNvSpPr>
                <a:spLocks noEditPoints="1"/>
              </p:cNvSpPr>
              <p:nvPr/>
            </p:nvSpPr>
            <p:spPr bwMode="auto">
              <a:xfrm>
                <a:off x="2425794" y="2978264"/>
                <a:ext cx="149229" cy="239723"/>
              </a:xfrm>
              <a:custGeom>
                <a:avLst/>
                <a:gdLst/>
                <a:ahLst/>
                <a:cxnLst>
                  <a:cxn ang="0">
                    <a:pos x="65" y="30"/>
                  </a:cxn>
                  <a:cxn ang="0">
                    <a:pos x="46" y="17"/>
                  </a:cxn>
                  <a:cxn ang="0">
                    <a:pos x="0" y="0"/>
                  </a:cxn>
                  <a:cxn ang="0">
                    <a:pos x="0" y="122"/>
                  </a:cxn>
                  <a:cxn ang="0">
                    <a:pos x="69" y="86"/>
                  </a:cxn>
                  <a:cxn ang="0">
                    <a:pos x="74" y="48"/>
                  </a:cxn>
                  <a:cxn ang="0">
                    <a:pos x="65" y="30"/>
                  </a:cxn>
                  <a:cxn ang="0">
                    <a:pos x="65" y="30"/>
                  </a:cxn>
                  <a:cxn ang="0">
                    <a:pos x="65" y="30"/>
                  </a:cxn>
                </a:cxnLst>
                <a:rect l="0" t="0" r="r" b="b"/>
                <a:pathLst>
                  <a:path w="76" h="122">
                    <a:moveTo>
                      <a:pt x="65" y="30"/>
                    </a:moveTo>
                    <a:cubicBezTo>
                      <a:pt x="59" y="24"/>
                      <a:pt x="53" y="20"/>
                      <a:pt x="46" y="17"/>
                    </a:cubicBezTo>
                    <a:cubicBezTo>
                      <a:pt x="32" y="9"/>
                      <a:pt x="16" y="4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6" y="119"/>
                      <a:pt x="55" y="110"/>
                      <a:pt x="69" y="86"/>
                    </a:cubicBezTo>
                    <a:cubicBezTo>
                      <a:pt x="75" y="75"/>
                      <a:pt x="76" y="61"/>
                      <a:pt x="74" y="48"/>
                    </a:cubicBezTo>
                    <a:cubicBezTo>
                      <a:pt x="72" y="41"/>
                      <a:pt x="69" y="35"/>
                      <a:pt x="65" y="30"/>
                    </a:cubicBezTo>
                    <a:close/>
                    <a:moveTo>
                      <a:pt x="65" y="30"/>
                    </a:moveTo>
                    <a:cubicBezTo>
                      <a:pt x="65" y="30"/>
                      <a:pt x="65" y="30"/>
                      <a:pt x="65" y="3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" name="Freeform 15"/>
              <p:cNvSpPr>
                <a:spLocks noEditPoints="1"/>
              </p:cNvSpPr>
              <p:nvPr/>
            </p:nvSpPr>
            <p:spPr bwMode="auto">
              <a:xfrm>
                <a:off x="2559149" y="3148136"/>
                <a:ext cx="1587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" name="Freeform 16"/>
              <p:cNvSpPr>
                <a:spLocks noEditPoints="1"/>
              </p:cNvSpPr>
              <p:nvPr/>
            </p:nvSpPr>
            <p:spPr bwMode="auto">
              <a:xfrm>
                <a:off x="2174958" y="2597251"/>
                <a:ext cx="120655" cy="214319"/>
              </a:xfrm>
              <a:custGeom>
                <a:avLst/>
                <a:gdLst/>
                <a:ahLst/>
                <a:cxnLst>
                  <a:cxn ang="0">
                    <a:pos x="9" y="30"/>
                  </a:cxn>
                  <a:cxn ang="0">
                    <a:pos x="1" y="52"/>
                  </a:cxn>
                  <a:cxn ang="0">
                    <a:pos x="4" y="75"/>
                  </a:cxn>
                  <a:cxn ang="0">
                    <a:pos x="18" y="92"/>
                  </a:cxn>
                  <a:cxn ang="0">
                    <a:pos x="40" y="103"/>
                  </a:cxn>
                  <a:cxn ang="0">
                    <a:pos x="61" y="110"/>
                  </a:cxn>
                  <a:cxn ang="0">
                    <a:pos x="6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9" y="30"/>
                  </a:cxn>
                </a:cxnLst>
                <a:rect l="0" t="0" r="r" b="b"/>
                <a:pathLst>
                  <a:path w="61" h="110">
                    <a:moveTo>
                      <a:pt x="9" y="30"/>
                    </a:moveTo>
                    <a:cubicBezTo>
                      <a:pt x="4" y="37"/>
                      <a:pt x="2" y="44"/>
                      <a:pt x="1" y="52"/>
                    </a:cubicBezTo>
                    <a:cubicBezTo>
                      <a:pt x="0" y="59"/>
                      <a:pt x="1" y="68"/>
                      <a:pt x="4" y="75"/>
                    </a:cubicBezTo>
                    <a:cubicBezTo>
                      <a:pt x="6" y="82"/>
                      <a:pt x="12" y="87"/>
                      <a:pt x="18" y="92"/>
                    </a:cubicBezTo>
                    <a:cubicBezTo>
                      <a:pt x="25" y="96"/>
                      <a:pt x="33" y="100"/>
                      <a:pt x="40" y="103"/>
                    </a:cubicBezTo>
                    <a:cubicBezTo>
                      <a:pt x="47" y="105"/>
                      <a:pt x="54" y="108"/>
                      <a:pt x="61" y="11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2" y="4"/>
                      <a:pt x="21" y="13"/>
                      <a:pt x="9" y="30"/>
                    </a:cubicBezTo>
                    <a:close/>
                    <a:moveTo>
                      <a:pt x="9" y="30"/>
                    </a:moveTo>
                    <a:cubicBezTo>
                      <a:pt x="9" y="30"/>
                      <a:pt x="9" y="30"/>
                      <a:pt x="9" y="3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 noEditPoints="1"/>
              </p:cNvSpPr>
              <p:nvPr/>
            </p:nvSpPr>
            <p:spPr bwMode="auto">
              <a:xfrm>
                <a:off x="2560736" y="3144958"/>
                <a:ext cx="1587" cy="3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18"/>
              <p:cNvSpPr>
                <a:spLocks noEditPoints="1"/>
              </p:cNvSpPr>
              <p:nvPr/>
            </p:nvSpPr>
            <p:spPr bwMode="auto">
              <a:xfrm>
                <a:off x="550885" y="2309932"/>
                <a:ext cx="3840309" cy="2892537"/>
              </a:xfrm>
              <a:custGeom>
                <a:avLst/>
                <a:gdLst/>
                <a:ahLst/>
                <a:cxnLst>
                  <a:cxn ang="0">
                    <a:pos x="1000" y="335"/>
                  </a:cxn>
                  <a:cxn ang="0">
                    <a:pos x="1130" y="44"/>
                  </a:cxn>
                  <a:cxn ang="0">
                    <a:pos x="892" y="91"/>
                  </a:cxn>
                  <a:cxn ang="0">
                    <a:pos x="664" y="57"/>
                  </a:cxn>
                  <a:cxn ang="0">
                    <a:pos x="807" y="343"/>
                  </a:cxn>
                  <a:cxn ang="0">
                    <a:pos x="822" y="1394"/>
                  </a:cxn>
                  <a:cxn ang="0">
                    <a:pos x="1000" y="335"/>
                  </a:cxn>
                  <a:cxn ang="0">
                    <a:pos x="1098" y="988"/>
                  </a:cxn>
                  <a:cxn ang="0">
                    <a:pos x="1052" y="1069"/>
                  </a:cxn>
                  <a:cxn ang="0">
                    <a:pos x="957" y="1102"/>
                  </a:cxn>
                  <a:cxn ang="0">
                    <a:pos x="957" y="1138"/>
                  </a:cxn>
                  <a:cxn ang="0">
                    <a:pos x="946" y="1163"/>
                  </a:cxn>
                  <a:cxn ang="0">
                    <a:pos x="910" y="1168"/>
                  </a:cxn>
                  <a:cxn ang="0">
                    <a:pos x="890" y="1138"/>
                  </a:cxn>
                  <a:cxn ang="0">
                    <a:pos x="890" y="1099"/>
                  </a:cxn>
                  <a:cxn ang="0">
                    <a:pos x="873" y="1095"/>
                  </a:cxn>
                  <a:cxn ang="0">
                    <a:pos x="792" y="1045"/>
                  </a:cxn>
                  <a:cxn ang="0">
                    <a:pos x="766" y="1003"/>
                  </a:cxn>
                  <a:cxn ang="0">
                    <a:pos x="762" y="991"/>
                  </a:cxn>
                  <a:cxn ang="0">
                    <a:pos x="759" y="979"/>
                  </a:cxn>
                  <a:cxn ang="0">
                    <a:pos x="763" y="961"/>
                  </a:cxn>
                  <a:cxn ang="0">
                    <a:pos x="796" y="943"/>
                  </a:cxn>
                  <a:cxn ang="0">
                    <a:pos x="825" y="966"/>
                  </a:cxn>
                  <a:cxn ang="0">
                    <a:pos x="828" y="977"/>
                  </a:cxn>
                  <a:cxn ang="0">
                    <a:pos x="833" y="988"/>
                  </a:cxn>
                  <a:cxn ang="0">
                    <a:pos x="848" y="1007"/>
                  </a:cxn>
                  <a:cxn ang="0">
                    <a:pos x="890" y="1030"/>
                  </a:cxn>
                  <a:cxn ang="0">
                    <a:pos x="890" y="898"/>
                  </a:cxn>
                  <a:cxn ang="0">
                    <a:pos x="803" y="860"/>
                  </a:cxn>
                  <a:cxn ang="0">
                    <a:pos x="773" y="824"/>
                  </a:cxn>
                  <a:cxn ang="0">
                    <a:pos x="763" y="776"/>
                  </a:cxn>
                  <a:cxn ang="0">
                    <a:pos x="773" y="728"/>
                  </a:cxn>
                  <a:cxn ang="0">
                    <a:pos x="800" y="690"/>
                  </a:cxn>
                  <a:cxn ang="0">
                    <a:pos x="890" y="650"/>
                  </a:cxn>
                  <a:cxn ang="0">
                    <a:pos x="890" y="613"/>
                  </a:cxn>
                  <a:cxn ang="0">
                    <a:pos x="902" y="588"/>
                  </a:cxn>
                  <a:cxn ang="0">
                    <a:pos x="938" y="583"/>
                  </a:cxn>
                  <a:cxn ang="0">
                    <a:pos x="957" y="613"/>
                  </a:cxn>
                  <a:cxn ang="0">
                    <a:pos x="957" y="650"/>
                  </a:cxn>
                  <a:cxn ang="0">
                    <a:pos x="970" y="652"/>
                  </a:cxn>
                  <a:cxn ang="0">
                    <a:pos x="1058" y="694"/>
                  </a:cxn>
                  <a:cxn ang="0">
                    <a:pos x="1085" y="733"/>
                  </a:cxn>
                  <a:cxn ang="0">
                    <a:pos x="1089" y="745"/>
                  </a:cxn>
                  <a:cxn ang="0">
                    <a:pos x="1092" y="757"/>
                  </a:cxn>
                  <a:cxn ang="0">
                    <a:pos x="1090" y="776"/>
                  </a:cxn>
                  <a:cxn ang="0">
                    <a:pos x="1058" y="795"/>
                  </a:cxn>
                  <a:cxn ang="0">
                    <a:pos x="1028" y="774"/>
                  </a:cxn>
                  <a:cxn ang="0">
                    <a:pos x="1025" y="763"/>
                  </a:cxn>
                  <a:cxn ang="0">
                    <a:pos x="1019" y="752"/>
                  </a:cxn>
                  <a:cxn ang="0">
                    <a:pos x="1003" y="736"/>
                  </a:cxn>
                  <a:cxn ang="0">
                    <a:pos x="957" y="718"/>
                  </a:cxn>
                  <a:cxn ang="0">
                    <a:pos x="957" y="844"/>
                  </a:cxn>
                  <a:cxn ang="0">
                    <a:pos x="1015" y="861"/>
                  </a:cxn>
                  <a:cxn ang="0">
                    <a:pos x="1084" y="916"/>
                  </a:cxn>
                  <a:cxn ang="0">
                    <a:pos x="1084" y="916"/>
                  </a:cxn>
                  <a:cxn ang="0">
                    <a:pos x="1084" y="916"/>
                  </a:cxn>
                  <a:cxn ang="0">
                    <a:pos x="1098" y="988"/>
                  </a:cxn>
                  <a:cxn ang="0">
                    <a:pos x="1098" y="988"/>
                  </a:cxn>
                  <a:cxn ang="0">
                    <a:pos x="1098" y="988"/>
                  </a:cxn>
                </a:cxnLst>
                <a:rect l="0" t="0" r="r" b="b"/>
                <a:pathLst>
                  <a:path w="1960" h="1477">
                    <a:moveTo>
                      <a:pt x="1000" y="335"/>
                    </a:moveTo>
                    <a:cubicBezTo>
                      <a:pt x="1104" y="248"/>
                      <a:pt x="1173" y="53"/>
                      <a:pt x="1130" y="44"/>
                    </a:cubicBezTo>
                    <a:cubicBezTo>
                      <a:pt x="1074" y="33"/>
                      <a:pt x="951" y="83"/>
                      <a:pt x="892" y="91"/>
                    </a:cubicBezTo>
                    <a:cubicBezTo>
                      <a:pt x="808" y="102"/>
                      <a:pt x="716" y="0"/>
                      <a:pt x="664" y="57"/>
                    </a:cubicBezTo>
                    <a:cubicBezTo>
                      <a:pt x="623" y="103"/>
                      <a:pt x="694" y="270"/>
                      <a:pt x="807" y="343"/>
                    </a:cubicBezTo>
                    <a:cubicBezTo>
                      <a:pt x="472" y="507"/>
                      <a:pt x="0" y="1334"/>
                      <a:pt x="822" y="1394"/>
                    </a:cubicBezTo>
                    <a:cubicBezTo>
                      <a:pt x="1960" y="1477"/>
                      <a:pt x="1390" y="496"/>
                      <a:pt x="1000" y="335"/>
                    </a:cubicBezTo>
                    <a:close/>
                    <a:moveTo>
                      <a:pt x="1098" y="988"/>
                    </a:moveTo>
                    <a:cubicBezTo>
                      <a:pt x="1094" y="1020"/>
                      <a:pt x="1077" y="1049"/>
                      <a:pt x="1052" y="1069"/>
                    </a:cubicBezTo>
                    <a:cubicBezTo>
                      <a:pt x="1025" y="1090"/>
                      <a:pt x="991" y="1099"/>
                      <a:pt x="957" y="1102"/>
                    </a:cubicBezTo>
                    <a:cubicBezTo>
                      <a:pt x="957" y="1138"/>
                      <a:pt x="957" y="1138"/>
                      <a:pt x="957" y="1138"/>
                    </a:cubicBezTo>
                    <a:cubicBezTo>
                      <a:pt x="957" y="1147"/>
                      <a:pt x="953" y="1156"/>
                      <a:pt x="946" y="1163"/>
                    </a:cubicBezTo>
                    <a:cubicBezTo>
                      <a:pt x="936" y="1171"/>
                      <a:pt x="922" y="1174"/>
                      <a:pt x="910" y="1168"/>
                    </a:cubicBezTo>
                    <a:cubicBezTo>
                      <a:pt x="898" y="1163"/>
                      <a:pt x="890" y="1151"/>
                      <a:pt x="890" y="1138"/>
                    </a:cubicBezTo>
                    <a:cubicBezTo>
                      <a:pt x="890" y="1099"/>
                      <a:pt x="890" y="1099"/>
                      <a:pt x="890" y="1099"/>
                    </a:cubicBezTo>
                    <a:cubicBezTo>
                      <a:pt x="885" y="1098"/>
                      <a:pt x="879" y="1096"/>
                      <a:pt x="873" y="1095"/>
                    </a:cubicBezTo>
                    <a:cubicBezTo>
                      <a:pt x="842" y="1086"/>
                      <a:pt x="813" y="1069"/>
                      <a:pt x="792" y="1045"/>
                    </a:cubicBezTo>
                    <a:cubicBezTo>
                      <a:pt x="781" y="1032"/>
                      <a:pt x="772" y="1018"/>
                      <a:pt x="766" y="1003"/>
                    </a:cubicBezTo>
                    <a:cubicBezTo>
                      <a:pt x="765" y="999"/>
                      <a:pt x="763" y="995"/>
                      <a:pt x="762" y="991"/>
                    </a:cubicBezTo>
                    <a:cubicBezTo>
                      <a:pt x="761" y="987"/>
                      <a:pt x="760" y="983"/>
                      <a:pt x="759" y="979"/>
                    </a:cubicBezTo>
                    <a:cubicBezTo>
                      <a:pt x="759" y="973"/>
                      <a:pt x="760" y="966"/>
                      <a:pt x="763" y="961"/>
                    </a:cubicBezTo>
                    <a:cubicBezTo>
                      <a:pt x="769" y="949"/>
                      <a:pt x="782" y="942"/>
                      <a:pt x="796" y="943"/>
                    </a:cubicBezTo>
                    <a:cubicBezTo>
                      <a:pt x="809" y="944"/>
                      <a:pt x="820" y="953"/>
                      <a:pt x="825" y="966"/>
                    </a:cubicBezTo>
                    <a:cubicBezTo>
                      <a:pt x="826" y="969"/>
                      <a:pt x="827" y="973"/>
                      <a:pt x="828" y="977"/>
                    </a:cubicBezTo>
                    <a:cubicBezTo>
                      <a:pt x="830" y="981"/>
                      <a:pt x="831" y="985"/>
                      <a:pt x="833" y="988"/>
                    </a:cubicBezTo>
                    <a:cubicBezTo>
                      <a:pt x="837" y="995"/>
                      <a:pt x="842" y="1001"/>
                      <a:pt x="848" y="1007"/>
                    </a:cubicBezTo>
                    <a:cubicBezTo>
                      <a:pt x="860" y="1018"/>
                      <a:pt x="875" y="1026"/>
                      <a:pt x="890" y="1030"/>
                    </a:cubicBezTo>
                    <a:cubicBezTo>
                      <a:pt x="890" y="898"/>
                      <a:pt x="890" y="898"/>
                      <a:pt x="890" y="898"/>
                    </a:cubicBezTo>
                    <a:cubicBezTo>
                      <a:pt x="860" y="890"/>
                      <a:pt x="828" y="880"/>
                      <a:pt x="803" y="860"/>
                    </a:cubicBezTo>
                    <a:cubicBezTo>
                      <a:pt x="790" y="850"/>
                      <a:pt x="780" y="838"/>
                      <a:pt x="773" y="824"/>
                    </a:cubicBezTo>
                    <a:cubicBezTo>
                      <a:pt x="766" y="809"/>
                      <a:pt x="763" y="793"/>
                      <a:pt x="763" y="776"/>
                    </a:cubicBezTo>
                    <a:cubicBezTo>
                      <a:pt x="763" y="760"/>
                      <a:pt x="766" y="743"/>
                      <a:pt x="773" y="728"/>
                    </a:cubicBezTo>
                    <a:cubicBezTo>
                      <a:pt x="779" y="714"/>
                      <a:pt x="789" y="701"/>
                      <a:pt x="800" y="690"/>
                    </a:cubicBezTo>
                    <a:cubicBezTo>
                      <a:pt x="825" y="668"/>
                      <a:pt x="858" y="655"/>
                      <a:pt x="890" y="650"/>
                    </a:cubicBezTo>
                    <a:cubicBezTo>
                      <a:pt x="890" y="613"/>
                      <a:pt x="890" y="613"/>
                      <a:pt x="890" y="613"/>
                    </a:cubicBezTo>
                    <a:cubicBezTo>
                      <a:pt x="890" y="604"/>
                      <a:pt x="895" y="595"/>
                      <a:pt x="902" y="588"/>
                    </a:cubicBezTo>
                    <a:cubicBezTo>
                      <a:pt x="912" y="580"/>
                      <a:pt x="926" y="577"/>
                      <a:pt x="938" y="583"/>
                    </a:cubicBezTo>
                    <a:cubicBezTo>
                      <a:pt x="950" y="588"/>
                      <a:pt x="957" y="600"/>
                      <a:pt x="957" y="613"/>
                    </a:cubicBezTo>
                    <a:cubicBezTo>
                      <a:pt x="957" y="650"/>
                      <a:pt x="957" y="650"/>
                      <a:pt x="957" y="650"/>
                    </a:cubicBezTo>
                    <a:cubicBezTo>
                      <a:pt x="962" y="651"/>
                      <a:pt x="966" y="651"/>
                      <a:pt x="970" y="652"/>
                    </a:cubicBezTo>
                    <a:cubicBezTo>
                      <a:pt x="1003" y="658"/>
                      <a:pt x="1034" y="671"/>
                      <a:pt x="1058" y="694"/>
                    </a:cubicBezTo>
                    <a:cubicBezTo>
                      <a:pt x="1069" y="705"/>
                      <a:pt x="1078" y="719"/>
                      <a:pt x="1085" y="733"/>
                    </a:cubicBezTo>
                    <a:cubicBezTo>
                      <a:pt x="1086" y="737"/>
                      <a:pt x="1088" y="741"/>
                      <a:pt x="1089" y="745"/>
                    </a:cubicBezTo>
                    <a:cubicBezTo>
                      <a:pt x="1091" y="749"/>
                      <a:pt x="1092" y="753"/>
                      <a:pt x="1092" y="757"/>
                    </a:cubicBezTo>
                    <a:cubicBezTo>
                      <a:pt x="1093" y="763"/>
                      <a:pt x="1092" y="770"/>
                      <a:pt x="1090" y="776"/>
                    </a:cubicBezTo>
                    <a:cubicBezTo>
                      <a:pt x="1084" y="788"/>
                      <a:pt x="1071" y="796"/>
                      <a:pt x="1058" y="795"/>
                    </a:cubicBezTo>
                    <a:cubicBezTo>
                      <a:pt x="1045" y="795"/>
                      <a:pt x="1033" y="786"/>
                      <a:pt x="1028" y="774"/>
                    </a:cubicBezTo>
                    <a:cubicBezTo>
                      <a:pt x="1027" y="770"/>
                      <a:pt x="1026" y="766"/>
                      <a:pt x="1025" y="763"/>
                    </a:cubicBezTo>
                    <a:cubicBezTo>
                      <a:pt x="1023" y="759"/>
                      <a:pt x="1021" y="756"/>
                      <a:pt x="1019" y="752"/>
                    </a:cubicBezTo>
                    <a:cubicBezTo>
                      <a:pt x="1015" y="746"/>
                      <a:pt x="1010" y="740"/>
                      <a:pt x="1003" y="736"/>
                    </a:cubicBezTo>
                    <a:cubicBezTo>
                      <a:pt x="990" y="726"/>
                      <a:pt x="974" y="721"/>
                      <a:pt x="957" y="718"/>
                    </a:cubicBezTo>
                    <a:cubicBezTo>
                      <a:pt x="957" y="844"/>
                      <a:pt x="957" y="844"/>
                      <a:pt x="957" y="844"/>
                    </a:cubicBezTo>
                    <a:cubicBezTo>
                      <a:pt x="977" y="849"/>
                      <a:pt x="996" y="854"/>
                      <a:pt x="1015" y="861"/>
                    </a:cubicBezTo>
                    <a:cubicBezTo>
                      <a:pt x="1043" y="872"/>
                      <a:pt x="1069" y="889"/>
                      <a:pt x="1084" y="916"/>
                    </a:cubicBezTo>
                    <a:cubicBezTo>
                      <a:pt x="1082" y="912"/>
                      <a:pt x="1080" y="908"/>
                      <a:pt x="1084" y="916"/>
                    </a:cubicBezTo>
                    <a:cubicBezTo>
                      <a:pt x="1089" y="924"/>
                      <a:pt x="1087" y="920"/>
                      <a:pt x="1084" y="916"/>
                    </a:cubicBezTo>
                    <a:cubicBezTo>
                      <a:pt x="1097" y="938"/>
                      <a:pt x="1101" y="963"/>
                      <a:pt x="1098" y="988"/>
                    </a:cubicBezTo>
                    <a:close/>
                    <a:moveTo>
                      <a:pt x="1098" y="988"/>
                    </a:moveTo>
                    <a:cubicBezTo>
                      <a:pt x="1098" y="988"/>
                      <a:pt x="1098" y="988"/>
                      <a:pt x="1098" y="9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19"/>
              <p:cNvSpPr>
                <a:spLocks noEditPoints="1"/>
              </p:cNvSpPr>
              <p:nvPr/>
            </p:nvSpPr>
            <p:spPr bwMode="auto">
              <a:xfrm>
                <a:off x="2559051" y="3149601"/>
                <a:ext cx="1587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2" name="圆角矩形 96"/>
            <p:cNvSpPr/>
            <p:nvPr/>
          </p:nvSpPr>
          <p:spPr>
            <a:xfrm>
              <a:off x="7043" y="7040"/>
              <a:ext cx="1023" cy="1023"/>
            </a:xfrm>
            <a:prstGeom prst="round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3" name="Group 119"/>
            <p:cNvGrpSpPr/>
            <p:nvPr/>
          </p:nvGrpSpPr>
          <p:grpSpPr>
            <a:xfrm>
              <a:off x="7365" y="7339"/>
              <a:ext cx="411" cy="424"/>
              <a:chOff x="1227138" y="271463"/>
              <a:chExt cx="679450" cy="70167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4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8" name="圆角矩形 94"/>
            <p:cNvSpPr/>
            <p:nvPr/>
          </p:nvSpPr>
          <p:spPr>
            <a:xfrm>
              <a:off x="7043" y="3434"/>
              <a:ext cx="1023" cy="1023"/>
            </a:xfrm>
            <a:prstGeom prst="round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9" name="Group 12"/>
            <p:cNvGrpSpPr>
              <a:grpSpLocks noChangeAspect="1"/>
            </p:cNvGrpSpPr>
            <p:nvPr/>
          </p:nvGrpSpPr>
          <p:grpSpPr bwMode="auto">
            <a:xfrm>
              <a:off x="7326" y="3717"/>
              <a:ext cx="505" cy="458"/>
              <a:chOff x="2535" y="1120"/>
              <a:chExt cx="635" cy="57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" name="Freeform 13"/>
              <p:cNvSpPr/>
              <p:nvPr/>
            </p:nvSpPr>
            <p:spPr bwMode="auto">
              <a:xfrm>
                <a:off x="2535" y="1626"/>
                <a:ext cx="635" cy="70"/>
              </a:xfrm>
              <a:custGeom>
                <a:avLst/>
                <a:gdLst>
                  <a:gd name="T0" fmla="*/ 136 w 136"/>
                  <a:gd name="T1" fmla="*/ 7 h 15"/>
                  <a:gd name="T2" fmla="*/ 128 w 136"/>
                  <a:gd name="T3" fmla="*/ 15 h 15"/>
                  <a:gd name="T4" fmla="*/ 8 w 136"/>
                  <a:gd name="T5" fmla="*/ 15 h 15"/>
                  <a:gd name="T6" fmla="*/ 0 w 136"/>
                  <a:gd name="T7" fmla="*/ 7 h 15"/>
                  <a:gd name="T8" fmla="*/ 0 w 136"/>
                  <a:gd name="T9" fmla="*/ 7 h 15"/>
                  <a:gd name="T10" fmla="*/ 8 w 136"/>
                  <a:gd name="T11" fmla="*/ 0 h 15"/>
                  <a:gd name="T12" fmla="*/ 128 w 136"/>
                  <a:gd name="T13" fmla="*/ 0 h 15"/>
                  <a:gd name="T14" fmla="*/ 136 w 136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15">
                    <a:moveTo>
                      <a:pt x="136" y="7"/>
                    </a:moveTo>
                    <a:cubicBezTo>
                      <a:pt x="136" y="12"/>
                      <a:pt x="133" y="15"/>
                      <a:pt x="12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3" y="0"/>
                      <a:pt x="136" y="3"/>
                      <a:pt x="13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2614" y="1369"/>
                <a:ext cx="75" cy="220"/>
              </a:xfrm>
              <a:custGeom>
                <a:avLst/>
                <a:gdLst>
                  <a:gd name="T0" fmla="*/ 8 w 16"/>
                  <a:gd name="T1" fmla="*/ 47 h 47"/>
                  <a:gd name="T2" fmla="*/ 0 w 16"/>
                  <a:gd name="T3" fmla="*/ 39 h 47"/>
                  <a:gd name="T4" fmla="*/ 0 w 16"/>
                  <a:gd name="T5" fmla="*/ 8 h 47"/>
                  <a:gd name="T6" fmla="*/ 8 w 16"/>
                  <a:gd name="T7" fmla="*/ 0 h 47"/>
                  <a:gd name="T8" fmla="*/ 8 w 16"/>
                  <a:gd name="T9" fmla="*/ 0 h 47"/>
                  <a:gd name="T10" fmla="*/ 16 w 16"/>
                  <a:gd name="T11" fmla="*/ 8 h 47"/>
                  <a:gd name="T12" fmla="*/ 16 w 16"/>
                  <a:gd name="T13" fmla="*/ 39 h 47"/>
                  <a:gd name="T14" fmla="*/ 8 w 16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7">
                    <a:moveTo>
                      <a:pt x="8" y="47"/>
                    </a:moveTo>
                    <a:cubicBezTo>
                      <a:pt x="4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4"/>
                      <a:pt x="12" y="47"/>
                      <a:pt x="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/>
              <p:nvPr/>
            </p:nvSpPr>
            <p:spPr bwMode="auto">
              <a:xfrm>
                <a:off x="2750" y="1369"/>
                <a:ext cx="70" cy="220"/>
              </a:xfrm>
              <a:custGeom>
                <a:avLst/>
                <a:gdLst>
                  <a:gd name="T0" fmla="*/ 8 w 15"/>
                  <a:gd name="T1" fmla="*/ 47 h 47"/>
                  <a:gd name="T2" fmla="*/ 0 w 15"/>
                  <a:gd name="T3" fmla="*/ 39 h 47"/>
                  <a:gd name="T4" fmla="*/ 0 w 15"/>
                  <a:gd name="T5" fmla="*/ 8 h 47"/>
                  <a:gd name="T6" fmla="*/ 8 w 15"/>
                  <a:gd name="T7" fmla="*/ 0 h 47"/>
                  <a:gd name="T8" fmla="*/ 8 w 15"/>
                  <a:gd name="T9" fmla="*/ 0 h 47"/>
                  <a:gd name="T10" fmla="*/ 15 w 15"/>
                  <a:gd name="T11" fmla="*/ 8 h 47"/>
                  <a:gd name="T12" fmla="*/ 15 w 15"/>
                  <a:gd name="T13" fmla="*/ 39 h 47"/>
                  <a:gd name="T14" fmla="*/ 8 w 15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47">
                    <a:moveTo>
                      <a:pt x="8" y="47"/>
                    </a:moveTo>
                    <a:cubicBezTo>
                      <a:pt x="3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44"/>
                      <a:pt x="12" y="47"/>
                      <a:pt x="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6"/>
              <p:cNvSpPr/>
              <p:nvPr/>
            </p:nvSpPr>
            <p:spPr bwMode="auto">
              <a:xfrm>
                <a:off x="2885" y="1369"/>
                <a:ext cx="70" cy="220"/>
              </a:xfrm>
              <a:custGeom>
                <a:avLst/>
                <a:gdLst>
                  <a:gd name="T0" fmla="*/ 7 w 15"/>
                  <a:gd name="T1" fmla="*/ 47 h 47"/>
                  <a:gd name="T2" fmla="*/ 0 w 15"/>
                  <a:gd name="T3" fmla="*/ 39 h 47"/>
                  <a:gd name="T4" fmla="*/ 0 w 15"/>
                  <a:gd name="T5" fmla="*/ 8 h 47"/>
                  <a:gd name="T6" fmla="*/ 7 w 15"/>
                  <a:gd name="T7" fmla="*/ 0 h 47"/>
                  <a:gd name="T8" fmla="*/ 7 w 15"/>
                  <a:gd name="T9" fmla="*/ 0 h 47"/>
                  <a:gd name="T10" fmla="*/ 15 w 15"/>
                  <a:gd name="T11" fmla="*/ 8 h 47"/>
                  <a:gd name="T12" fmla="*/ 15 w 15"/>
                  <a:gd name="T13" fmla="*/ 39 h 47"/>
                  <a:gd name="T14" fmla="*/ 7 w 15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47">
                    <a:moveTo>
                      <a:pt x="7" y="47"/>
                    </a:moveTo>
                    <a:cubicBezTo>
                      <a:pt x="3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44"/>
                      <a:pt x="12" y="47"/>
                      <a:pt x="7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7"/>
              <p:cNvSpPr/>
              <p:nvPr/>
            </p:nvSpPr>
            <p:spPr bwMode="auto">
              <a:xfrm>
                <a:off x="3016" y="1369"/>
                <a:ext cx="74" cy="220"/>
              </a:xfrm>
              <a:custGeom>
                <a:avLst/>
                <a:gdLst>
                  <a:gd name="T0" fmla="*/ 8 w 16"/>
                  <a:gd name="T1" fmla="*/ 47 h 47"/>
                  <a:gd name="T2" fmla="*/ 0 w 16"/>
                  <a:gd name="T3" fmla="*/ 39 h 47"/>
                  <a:gd name="T4" fmla="*/ 0 w 16"/>
                  <a:gd name="T5" fmla="*/ 8 h 47"/>
                  <a:gd name="T6" fmla="*/ 8 w 16"/>
                  <a:gd name="T7" fmla="*/ 0 h 47"/>
                  <a:gd name="T8" fmla="*/ 8 w 16"/>
                  <a:gd name="T9" fmla="*/ 0 h 47"/>
                  <a:gd name="T10" fmla="*/ 16 w 16"/>
                  <a:gd name="T11" fmla="*/ 8 h 47"/>
                  <a:gd name="T12" fmla="*/ 16 w 16"/>
                  <a:gd name="T13" fmla="*/ 39 h 47"/>
                  <a:gd name="T14" fmla="*/ 8 w 16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7">
                    <a:moveTo>
                      <a:pt x="8" y="47"/>
                    </a:moveTo>
                    <a:cubicBezTo>
                      <a:pt x="4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4"/>
                      <a:pt x="12" y="47"/>
                      <a:pt x="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2656" y="1120"/>
                <a:ext cx="392" cy="117"/>
              </a:xfrm>
              <a:custGeom>
                <a:avLst/>
                <a:gdLst>
                  <a:gd name="T0" fmla="*/ 84 w 84"/>
                  <a:gd name="T1" fmla="*/ 25 h 25"/>
                  <a:gd name="T2" fmla="*/ 52 w 84"/>
                  <a:gd name="T3" fmla="*/ 4 h 25"/>
                  <a:gd name="T4" fmla="*/ 32 w 84"/>
                  <a:gd name="T5" fmla="*/ 4 h 25"/>
                  <a:gd name="T6" fmla="*/ 18 w 84"/>
                  <a:gd name="T7" fmla="*/ 13 h 25"/>
                  <a:gd name="T8" fmla="*/ 0 w 84"/>
                  <a:gd name="T9" fmla="*/ 25 h 25"/>
                  <a:gd name="T10" fmla="*/ 84 w 84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5">
                    <a:moveTo>
                      <a:pt x="84" y="25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46" y="0"/>
                      <a:pt x="38" y="0"/>
                      <a:pt x="32" y="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8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2572" y="1275"/>
                <a:ext cx="560" cy="75"/>
              </a:xfrm>
              <a:custGeom>
                <a:avLst/>
                <a:gdLst>
                  <a:gd name="T0" fmla="*/ 120 w 120"/>
                  <a:gd name="T1" fmla="*/ 8 h 16"/>
                  <a:gd name="T2" fmla="*/ 112 w 120"/>
                  <a:gd name="T3" fmla="*/ 16 h 16"/>
                  <a:gd name="T4" fmla="*/ 8 w 120"/>
                  <a:gd name="T5" fmla="*/ 16 h 16"/>
                  <a:gd name="T6" fmla="*/ 0 w 120"/>
                  <a:gd name="T7" fmla="*/ 8 h 16"/>
                  <a:gd name="T8" fmla="*/ 0 w 120"/>
                  <a:gd name="T9" fmla="*/ 8 h 16"/>
                  <a:gd name="T10" fmla="*/ 8 w 120"/>
                  <a:gd name="T11" fmla="*/ 0 h 16"/>
                  <a:gd name="T12" fmla="*/ 112 w 120"/>
                  <a:gd name="T13" fmla="*/ 0 h 16"/>
                  <a:gd name="T14" fmla="*/ 120 w 120"/>
                  <a:gd name="T1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6">
                    <a:moveTo>
                      <a:pt x="120" y="8"/>
                    </a:moveTo>
                    <a:cubicBezTo>
                      <a:pt x="120" y="12"/>
                      <a:pt x="116" y="16"/>
                      <a:pt x="112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8483" y="3133"/>
              <a:ext cx="6700" cy="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b="1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Node to Node Communication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643" y="3810"/>
              <a:ext cx="495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_矩形 75"/>
            <p:cNvSpPr/>
            <p:nvPr>
              <p:custDataLst>
                <p:tags r:id="rId1"/>
              </p:custDataLst>
            </p:nvPr>
          </p:nvSpPr>
          <p:spPr>
            <a:xfrm>
              <a:off x="8903" y="4076"/>
              <a:ext cx="4297" cy="127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sym typeface="+mn-ea"/>
                </a:rPr>
                <a:t> Arduino UNO to Arduino UNO </a:t>
              </a: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 Arduino UNO to Raspberry Pi (Sensor Info)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8643" y="6161"/>
              <a:ext cx="495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A_矩形 75"/>
            <p:cNvSpPr/>
            <p:nvPr>
              <p:custDataLst>
                <p:tags r:id="rId2"/>
              </p:custDataLst>
            </p:nvPr>
          </p:nvSpPr>
          <p:spPr>
            <a:xfrm>
              <a:off x="8339" y="6173"/>
              <a:ext cx="4625" cy="9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Arduino UNO to Raspberry Pi</a:t>
              </a:r>
            </a:p>
            <a:p>
              <a:pPr lvl="1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(Fault detection and Location info)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643" y="7612"/>
              <a:ext cx="495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A_矩形 75"/>
            <p:cNvSpPr/>
            <p:nvPr>
              <p:custDataLst>
                <p:tags r:id="rId3"/>
              </p:custDataLst>
            </p:nvPr>
          </p:nvSpPr>
          <p:spPr>
            <a:xfrm>
              <a:off x="8864" y="7651"/>
              <a:ext cx="4218" cy="6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sym typeface="+mn-ea"/>
                </a:rPr>
                <a:t>Raspberry Pi to Raspberry Pi</a:t>
              </a:r>
              <a:endParaRPr lang="zh-CN" altLang="en-US" sz="1400">
                <a:solidFill>
                  <a:srgbClr val="FFFFFF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  <p:sp>
          <p:nvSpPr>
            <p:cNvPr id="2" name="矩形 26"/>
            <p:cNvSpPr/>
            <p:nvPr/>
          </p:nvSpPr>
          <p:spPr>
            <a:xfrm>
              <a:off x="8483" y="6945"/>
              <a:ext cx="6347" cy="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b="1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Gw to Gw Communication</a:t>
              </a:r>
            </a:p>
          </p:txBody>
        </p:sp>
        <p:sp>
          <p:nvSpPr>
            <p:cNvPr id="38" name="矩形 26"/>
            <p:cNvSpPr/>
            <p:nvPr/>
          </p:nvSpPr>
          <p:spPr>
            <a:xfrm>
              <a:off x="8491" y="5457"/>
              <a:ext cx="4964" cy="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  <a:sym typeface="+mn-ea"/>
                </a:rPr>
                <a:t>Node to Gw Communication</a:t>
              </a:r>
              <a:endParaRPr lang="en-US" altLang="zh-CN">
                <a:solidFill>
                  <a:schemeClr val="bg1"/>
                </a:solidFill>
                <a:latin typeface="Arial Bold" panose="020B0604020202020204" charset="0"/>
                <a:ea typeface="Microsoft YaHei" panose="020B0503020204020204" pitchFamily="34" charset="-122"/>
                <a:cs typeface="Arial Bold" panose="020B0604020202020204" charset="0"/>
                <a:sym typeface="+mn-ea"/>
              </a:endParaRPr>
            </a:p>
          </p:txBody>
        </p:sp>
      </p:grpSp>
      <p:sp>
        <p:nvSpPr>
          <p:cNvPr id="39" name="Chevron 38">
            <a:hlinkClick r:id="" action="ppaction://noaction"/>
          </p:cNvPr>
          <p:cNvSpPr/>
          <p:nvPr/>
        </p:nvSpPr>
        <p:spPr>
          <a:xfrm>
            <a:off x="9140825" y="6261100"/>
            <a:ext cx="781050" cy="2451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evron 39">
            <a:hlinkClick r:id="" action="ppaction://noaction"/>
          </p:cNvPr>
          <p:cNvSpPr/>
          <p:nvPr/>
        </p:nvSpPr>
        <p:spPr>
          <a:xfrm>
            <a:off x="9140825" y="4792345"/>
            <a:ext cx="781050" cy="2451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>
            <a:hlinkClick r:id="" action="ppaction://noaction"/>
          </p:cNvPr>
          <p:cNvSpPr/>
          <p:nvPr/>
        </p:nvSpPr>
        <p:spPr>
          <a:xfrm>
            <a:off x="9140825" y="5659755"/>
            <a:ext cx="781050" cy="2451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26"/>
          <p:cNvSpPr/>
          <p:nvPr/>
        </p:nvSpPr>
        <p:spPr>
          <a:xfrm>
            <a:off x="4402572" y="6167036"/>
            <a:ext cx="5203232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GPS Info from Node to Gw</a:t>
            </a:r>
          </a:p>
        </p:txBody>
      </p:sp>
      <p:sp>
        <p:nvSpPr>
          <p:cNvPr id="46" name="Chevron 45">
            <a:hlinkClick r:id="" action="ppaction://noaction"/>
          </p:cNvPr>
          <p:cNvSpPr/>
          <p:nvPr/>
        </p:nvSpPr>
        <p:spPr>
          <a:xfrm>
            <a:off x="9112250" y="4084955"/>
            <a:ext cx="781050" cy="2451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1261745"/>
            <a:ext cx="3395345" cy="4563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46088" y="191511"/>
            <a:ext cx="953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Q &amp;A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26149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4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1"/>
            </p:custDataLst>
          </p:nvPr>
        </p:nvSpPr>
        <p:spPr>
          <a:xfrm>
            <a:off x="3630930" y="4927600"/>
            <a:ext cx="366839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Team: Luminaries  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811270" y="5511165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915" y="1780540"/>
            <a:ext cx="8009890" cy="350329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Previous 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Key Technology and Project Design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Work Flow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Benefits &amp; Trade-Offs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Results and Summary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lt"/>
              </a:rPr>
              <a:t>Demo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u="sng" dirty="0">
                <a:solidFill>
                  <a:schemeClr val="accent1"/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3847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3588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>
                <a:latin typeface="Arial Rounded MT Bold" panose="020F0704030504030204" charset="0"/>
                <a:ea typeface="Arial Unicode MS" panose="020B0604020202020204" charset="-122"/>
                <a:cs typeface="Arial Rounded MT Bold" panose="020F0704030504030204" charset="0"/>
              </a:rPr>
              <a:t>Background and Motivation</a:t>
            </a: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26795" y="1075690"/>
            <a:ext cx="958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b="1"/>
              <a:t>Waste of Electricity on NHs and SHs - Need a smart solution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Many research works are focused on implementing smart citylights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Implementation: Each and every electricity pole is turned to act as a smart lightpost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Use of low power technologies such as Zigbee and BLE</a:t>
            </a:r>
          </a:p>
        </p:txBody>
      </p:sp>
      <p:sp>
        <p:nvSpPr>
          <p:cNvPr id="5" name="文本框 7"/>
          <p:cNvSpPr txBox="1"/>
          <p:nvPr/>
        </p:nvSpPr>
        <p:spPr>
          <a:xfrm>
            <a:off x="793078" y="2915661"/>
            <a:ext cx="3742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>
                <a:latin typeface="Arial Unicode MS" panose="020B0604020202020204" charset="-122"/>
                <a:ea typeface="Arial Unicode MS" panose="020B0604020202020204" charset="-122"/>
              </a:rPr>
              <a:t>Drawbacks of existing solutions</a:t>
            </a:r>
          </a:p>
        </p:txBody>
      </p:sp>
      <p:sp>
        <p:nvSpPr>
          <p:cNvPr id="6" name="矩形 1"/>
          <p:cNvSpPr/>
          <p:nvPr/>
        </p:nvSpPr>
        <p:spPr>
          <a:xfrm>
            <a:off x="297055" y="298500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26795" y="3553460"/>
            <a:ext cx="9260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High implementation cost - More no of Microcontrollers &amp; Sensors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Network design and implementation is complex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Maintenance of WSN is costly and need constant effort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Very less communication range : Therefore no of sensor node increases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793078" y="5355331"/>
            <a:ext cx="9728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u="sng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 charset="-122"/>
                <a:ea typeface="Arial Unicode MS" panose="020B0604020202020204" charset="-122"/>
              </a:rPr>
              <a:t>We need a cost effective solution for Smart Citylights</a:t>
            </a:r>
          </a:p>
        </p:txBody>
      </p:sp>
      <p:sp>
        <p:nvSpPr>
          <p:cNvPr id="10" name="矩形 1"/>
          <p:cNvSpPr/>
          <p:nvPr/>
        </p:nvSpPr>
        <p:spPr>
          <a:xfrm>
            <a:off x="297055" y="542467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46088" y="235961"/>
            <a:ext cx="7419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>
                <a:solidFill>
                  <a:schemeClr val="tx1"/>
                </a:solidFill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Previous Work and techniques used in smart streetlighting</a:t>
            </a:r>
          </a:p>
        </p:txBody>
      </p:sp>
      <p:sp>
        <p:nvSpPr>
          <p:cNvPr id="21" name="矩形 20"/>
          <p:cNvSpPr/>
          <p:nvPr/>
        </p:nvSpPr>
        <p:spPr>
          <a:xfrm>
            <a:off x="289435" y="30594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9560" y="807085"/>
            <a:ext cx="576453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"/>
            </a:pPr>
            <a:r>
              <a:rPr lang="en-US" sz="1400" b="1" u="sng" dirty="0">
                <a:solidFill>
                  <a:schemeClr val="bg2">
                    <a:lumMod val="25000"/>
                  </a:schemeClr>
                </a:solidFill>
                <a:sym typeface="+mn-ea"/>
              </a:rPr>
              <a:t>H C Lee at el. </a:t>
            </a:r>
            <a:r>
              <a:rPr lang="en-US" sz="1400" b="1" dirty="0">
                <a:sym typeface="+mn-ea"/>
              </a:rPr>
              <a:t>:[3] </a:t>
            </a:r>
            <a:r>
              <a:rPr lang="en-US" sz="1400" b="1" i="1" dirty="0">
                <a:sym typeface="+mn-ea"/>
              </a:rPr>
              <a:t>A low-cost and noninvasive system for the measurement and detection of faulty streetlights</a:t>
            </a:r>
            <a:r>
              <a:rPr lang="en-US" sz="1400" i="1" dirty="0">
                <a:sym typeface="+mn-ea"/>
              </a:rPr>
              <a:t> </a:t>
            </a:r>
          </a:p>
          <a:p>
            <a:pPr marL="524510" lvl="2" indent="-3810" algn="just">
              <a:buFont typeface="Wingdings" panose="05000000000000000000" charset="0"/>
              <a:buChar char=""/>
            </a:pPr>
            <a:r>
              <a:rPr lang="en-US" sz="1400"/>
              <a:t> This involves physical petrolling of entire area by a car with LDR and GPS mounted in order to locate faulty lightposts.</a:t>
            </a:r>
          </a:p>
          <a:p>
            <a:pPr marL="520700" lvl="2" indent="0" algn="just">
              <a:buFont typeface="Wingdings" panose="05000000000000000000" charset="0"/>
              <a:buNone/>
            </a:pPr>
            <a:endParaRPr lang="en-US" sz="1400"/>
          </a:p>
          <a:p>
            <a:pPr marL="44450" lvl="2" indent="0">
              <a:buFont typeface="Wingdings" panose="05000000000000000000" charset="0"/>
              <a:buChar char=""/>
            </a:pPr>
            <a:r>
              <a:rPr lang="en-US" sz="1400"/>
              <a:t> </a:t>
            </a:r>
            <a:r>
              <a:rPr lang="en-US" sz="1400" b="1" u="sng" dirty="0">
                <a:solidFill>
                  <a:schemeClr val="bg2">
                    <a:lumMod val="25000"/>
                  </a:schemeClr>
                </a:solidFill>
                <a:sym typeface="+mn-ea"/>
              </a:rPr>
              <a:t>P. Karthikeyan at el. </a:t>
            </a:r>
            <a:r>
              <a:rPr lang="en-US" sz="1400" b="1" dirty="0">
                <a:sym typeface="+mn-ea"/>
              </a:rPr>
              <a:t>:[4] </a:t>
            </a:r>
            <a:r>
              <a:rPr lang="en-US" sz="1400" b="1" i="1" dirty="0">
                <a:latin typeface="+mj-lt"/>
                <a:cs typeface="Times New Roman" panose="02020603050405020304" pitchFamily="18" charset="0"/>
                <a:sym typeface="+mn-ea"/>
              </a:rPr>
              <a:t>Design and Implementation of Smart Street Light Automation and Fault Detection System</a:t>
            </a:r>
            <a:endParaRPr lang="en-US" sz="1400" b="1" i="1" dirty="0">
              <a:latin typeface="+mj-lt"/>
            </a:endParaRPr>
          </a:p>
          <a:p>
            <a:pPr marL="551180" lvl="4" indent="0">
              <a:buFont typeface="Wingdings" panose="05000000000000000000" charset="0"/>
              <a:buChar char=""/>
            </a:pPr>
            <a:r>
              <a:rPr lang="en-US" sz="1400" b="1"/>
              <a:t> </a:t>
            </a:r>
            <a:r>
              <a:rPr lang="en-US" sz="1400"/>
              <a:t>Involves use of</a:t>
            </a:r>
            <a:r>
              <a:rPr lang="en-US" sz="1400">
                <a:highlight>
                  <a:srgbClr val="FFFF00"/>
                </a:highlight>
              </a:rPr>
              <a:t> LDR in order to detect the fault and GPS module to get the exact location.</a:t>
            </a:r>
            <a:endParaRPr lang="en-US" sz="1400"/>
          </a:p>
          <a:p>
            <a:pPr marL="551180" lvl="4" indent="0">
              <a:buFont typeface="Wingdings" panose="05000000000000000000" charset="0"/>
              <a:buNone/>
            </a:pPr>
            <a:endParaRPr lang="en-US" sz="1400"/>
          </a:p>
          <a:p>
            <a:pPr marL="41275" lvl="4" indent="0">
              <a:buFont typeface="Wingdings" panose="05000000000000000000" charset="0"/>
              <a:buChar char=""/>
            </a:pPr>
            <a:r>
              <a:rPr lang="en-US" sz="1400"/>
              <a:t> </a:t>
            </a:r>
            <a:r>
              <a:rPr lang="en-IN" sz="1400" b="1" u="sng" dirty="0">
                <a:sym typeface="+mn-ea"/>
              </a:rPr>
              <a:t>S. </a:t>
            </a:r>
            <a:r>
              <a:rPr lang="en-IN" sz="1400" b="1" u="sng" dirty="0" err="1">
                <a:sym typeface="+mn-ea"/>
              </a:rPr>
              <a:t>Sophiya</a:t>
            </a:r>
            <a:r>
              <a:rPr lang="en-IN" sz="1400" b="1" u="sng" dirty="0">
                <a:sym typeface="+mn-ea"/>
              </a:rPr>
              <a:t> Susan at el. </a:t>
            </a:r>
            <a:r>
              <a:rPr lang="en-IN" sz="1400" b="1" dirty="0">
                <a:sym typeface="+mn-ea"/>
              </a:rPr>
              <a:t>:[9] </a:t>
            </a:r>
            <a:r>
              <a:rPr lang="en-IN" sz="1400" b="1" i="1" dirty="0">
                <a:sym typeface="+mn-ea"/>
              </a:rPr>
              <a:t>Vehicle Movement based Innovative Smart Highway Lighting System</a:t>
            </a:r>
            <a:endParaRPr lang="en-IN" sz="1400" b="1" i="1" dirty="0"/>
          </a:p>
          <a:p>
            <a:pPr marL="551180" lvl="6" indent="0">
              <a:buFont typeface="Wingdings" panose="05000000000000000000" charset="0"/>
              <a:buChar char=""/>
            </a:pPr>
            <a:r>
              <a:rPr lang="en-US" sz="1400" b="1"/>
              <a:t> </a:t>
            </a:r>
            <a:r>
              <a:rPr lang="en-US" sz="1400"/>
              <a:t>Involves use of </a:t>
            </a:r>
            <a:r>
              <a:rPr lang="en-US" sz="1400">
                <a:highlight>
                  <a:srgbClr val="FFFF00"/>
                </a:highlight>
              </a:rPr>
              <a:t>PIR sensor to detect vehicle movement</a:t>
            </a:r>
            <a:r>
              <a:rPr lang="en-US" sz="1400"/>
              <a:t> and </a:t>
            </a:r>
            <a:r>
              <a:rPr lang="en-US" sz="1400">
                <a:highlight>
                  <a:srgbClr val="FFFF00"/>
                </a:highlight>
              </a:rPr>
              <a:t>passes info to gateway in case any fault is detected.</a:t>
            </a:r>
          </a:p>
          <a:p>
            <a:pPr marL="551180" lvl="6" indent="0">
              <a:buFont typeface="Wingdings" panose="05000000000000000000" charset="0"/>
              <a:buNone/>
            </a:pPr>
            <a:endParaRPr lang="en-US" sz="1400"/>
          </a:p>
          <a:p>
            <a:pPr marL="54610" lvl="6" indent="0">
              <a:buFont typeface="Wingdings" panose="05000000000000000000" charset="0"/>
              <a:buChar char=""/>
            </a:pPr>
            <a:r>
              <a:rPr lang="en-IN" sz="1400" b="1" dirty="0">
                <a:sym typeface="+mn-ea"/>
              </a:rPr>
              <a:t> </a:t>
            </a:r>
            <a:r>
              <a:rPr lang="en-IN" sz="1400" b="1" u="sng" dirty="0">
                <a:sym typeface="+mn-ea"/>
              </a:rPr>
              <a:t>A. Abdullah at el. </a:t>
            </a:r>
            <a:r>
              <a:rPr lang="en-IN" sz="1400" b="1" dirty="0">
                <a:sym typeface="+mn-ea"/>
              </a:rPr>
              <a:t>:[10] Smart Street Light Using Intensity Controller</a:t>
            </a:r>
          </a:p>
          <a:p>
            <a:pPr marL="551180" lvl="8" indent="0">
              <a:buFont typeface="Wingdings" panose="05000000000000000000" charset="0"/>
              <a:buChar char=""/>
            </a:pPr>
            <a:r>
              <a:rPr lang="en-IN" sz="1400" b="1" dirty="0">
                <a:sym typeface="+mn-ea"/>
              </a:rPr>
              <a:t> </a:t>
            </a:r>
            <a:r>
              <a:rPr lang="en-US" altLang="en-IN" sz="1400" dirty="0">
                <a:sym typeface="+mn-ea"/>
              </a:rPr>
              <a:t>Involves use of LDR to control intensity of light as per presence of sunlight and PIR sensor detects vehicle movement. Does not focus on fault detection.</a:t>
            </a:r>
          </a:p>
          <a:p>
            <a:pPr marL="551180" lvl="8" indent="0">
              <a:buFont typeface="Wingdings" panose="05000000000000000000" charset="0"/>
              <a:buNone/>
            </a:pPr>
            <a:endParaRPr lang="en-US" altLang="en-IN" sz="1400" dirty="0">
              <a:sym typeface="+mn-ea"/>
            </a:endParaRPr>
          </a:p>
          <a:p>
            <a:pPr marL="31115" lvl="8" indent="0">
              <a:buFont typeface="Wingdings" panose="05000000000000000000" charset="0"/>
              <a:buChar char=""/>
            </a:pPr>
            <a:r>
              <a:rPr lang="en-US" altLang="en-IN" sz="1400" b="1" dirty="0">
                <a:sym typeface="+mn-ea"/>
              </a:rPr>
              <a:t> </a:t>
            </a:r>
            <a:r>
              <a:rPr lang="en-IN" sz="1400" b="1" u="sng" dirty="0">
                <a:effectLst/>
                <a:sym typeface="+mn-ea"/>
              </a:rPr>
              <a:t>C. -W. Yang at el. </a:t>
            </a:r>
            <a:r>
              <a:rPr lang="en-IN" sz="1400" b="1" dirty="0">
                <a:effectLst/>
                <a:sym typeface="+mn-ea"/>
              </a:rPr>
              <a:t>:[1] </a:t>
            </a:r>
            <a:r>
              <a:rPr lang="en-IN" sz="1400" b="1" i="1" dirty="0">
                <a:effectLst/>
                <a:sym typeface="+mn-ea"/>
              </a:rPr>
              <a:t>Vehicle and pedestrian aware street lighting automation</a:t>
            </a:r>
          </a:p>
          <a:p>
            <a:pPr marL="551180" lvl="8" indent="0">
              <a:buFont typeface="Wingdings" panose="05000000000000000000" charset="0"/>
              <a:buChar char=""/>
            </a:pPr>
            <a:r>
              <a:rPr lang="en-US" altLang="en-IN" sz="1400" b="1" i="1" dirty="0">
                <a:effectLst/>
              </a:rPr>
              <a:t> </a:t>
            </a:r>
            <a:r>
              <a:rPr lang="en-US" altLang="en-IN" sz="1400" i="1" dirty="0">
                <a:effectLst/>
              </a:rPr>
              <a:t>This paper involves detecting the presence of vehicle in a cell (a small area of road) also puts a constraint on vehicle speed. If both condition is satisfied then lights are turned on.</a:t>
            </a:r>
            <a:endParaRPr lang="en-IN" sz="1400" b="1" i="1" dirty="0">
              <a:effectLst/>
            </a:endParaRPr>
          </a:p>
          <a:p>
            <a:pPr marL="31115" lvl="8" indent="0">
              <a:buFont typeface="Wingdings" panose="05000000000000000000" charset="0"/>
              <a:buChar char=""/>
            </a:pPr>
            <a:endParaRPr lang="en-IN" altLang="en-IN" sz="1400" b="1" i="1" dirty="0">
              <a:effectLst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54115" y="807085"/>
            <a:ext cx="5645150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" lvl="8" indent="0">
              <a:buFont typeface="Wingdings" panose="05000000000000000000" charset="0"/>
              <a:buChar char=""/>
            </a:pPr>
            <a:r>
              <a:rPr lang="en-US" altLang="en-IN" sz="1400" b="1" dirty="0" err="1">
                <a:effectLst/>
                <a:sym typeface="+mn-ea"/>
              </a:rPr>
              <a:t> </a:t>
            </a:r>
            <a:r>
              <a:rPr lang="en-IN" sz="1400" b="1" u="sng" dirty="0" err="1">
                <a:effectLst/>
                <a:sym typeface="+mn-ea"/>
              </a:rPr>
              <a:t>Nefedov</a:t>
            </a:r>
            <a:r>
              <a:rPr lang="en-IN" sz="1400" b="1" u="sng" dirty="0">
                <a:effectLst/>
                <a:sym typeface="+mn-ea"/>
              </a:rPr>
              <a:t>, </a:t>
            </a:r>
            <a:r>
              <a:rPr lang="en-IN" sz="1400" b="1" u="sng" dirty="0" err="1">
                <a:effectLst/>
                <a:sym typeface="+mn-ea"/>
              </a:rPr>
              <a:t>Evgeny</a:t>
            </a:r>
            <a:r>
              <a:rPr lang="en-IN" sz="1400" b="1" u="sng" dirty="0">
                <a:effectLst/>
                <a:sym typeface="+mn-ea"/>
              </a:rPr>
              <a:t>, et al. "Energy efficient traffic-based street lighting automation."</a:t>
            </a:r>
            <a:r>
              <a:rPr lang="en-US" altLang="en-IN" sz="1400" b="1" u="sng" dirty="0">
                <a:effectLst/>
                <a:sym typeface="+mn-ea"/>
              </a:rPr>
              <a:t>:</a:t>
            </a:r>
            <a:r>
              <a:rPr lang="en-US" altLang="en-IN" sz="1400" b="1" dirty="0">
                <a:effectLst/>
                <a:sym typeface="+mn-ea"/>
              </a:rPr>
              <a:t>[2]</a:t>
            </a:r>
            <a:endParaRPr lang="en-IN" sz="1400" b="1" i="0" dirty="0">
              <a:effectLst/>
            </a:endParaRPr>
          </a:p>
          <a:p>
            <a:pPr marL="564515" lvl="8" indent="-12065">
              <a:buFont typeface="Wingdings" panose="05000000000000000000" charset="0"/>
              <a:buChar char=""/>
            </a:pPr>
            <a:r>
              <a:rPr lang="en-US" altLang="en-IN" sz="1400" dirty="0">
                <a:sym typeface="+mn-ea"/>
              </a:rPr>
              <a:t> This paper also involves control of street lights based on the fact the vehicle is present in a particular area.</a:t>
            </a:r>
            <a:endParaRPr lang="en-US" sz="1400" b="1" u="sng" dirty="0">
              <a:effectLst/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"/>
            </a:pPr>
            <a:endParaRPr lang="en-US" sz="1400" b="1" u="sng" dirty="0">
              <a:effectLst/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"/>
            </a:pPr>
            <a:r>
              <a:rPr lang="en-US" sz="1400" b="1" u="sng" dirty="0">
                <a:effectLst/>
                <a:sym typeface="+mn-ea"/>
              </a:rPr>
              <a:t>Jabbar, HN Jasim ZN Kamal SF. "SMART COMMUNITY WITH CREATE A MANAGEMENT SYSTEM FOR STREET LIGHTS.“:</a:t>
            </a:r>
            <a:r>
              <a:rPr lang="en-US" sz="1400" b="1" dirty="0">
                <a:effectLst/>
                <a:sym typeface="+mn-ea"/>
              </a:rPr>
              <a:t>[5]</a:t>
            </a:r>
          </a:p>
          <a:p>
            <a:pPr marL="631190" lvl="2" indent="-170180" algn="just">
              <a:buFont typeface="Wingdings" panose="05000000000000000000" charset="0"/>
              <a:buChar char=""/>
            </a:pPr>
            <a:r>
              <a:rPr lang="en-US" sz="1400" dirty="0">
                <a:sym typeface="+mn-ea"/>
              </a:rPr>
              <a:t> This involves IR sensor for movement detection and lights are controlled as per LDR input.</a:t>
            </a:r>
          </a:p>
          <a:p>
            <a:pPr marL="461010" lvl="2" indent="0" algn="just">
              <a:buFont typeface="Wingdings" panose="05000000000000000000" charset="0"/>
              <a:buNone/>
            </a:pPr>
            <a:endParaRPr lang="en-US" sz="1400" dirty="0">
              <a:sym typeface="+mn-ea"/>
            </a:endParaRPr>
          </a:p>
          <a:p>
            <a:pPr marL="14605" lvl="2" indent="0" algn="just">
              <a:buFont typeface="Wingdings" panose="05000000000000000000" charset="0"/>
              <a:buChar char=""/>
            </a:pPr>
            <a:r>
              <a:rPr lang="en-US" sz="1400" b="1" u="sng"/>
              <a:t> </a:t>
            </a:r>
            <a:r>
              <a:rPr lang="en-US" sz="1400" b="1" u="sng" dirty="0" err="1">
                <a:effectLst/>
                <a:sym typeface="+mn-ea"/>
              </a:rPr>
              <a:t>Fanoon</a:t>
            </a:r>
            <a:r>
              <a:rPr lang="en-US" sz="1400" b="1" u="sng" dirty="0">
                <a:effectLst/>
                <a:sym typeface="+mn-ea"/>
              </a:rPr>
              <a:t>, A. R. F. S., and A. R. F. </a:t>
            </a:r>
            <a:r>
              <a:rPr lang="en-US" sz="1400" b="1" u="sng" dirty="0" err="1">
                <a:effectLst/>
                <a:sym typeface="+mn-ea"/>
              </a:rPr>
              <a:t>Shafana</a:t>
            </a:r>
            <a:r>
              <a:rPr lang="en-US" sz="1400" b="1" u="sng" dirty="0">
                <a:effectLst/>
                <a:sym typeface="+mn-ea"/>
              </a:rPr>
              <a:t>. "Smart lighting system for efficient street lighting.":[6]</a:t>
            </a:r>
            <a:endParaRPr lang="en-US" sz="1400" b="1" i="1" dirty="0">
              <a:latin typeface="+mj-lt"/>
            </a:endParaRPr>
          </a:p>
          <a:p>
            <a:pPr marL="484505" lvl="4" indent="0" algn="just">
              <a:buFont typeface="Wingdings" panose="05000000000000000000" charset="0"/>
              <a:buChar char=""/>
            </a:pPr>
            <a:r>
              <a:rPr lang="en-US" sz="1400" b="1"/>
              <a:t>  </a:t>
            </a:r>
            <a:r>
              <a:rPr lang="en-US" sz="1400"/>
              <a:t>In this paper LED control and fault detection is based on LDR input.</a:t>
            </a:r>
          </a:p>
          <a:p>
            <a:pPr marL="484505" lvl="4" indent="0" algn="just">
              <a:buFont typeface="Wingdings" panose="05000000000000000000" charset="0"/>
              <a:buNone/>
            </a:pPr>
            <a:endParaRPr lang="en-US" sz="1400" b="1"/>
          </a:p>
          <a:p>
            <a:pPr marL="30480" lvl="4" indent="0" algn="just">
              <a:buFont typeface="Wingdings" panose="05000000000000000000" charset="0"/>
              <a:buChar char=""/>
            </a:pPr>
            <a:r>
              <a:rPr lang="en-US" sz="1400" b="1"/>
              <a:t> </a:t>
            </a:r>
            <a:r>
              <a:rPr lang="en-US" sz="1400" b="1" u="sng" dirty="0">
                <a:solidFill>
                  <a:srgbClr val="222222"/>
                </a:solidFill>
                <a:effectLst/>
                <a:sym typeface="+mn-ea"/>
              </a:rPr>
              <a:t>Gagliardi, Gianfranco, et al. "Advanced adaptive street lighting systems for smart cities." :[7]</a:t>
            </a:r>
            <a:endParaRPr lang="en-US" sz="1400" b="1" i="0" u="sng" dirty="0">
              <a:solidFill>
                <a:srgbClr val="222222"/>
              </a:solidFill>
              <a:effectLst/>
            </a:endParaRPr>
          </a:p>
          <a:p>
            <a:pPr marL="497840" lvl="6" indent="0" algn="just">
              <a:buFont typeface="Wingdings" panose="05000000000000000000" charset="0"/>
              <a:buChar char=""/>
            </a:pPr>
            <a:r>
              <a:rPr lang="en-US" sz="1400" b="1"/>
              <a:t>  </a:t>
            </a:r>
            <a:r>
              <a:rPr lang="en-US" sz="1400"/>
              <a:t>This paper involves Zigbee based communication between sensor node to pass the info between Node to Node and uses cellular network to transfer the info to base stn or servers.</a:t>
            </a:r>
          </a:p>
          <a:p>
            <a:pPr marL="497840" lvl="6" indent="0" algn="just">
              <a:buFont typeface="Wingdings" panose="05000000000000000000" charset="0"/>
              <a:buNone/>
            </a:pPr>
            <a:endParaRPr lang="en-US" sz="1400"/>
          </a:p>
          <a:p>
            <a:pPr marL="0" lvl="6" indent="0" algn="just">
              <a:buFont typeface="Wingdings" panose="05000000000000000000" charset="0"/>
              <a:buChar char=""/>
            </a:pPr>
            <a:r>
              <a:rPr lang="en-US" altLang="en-IN" sz="1400" b="1" u="sng" dirty="0" err="1">
                <a:solidFill>
                  <a:srgbClr val="222222"/>
                </a:solidFill>
                <a:effectLst/>
                <a:sym typeface="+mn-ea"/>
              </a:rPr>
              <a:t> 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Dwijaksara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, Made 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Harta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, 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Wha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 Sook Jeon, and Dong 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Geun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 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Jeong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. "</a:t>
            </a:r>
            <a:r>
              <a:rPr lang="en-IN" sz="1400" b="1" u="sng" dirty="0" err="1">
                <a:solidFill>
                  <a:srgbClr val="222222"/>
                </a:solidFill>
                <a:effectLst/>
                <a:sym typeface="+mn-ea"/>
              </a:rPr>
              <a:t>Multihop</a:t>
            </a:r>
            <a:r>
              <a:rPr lang="en-IN" sz="1400" b="1" u="sng" dirty="0">
                <a:solidFill>
                  <a:srgbClr val="222222"/>
                </a:solidFill>
                <a:effectLst/>
                <a:sym typeface="+mn-ea"/>
              </a:rPr>
              <a:t> gateway-to-gateway communication protocol for lora networks."</a:t>
            </a:r>
            <a:r>
              <a:rPr lang="en-US" altLang="en-IN" sz="1400" b="1" u="sng" dirty="0">
                <a:solidFill>
                  <a:srgbClr val="222222"/>
                </a:solidFill>
                <a:effectLst/>
                <a:sym typeface="+mn-ea"/>
              </a:rPr>
              <a:t>:</a:t>
            </a:r>
            <a:r>
              <a:rPr lang="en-US" altLang="en-IN" sz="1400" b="1" dirty="0">
                <a:solidFill>
                  <a:srgbClr val="222222"/>
                </a:solidFill>
                <a:effectLst/>
                <a:sym typeface="+mn-ea"/>
              </a:rPr>
              <a:t>[8]</a:t>
            </a:r>
            <a:endParaRPr lang="en-US" sz="1400" b="1" i="0" u="sng" dirty="0">
              <a:effectLst/>
            </a:endParaRPr>
          </a:p>
          <a:p>
            <a:pPr marL="524510" lvl="8" indent="0" algn="just">
              <a:buFont typeface="Wingdings" panose="05000000000000000000" charset="0"/>
              <a:buChar char=""/>
            </a:pPr>
            <a:r>
              <a:rPr lang="en-IN" sz="1400" b="1" dirty="0">
                <a:sym typeface="+mn-ea"/>
              </a:rPr>
              <a:t> </a:t>
            </a:r>
            <a:r>
              <a:rPr lang="en-US" altLang="en-IN" sz="1400" b="1" dirty="0">
                <a:sym typeface="+mn-ea"/>
              </a:rPr>
              <a:t> </a:t>
            </a:r>
            <a:r>
              <a:rPr lang="en-US" altLang="en-IN" sz="1400" dirty="0">
                <a:sym typeface="+mn-ea"/>
              </a:rPr>
              <a:t>This paper shows the concept of multihop communication </a:t>
            </a:r>
            <a:r>
              <a:rPr lang="en-US" altLang="en-IN" sz="1400" dirty="0">
                <a:highlight>
                  <a:srgbClr val="FFFF00"/>
                </a:highlight>
                <a:sym typeface="+mn-ea"/>
              </a:rPr>
              <a:t>gateway to gateway communication using LoRa.</a:t>
            </a:r>
            <a:endParaRPr lang="en-IN" sz="1400" dirty="0"/>
          </a:p>
          <a:p>
            <a:pPr marL="54610" lvl="6" indent="0" algn="just">
              <a:buFont typeface="Wingdings" panose="05000000000000000000" charset="0"/>
              <a:buChar char=""/>
            </a:pP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0" y="874395"/>
            <a:ext cx="12192000" cy="58045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088" y="475991"/>
            <a:ext cx="4571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u="sng" dirty="0">
                <a:solidFill>
                  <a:schemeClr val="tx1"/>
                </a:solidFill>
                <a:latin typeface="Arial Rounded MT Bold" panose="020F0704030504030204" charset="0"/>
                <a:ea typeface="Arial Unicode MS" panose="020B0604020202020204" charset="-122"/>
                <a:cs typeface="Arial Rounded MT Bold" panose="020F0704030504030204" charset="0"/>
                <a:sym typeface="+mn-lt"/>
              </a:rPr>
              <a:t>Key Technology and Project Design</a:t>
            </a:r>
          </a:p>
        </p:txBody>
      </p:sp>
      <p:sp>
        <p:nvSpPr>
          <p:cNvPr id="19" name="矩形 18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6050" y="1006475"/>
            <a:ext cx="63265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u="sng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WSN Communication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LoRaWAN with sensor nodes based on Arduino UNO and Raspberry Pi</a:t>
            </a: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Few sensor nodes based on Raspberry Pi are earmarked as Gateway</a:t>
            </a: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Node to Node, Node to Gateway and Gateway to Gateway communication using LoRa over 433 MHz freq</a:t>
            </a: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Server/Admin to Gateway communication using Ethernet connectivity available in the city.</a:t>
            </a: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8605" y="3949700"/>
            <a:ext cx="5526405" cy="219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sng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Hardware Modules Involved</a:t>
            </a:r>
            <a:endParaRPr lang="en-US" altLang="zh-CN" b="1" dirty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Motion Detection 	: PIR sensor HCSR 501  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Fault Detection    	: LDR Sensor LM393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Location	    	: GPS Module GY-NE06MV2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LoRa Module	: LoRa Ra-02 SX1278 433MHz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Dev Board	: Arduino UNO and Raspberry Pi 3 B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Voltage Regulator	: IC LM7805</a:t>
            </a:r>
          </a:p>
        </p:txBody>
      </p:sp>
      <p:pic>
        <p:nvPicPr>
          <p:cNvPr id="3" name="Picture 2" descr="63f1fa5b-ad2e-46ee-9636-a4458d554ef4"/>
          <p:cNvPicPr>
            <a:picLocks noChangeAspect="1"/>
          </p:cNvPicPr>
          <p:nvPr/>
        </p:nvPicPr>
        <p:blipFill>
          <a:blip r:embed="rId4"/>
          <a:srcRect l="17161" r="18081" b="4910"/>
          <a:stretch>
            <a:fillRect/>
          </a:stretch>
        </p:blipFill>
        <p:spPr>
          <a:xfrm rot="16200000">
            <a:off x="7147560" y="1664970"/>
            <a:ext cx="3351530" cy="63258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72555" y="1308735"/>
            <a:ext cx="5273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Two Tier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Sensor Node to Gateway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Gateway to Server</a:t>
            </a: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160655" y="4020185"/>
            <a:ext cx="11833225" cy="26898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本框 39"/>
          <p:cNvSpPr txBox="1"/>
          <p:nvPr/>
        </p:nvSpPr>
        <p:spPr>
          <a:xfrm>
            <a:off x="746088" y="475991"/>
            <a:ext cx="3086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Work Flow Diagram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177800" y="5204460"/>
            <a:ext cx="11834495" cy="38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196840" y="6156960"/>
            <a:ext cx="5802630" cy="26035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4515" y="4500880"/>
            <a:ext cx="6383655" cy="2463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919970" y="4886960"/>
            <a:ext cx="1382395" cy="940435"/>
            <a:chOff x="10166" y="1724"/>
            <a:chExt cx="2154" cy="1595"/>
          </a:xfrm>
        </p:grpSpPr>
        <p:sp>
          <p:nvSpPr>
            <p:cNvPr id="12" name="Rounded Rectangle 11"/>
            <p:cNvSpPr/>
            <p:nvPr/>
          </p:nvSpPr>
          <p:spPr>
            <a:xfrm>
              <a:off x="10166" y="1965"/>
              <a:ext cx="2050" cy="130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1718" y="2870"/>
              <a:ext cx="602" cy="388"/>
              <a:chOff x="11718" y="2870"/>
              <a:chExt cx="602" cy="38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773" y="2870"/>
                <a:ext cx="411" cy="3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latin typeface="Arial Rounded MT Bold" panose="020F0704030504030204" charset="0"/>
                  <a:cs typeface="Arial Rounded MT Bold" panose="020F0704030504030204" charset="0"/>
                </a:endParaRPr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>
                <a:off x="11718" y="2895"/>
                <a:ext cx="6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PIR</a:t>
                </a:r>
              </a:p>
            </p:txBody>
          </p:sp>
        </p:grpSp>
        <p:sp>
          <p:nvSpPr>
            <p:cNvPr id="16" name="Sun 15"/>
            <p:cNvSpPr/>
            <p:nvPr/>
          </p:nvSpPr>
          <p:spPr>
            <a:xfrm>
              <a:off x="10907" y="2515"/>
              <a:ext cx="536" cy="337"/>
            </a:xfrm>
            <a:prstGeom prst="su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874" y="2873"/>
              <a:ext cx="702" cy="446"/>
              <a:chOff x="13688" y="2547"/>
              <a:chExt cx="690" cy="613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>
                <a:off x="13784" y="2547"/>
                <a:ext cx="411" cy="511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3688" y="2661"/>
                <a:ext cx="690" cy="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LDR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240" y="2124"/>
              <a:ext cx="702" cy="380"/>
              <a:chOff x="13667" y="1547"/>
              <a:chExt cx="702" cy="38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706" y="1547"/>
                <a:ext cx="536" cy="3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13667" y="1564"/>
                <a:ext cx="7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GPS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443" y="1724"/>
              <a:ext cx="702" cy="780"/>
              <a:chOff x="10440" y="978"/>
              <a:chExt cx="702" cy="78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0440" y="1378"/>
                <a:ext cx="702" cy="380"/>
                <a:chOff x="13667" y="1547"/>
                <a:chExt cx="702" cy="38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3706" y="1547"/>
                  <a:ext cx="536" cy="37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 Box 26"/>
                <p:cNvSpPr txBox="1"/>
                <p:nvPr/>
              </p:nvSpPr>
              <p:spPr>
                <a:xfrm>
                  <a:off x="13667" y="1564"/>
                  <a:ext cx="702" cy="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Arial Rounded MT Bold" panose="020F0704030504030204" charset="0"/>
                      <a:cs typeface="Arial Rounded MT Bold" panose="020F0704030504030204" charset="0"/>
                    </a:rPr>
                    <a:t>LoRa</a:t>
                  </a:r>
                </a:p>
              </p:txBody>
            </p:sp>
          </p:grpSp>
          <p:sp>
            <p:nvSpPr>
              <p:cNvPr id="28" name="Up Arrow 27"/>
              <p:cNvSpPr/>
              <p:nvPr/>
            </p:nvSpPr>
            <p:spPr>
              <a:xfrm>
                <a:off x="10725" y="978"/>
                <a:ext cx="133" cy="40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42865" y="4851400"/>
            <a:ext cx="1366520" cy="939593"/>
            <a:chOff x="10166" y="1724"/>
            <a:chExt cx="2154" cy="1596"/>
          </a:xfrm>
        </p:grpSpPr>
        <p:sp>
          <p:nvSpPr>
            <p:cNvPr id="32" name="Rounded Rectangle 31"/>
            <p:cNvSpPr/>
            <p:nvPr/>
          </p:nvSpPr>
          <p:spPr>
            <a:xfrm>
              <a:off x="10166" y="1965"/>
              <a:ext cx="2050" cy="130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718" y="2870"/>
              <a:ext cx="602" cy="388"/>
              <a:chOff x="11718" y="2870"/>
              <a:chExt cx="602" cy="38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773" y="2870"/>
                <a:ext cx="411" cy="3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latin typeface="Arial Rounded MT Bold" panose="020F0704030504030204" charset="0"/>
                  <a:cs typeface="Arial Rounded MT Bold" panose="020F0704030504030204" charset="0"/>
                </a:endParaRPr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11718" y="2895"/>
                <a:ext cx="6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PIR</a:t>
                </a:r>
              </a:p>
            </p:txBody>
          </p:sp>
        </p:grpSp>
        <p:sp>
          <p:nvSpPr>
            <p:cNvPr id="36" name="Sun 35"/>
            <p:cNvSpPr/>
            <p:nvPr/>
          </p:nvSpPr>
          <p:spPr>
            <a:xfrm>
              <a:off x="10907" y="2515"/>
              <a:ext cx="536" cy="337"/>
            </a:xfrm>
            <a:prstGeom prst="su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74" y="2873"/>
              <a:ext cx="702" cy="447"/>
              <a:chOff x="13688" y="2547"/>
              <a:chExt cx="690" cy="614"/>
            </a:xfrm>
          </p:grpSpPr>
          <p:sp>
            <p:nvSpPr>
              <p:cNvPr id="38" name="Round Same Side Corner Rectangle 37"/>
              <p:cNvSpPr/>
              <p:nvPr/>
            </p:nvSpPr>
            <p:spPr>
              <a:xfrm>
                <a:off x="13784" y="2547"/>
                <a:ext cx="411" cy="511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13688" y="2661"/>
                <a:ext cx="690" cy="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LDR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0240" y="2124"/>
              <a:ext cx="702" cy="380"/>
              <a:chOff x="13667" y="1547"/>
              <a:chExt cx="702" cy="38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3706" y="1547"/>
                <a:ext cx="536" cy="3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>
                <a:off x="13667" y="1564"/>
                <a:ext cx="7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GPS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1443" y="1724"/>
              <a:ext cx="702" cy="780"/>
              <a:chOff x="10440" y="978"/>
              <a:chExt cx="702" cy="78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0440" y="1378"/>
                <a:ext cx="702" cy="380"/>
                <a:chOff x="13667" y="1547"/>
                <a:chExt cx="702" cy="38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13706" y="1547"/>
                  <a:ext cx="536" cy="37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67" y="1564"/>
                  <a:ext cx="702" cy="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Arial Rounded MT Bold" panose="020F0704030504030204" charset="0"/>
                      <a:cs typeface="Arial Rounded MT Bold" panose="020F0704030504030204" charset="0"/>
                    </a:rPr>
                    <a:t>LoRa</a:t>
                  </a:r>
                </a:p>
              </p:txBody>
            </p:sp>
          </p:grpSp>
          <p:sp>
            <p:nvSpPr>
              <p:cNvPr id="56" name="Up Arrow 55"/>
              <p:cNvSpPr/>
              <p:nvPr/>
            </p:nvSpPr>
            <p:spPr>
              <a:xfrm>
                <a:off x="10725" y="978"/>
                <a:ext cx="133" cy="40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289560" y="4895215"/>
            <a:ext cx="1366520" cy="933033"/>
            <a:chOff x="10166" y="1724"/>
            <a:chExt cx="2154" cy="1599"/>
          </a:xfrm>
        </p:grpSpPr>
        <p:sp>
          <p:nvSpPr>
            <p:cNvPr id="58" name="Rounded Rectangle 57"/>
            <p:cNvSpPr/>
            <p:nvPr/>
          </p:nvSpPr>
          <p:spPr>
            <a:xfrm>
              <a:off x="10166" y="1965"/>
              <a:ext cx="2050" cy="130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18" y="2870"/>
              <a:ext cx="602" cy="392"/>
              <a:chOff x="11718" y="2870"/>
              <a:chExt cx="602" cy="39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1773" y="2870"/>
                <a:ext cx="411" cy="3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latin typeface="Arial Rounded MT Bold" panose="020F0704030504030204" charset="0"/>
                  <a:cs typeface="Arial Rounded MT Bold" panose="020F0704030504030204" charset="0"/>
                </a:endParaRPr>
              </a:p>
            </p:txBody>
          </p:sp>
          <p:sp>
            <p:nvSpPr>
              <p:cNvPr id="61" name="Text Box 60"/>
              <p:cNvSpPr txBox="1"/>
              <p:nvPr/>
            </p:nvSpPr>
            <p:spPr>
              <a:xfrm>
                <a:off x="11718" y="2895"/>
                <a:ext cx="602" cy="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PIR</a:t>
                </a:r>
              </a:p>
            </p:txBody>
          </p:sp>
        </p:grpSp>
        <p:sp>
          <p:nvSpPr>
            <p:cNvPr id="62" name="Sun 61"/>
            <p:cNvSpPr/>
            <p:nvPr/>
          </p:nvSpPr>
          <p:spPr>
            <a:xfrm>
              <a:off x="10907" y="2515"/>
              <a:ext cx="536" cy="337"/>
            </a:xfrm>
            <a:prstGeom prst="su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0874" y="2873"/>
              <a:ext cx="702" cy="450"/>
              <a:chOff x="13688" y="2547"/>
              <a:chExt cx="690" cy="618"/>
            </a:xfrm>
          </p:grpSpPr>
          <p:sp>
            <p:nvSpPr>
              <p:cNvPr id="64" name="Round Same Side Corner Rectangle 63"/>
              <p:cNvSpPr/>
              <p:nvPr/>
            </p:nvSpPr>
            <p:spPr>
              <a:xfrm>
                <a:off x="13784" y="2547"/>
                <a:ext cx="411" cy="511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>
                <a:off x="13688" y="2661"/>
                <a:ext cx="690" cy="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LDR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0240" y="2124"/>
              <a:ext cx="702" cy="384"/>
              <a:chOff x="13667" y="1547"/>
              <a:chExt cx="702" cy="38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3706" y="1547"/>
                <a:ext cx="536" cy="3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>
                <a:off x="13667" y="1564"/>
                <a:ext cx="702" cy="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GPS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1443" y="1724"/>
              <a:ext cx="702" cy="784"/>
              <a:chOff x="10440" y="978"/>
              <a:chExt cx="702" cy="78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0440" y="1378"/>
                <a:ext cx="702" cy="384"/>
                <a:chOff x="13667" y="1547"/>
                <a:chExt cx="702" cy="384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3706" y="1547"/>
                  <a:ext cx="536" cy="37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13667" y="1564"/>
                  <a:ext cx="702" cy="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Arial Rounded MT Bold" panose="020F0704030504030204" charset="0"/>
                      <a:cs typeface="Arial Rounded MT Bold" panose="020F0704030504030204" charset="0"/>
                    </a:rPr>
                    <a:t>LoRa</a:t>
                  </a:r>
                </a:p>
              </p:txBody>
            </p:sp>
          </p:grpSp>
          <p:sp>
            <p:nvSpPr>
              <p:cNvPr id="73" name="Up Arrow 72"/>
              <p:cNvSpPr/>
              <p:nvPr/>
            </p:nvSpPr>
            <p:spPr>
              <a:xfrm>
                <a:off x="10725" y="978"/>
                <a:ext cx="133" cy="40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Text Box 73"/>
          <p:cNvSpPr txBox="1"/>
          <p:nvPr/>
        </p:nvSpPr>
        <p:spPr>
          <a:xfrm>
            <a:off x="10341610" y="580517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SN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5335270" y="5774055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SN + G</a:t>
            </a:r>
          </a:p>
        </p:txBody>
      </p:sp>
      <p:sp>
        <p:nvSpPr>
          <p:cNvPr id="76" name="Text Box 75"/>
          <p:cNvSpPr txBox="1"/>
          <p:nvPr/>
        </p:nvSpPr>
        <p:spPr>
          <a:xfrm>
            <a:off x="661670" y="582803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SN</a:t>
            </a:r>
          </a:p>
        </p:txBody>
      </p:sp>
      <p:sp>
        <p:nvSpPr>
          <p:cNvPr id="78" name="Curved Down Arrow 77"/>
          <p:cNvSpPr/>
          <p:nvPr/>
        </p:nvSpPr>
        <p:spPr>
          <a:xfrm>
            <a:off x="800100" y="3606800"/>
            <a:ext cx="4853940" cy="14293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Up Arrow 78"/>
          <p:cNvSpPr/>
          <p:nvPr/>
        </p:nvSpPr>
        <p:spPr>
          <a:xfrm rot="10800000">
            <a:off x="6036945" y="3606800"/>
            <a:ext cx="4399915" cy="14293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60655" y="1785620"/>
            <a:ext cx="1366520" cy="939593"/>
            <a:chOff x="10166" y="1724"/>
            <a:chExt cx="2154" cy="1596"/>
          </a:xfrm>
        </p:grpSpPr>
        <p:sp>
          <p:nvSpPr>
            <p:cNvPr id="81" name="Rounded Rectangle 80"/>
            <p:cNvSpPr/>
            <p:nvPr/>
          </p:nvSpPr>
          <p:spPr>
            <a:xfrm>
              <a:off x="10166" y="1965"/>
              <a:ext cx="2050" cy="130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1718" y="2870"/>
              <a:ext cx="602" cy="388"/>
              <a:chOff x="11718" y="2870"/>
              <a:chExt cx="602" cy="388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1773" y="2870"/>
                <a:ext cx="411" cy="3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">
                  <a:latin typeface="Arial Rounded MT Bold" panose="020F0704030504030204" charset="0"/>
                  <a:cs typeface="Arial Rounded MT Bold" panose="020F0704030504030204" charset="0"/>
                </a:endParaRPr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>
                <a:off x="11718" y="2895"/>
                <a:ext cx="6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PIR</a:t>
                </a:r>
              </a:p>
            </p:txBody>
          </p:sp>
        </p:grpSp>
        <p:sp>
          <p:nvSpPr>
            <p:cNvPr id="85" name="Sun 84"/>
            <p:cNvSpPr/>
            <p:nvPr/>
          </p:nvSpPr>
          <p:spPr>
            <a:xfrm>
              <a:off x="10907" y="2515"/>
              <a:ext cx="536" cy="337"/>
            </a:xfrm>
            <a:prstGeom prst="su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874" y="2873"/>
              <a:ext cx="702" cy="447"/>
              <a:chOff x="13688" y="2547"/>
              <a:chExt cx="690" cy="61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3784" y="2547"/>
                <a:ext cx="411" cy="511"/>
              </a:xfrm>
              <a:prstGeom prst="round2Same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13688" y="2661"/>
                <a:ext cx="690" cy="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LDR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240" y="2124"/>
              <a:ext cx="702" cy="380"/>
              <a:chOff x="13667" y="1547"/>
              <a:chExt cx="702" cy="38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3706" y="1547"/>
                <a:ext cx="536" cy="3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 Box 90"/>
              <p:cNvSpPr txBox="1"/>
              <p:nvPr/>
            </p:nvSpPr>
            <p:spPr>
              <a:xfrm>
                <a:off x="13667" y="1564"/>
                <a:ext cx="702" cy="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latin typeface="Arial Rounded MT Bold" panose="020F0704030504030204" charset="0"/>
                    <a:cs typeface="Arial Rounded MT Bold" panose="020F0704030504030204" charset="0"/>
                  </a:rPr>
                  <a:t>GPS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1443" y="1724"/>
              <a:ext cx="702" cy="780"/>
              <a:chOff x="10440" y="978"/>
              <a:chExt cx="702" cy="78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0440" y="1378"/>
                <a:ext cx="702" cy="380"/>
                <a:chOff x="13667" y="1547"/>
                <a:chExt cx="702" cy="380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13706" y="1547"/>
                  <a:ext cx="536" cy="37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13667" y="1564"/>
                  <a:ext cx="702" cy="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>
                      <a:latin typeface="Arial Rounded MT Bold" panose="020F0704030504030204" charset="0"/>
                      <a:cs typeface="Arial Rounded MT Bold" panose="020F0704030504030204" charset="0"/>
                    </a:rPr>
                    <a:t>LoRa</a:t>
                  </a:r>
                </a:p>
              </p:txBody>
            </p:sp>
          </p:grpSp>
          <p:sp>
            <p:nvSpPr>
              <p:cNvPr id="96" name="Up Arrow 95"/>
              <p:cNvSpPr/>
              <p:nvPr/>
            </p:nvSpPr>
            <p:spPr>
              <a:xfrm>
                <a:off x="10725" y="978"/>
                <a:ext cx="133" cy="400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 Box 96"/>
          <p:cNvSpPr txBox="1"/>
          <p:nvPr/>
        </p:nvSpPr>
        <p:spPr>
          <a:xfrm>
            <a:off x="324485" y="272542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SN + G</a:t>
            </a:r>
          </a:p>
        </p:txBody>
      </p:sp>
      <p:pic>
        <p:nvPicPr>
          <p:cNvPr id="98" name="Picture 97" descr="L2 Swit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90" y="2013585"/>
            <a:ext cx="1483995" cy="593725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81" idx="3"/>
            <a:endCxn id="98" idx="1"/>
          </p:cNvCxnSpPr>
          <p:nvPr/>
        </p:nvCxnSpPr>
        <p:spPr>
          <a:xfrm>
            <a:off x="1461135" y="2310130"/>
            <a:ext cx="3564255" cy="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2" idx="0"/>
          </p:cNvCxnSpPr>
          <p:nvPr/>
        </p:nvCxnSpPr>
        <p:spPr>
          <a:xfrm flipV="1">
            <a:off x="5793105" y="2466975"/>
            <a:ext cx="0" cy="2526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mage"/>
          <p:cNvPicPr>
            <a:picLocks noChangeAspect="1"/>
          </p:cNvPicPr>
          <p:nvPr/>
        </p:nvPicPr>
        <p:blipFill>
          <a:blip r:embed="rId4"/>
          <a:srcRect l="21459" r="23841" b="10046"/>
          <a:stretch>
            <a:fillRect/>
          </a:stretch>
        </p:blipFill>
        <p:spPr>
          <a:xfrm>
            <a:off x="6753860" y="245745"/>
            <a:ext cx="1695450" cy="1429385"/>
          </a:xfrm>
          <a:prstGeom prst="rect">
            <a:avLst/>
          </a:prstGeom>
        </p:spPr>
      </p:pic>
      <p:cxnSp>
        <p:nvCxnSpPr>
          <p:cNvPr id="104" name="Elbow Connector 103"/>
          <p:cNvCxnSpPr>
            <a:endCxn id="98" idx="3"/>
          </p:cNvCxnSpPr>
          <p:nvPr/>
        </p:nvCxnSpPr>
        <p:spPr>
          <a:xfrm rot="10800000" flipV="1">
            <a:off x="6509385" y="1414145"/>
            <a:ext cx="1101090" cy="895985"/>
          </a:xfrm>
          <a:prstGeom prst="bentConnector3">
            <a:avLst>
              <a:gd name="adj1" fmla="val 51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ular Callout 105"/>
          <p:cNvSpPr/>
          <p:nvPr/>
        </p:nvSpPr>
        <p:spPr>
          <a:xfrm>
            <a:off x="7156450" y="3875405"/>
            <a:ext cx="2467610" cy="1116965"/>
          </a:xfrm>
          <a:prstGeom prst="wedgeRoundRectCallout">
            <a:avLst>
              <a:gd name="adj1" fmla="val 65182"/>
              <a:gd name="adj2" fmla="val 94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SN        SN</a:t>
            </a:r>
          </a:p>
          <a:p>
            <a:pPr algn="just"/>
            <a:r>
              <a:rPr lang="en-US"/>
              <a:t>Sends over LoRa if vehicle detected by PIR Sensor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8101330" y="4009390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8595995" y="1927225"/>
            <a:ext cx="3119120" cy="1254760"/>
            <a:chOff x="13537" y="3035"/>
            <a:chExt cx="4912" cy="1976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13537" y="3035"/>
              <a:ext cx="4913" cy="1977"/>
            </a:xfrm>
            <a:prstGeom prst="wedgeRoundRectCallout">
              <a:avLst>
                <a:gd name="adj1" fmla="val 22725"/>
                <a:gd name="adj2" fmla="val 19972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ym typeface="+mn-ea"/>
                </a:rPr>
                <a:t>Gw        SN</a:t>
              </a:r>
            </a:p>
            <a:p>
              <a:pPr algn="just"/>
              <a:r>
                <a:rPr lang="en-US"/>
                <a:t>Sends Location(GPS) info and Fault with Node ID over LoRa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15564" y="3348"/>
              <a:ext cx="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906270" y="2801620"/>
            <a:ext cx="3119755" cy="1255395"/>
            <a:chOff x="13537" y="3035"/>
            <a:chExt cx="4913" cy="1977"/>
          </a:xfrm>
        </p:grpSpPr>
        <p:sp>
          <p:nvSpPr>
            <p:cNvPr id="111" name="Rounded Rectangular Callout 110"/>
            <p:cNvSpPr/>
            <p:nvPr/>
          </p:nvSpPr>
          <p:spPr>
            <a:xfrm>
              <a:off x="13537" y="3035"/>
              <a:ext cx="4913" cy="1977"/>
            </a:xfrm>
            <a:prstGeom prst="wedgeRoundRectCallout">
              <a:avLst>
                <a:gd name="adj1" fmla="val -62741"/>
                <a:gd name="adj2" fmla="val 134724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ym typeface="+mn-ea"/>
                </a:rPr>
                <a:t>SN        GW</a:t>
              </a:r>
            </a:p>
            <a:p>
              <a:pPr algn="just"/>
              <a:r>
                <a:rPr lang="en-US"/>
                <a:t>Sends Location(GPS) info and Fault with Node ID over LoRa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5609" y="3348"/>
              <a:ext cx="7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 Box 112"/>
          <p:cNvSpPr txBox="1"/>
          <p:nvPr/>
        </p:nvSpPr>
        <p:spPr>
          <a:xfrm>
            <a:off x="6127750" y="353695"/>
            <a:ext cx="1293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Server Location</a:t>
            </a:r>
          </a:p>
        </p:txBody>
      </p:sp>
      <p:sp>
        <p:nvSpPr>
          <p:cNvPr id="114" name="Text Box 113"/>
          <p:cNvSpPr txBox="1"/>
          <p:nvPr/>
        </p:nvSpPr>
        <p:spPr>
          <a:xfrm>
            <a:off x="7590155" y="1558925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Admin</a:t>
            </a:r>
          </a:p>
        </p:txBody>
      </p:sp>
      <p:sp>
        <p:nvSpPr>
          <p:cNvPr id="115" name="Text Box 114"/>
          <p:cNvSpPr txBox="1"/>
          <p:nvPr/>
        </p:nvSpPr>
        <p:spPr>
          <a:xfrm>
            <a:off x="2519680" y="1700530"/>
            <a:ext cx="247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Internet Connectivity over Ethernet (Available in the City)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1656080" y="5551805"/>
            <a:ext cx="3369310" cy="1306195"/>
          </a:xfrm>
          <a:prstGeom prst="wedgeRoundRectCallout">
            <a:avLst>
              <a:gd name="adj1" fmla="val -55404"/>
              <a:gd name="adj2" fmla="val -7956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SN        SN</a:t>
            </a:r>
          </a:p>
          <a:p>
            <a:pPr algn="just"/>
            <a:r>
              <a:rPr lang="en-US"/>
              <a:t>Sends over LoRa to next neighbouring Node if vehicle detected by PIR Sensor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3053080" y="5773420"/>
            <a:ext cx="5619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46088" y="475991"/>
            <a:ext cx="3498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Modules of the Project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01395" y="1080770"/>
            <a:ext cx="951420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Node to Node Communication (Arduino UNO to Arduino UNO) movement detection and controlling of streetlights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Node to Gateway Communication (Arduino UNO to Raspberry Pi) movement detection and controlling of streetlights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Node to Gateway Communication (Arduino UNO to Raspberry Pi) in case of fault detected by LDR. Sends location Information and light status info to gateway.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Gateway to Gateway Communication for fault tolerence as well as multipath routing.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文本框 39"/>
          <p:cNvSpPr txBox="1"/>
          <p:nvPr/>
        </p:nvSpPr>
        <p:spPr>
          <a:xfrm>
            <a:off x="746088" y="4710171"/>
            <a:ext cx="1974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IoT Security</a:t>
            </a:r>
          </a:p>
        </p:txBody>
      </p:sp>
      <p:sp>
        <p:nvSpPr>
          <p:cNvPr id="4" name="矩形 40"/>
          <p:cNvSpPr/>
          <p:nvPr/>
        </p:nvSpPr>
        <p:spPr>
          <a:xfrm>
            <a:off x="289435" y="48099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01395" y="5298440"/>
            <a:ext cx="8742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C0C0C0"/>
                </a:highlight>
              </a:rPr>
              <a:t>Secure login using login credentials for Gateway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C0C0C0"/>
                </a:highlight>
              </a:rPr>
              <a:t>Network Segmentation using Firewall and monitoring of end device status. using Nagios or similar monitoring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C0C0C0"/>
                </a:highlight>
              </a:rPr>
              <a:t>IP and MAC binding of Gateways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560" y="811530"/>
            <a:ext cx="11386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charset="0"/>
              <a:buChar char="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What differences our project will make for the environment ?</a:t>
            </a:r>
          </a:p>
          <a:p>
            <a:pPr marL="571500" indent="-571500" algn="l">
              <a:buFont typeface="Wingdings" panose="05000000000000000000" charset="0"/>
              <a:buChar char="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What are the advantages of this project against other available projects?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46088" y="191511"/>
            <a:ext cx="33902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>
                <a:latin typeface="Arial Rounded MT Bold" panose="020F0704030504030204" charset="0"/>
                <a:ea typeface="微软雅黑 Light" panose="020B0502040204020203" pitchFamily="34" charset="-122"/>
                <a:cs typeface="Arial Rounded MT Bold" panose="020F0704030504030204" charset="0"/>
              </a:rPr>
              <a:t>Benefits &amp; Trade-Offs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26149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233170" y="1596390"/>
            <a:ext cx="101225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sz="2000" b="1">
                <a:highlight>
                  <a:srgbClr val="FFFF00"/>
                </a:highlight>
                <a:latin typeface="Arial Unicode MS" panose="020B0604020202020204" charset="-122"/>
                <a:ea typeface="Arial Unicode MS" panose="020B0604020202020204" charset="-122"/>
              </a:rPr>
              <a:t>Cost effective solution</a:t>
            </a:r>
            <a:r>
              <a:rPr lang="en-US" sz="2000" b="1">
                <a:latin typeface="Arial Unicode MS" panose="020B0604020202020204" charset="-122"/>
                <a:ea typeface="Arial Unicode MS" panose="020B0604020202020204" charset="-122"/>
              </a:rPr>
              <a:t> : No of sensor nodes are less as compare to other solutions available as they put sensor nodes in each and every streetlight on the road.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2000" b="1">
                <a:latin typeface="Arial Unicode MS" panose="020B0604020202020204" charset="-122"/>
                <a:ea typeface="Arial Unicode MS" panose="020B0604020202020204" charset="-122"/>
              </a:rPr>
              <a:t>We </a:t>
            </a:r>
            <a:r>
              <a:rPr lang="en-US" sz="2000" b="1">
                <a:highlight>
                  <a:srgbClr val="FFFF00"/>
                </a:highlight>
                <a:latin typeface="Arial Unicode MS" panose="020B0604020202020204" charset="-122"/>
                <a:ea typeface="Arial Unicode MS" panose="020B0604020202020204" charset="-122"/>
              </a:rPr>
              <a:t>overcome the limitation of short range</a:t>
            </a:r>
            <a:r>
              <a:rPr lang="en-US" sz="2000" b="1">
                <a:latin typeface="Arial Unicode MS" panose="020B0604020202020204" charset="-122"/>
                <a:ea typeface="Arial Unicode MS" panose="020B0604020202020204" charset="-122"/>
              </a:rPr>
              <a:t> communication such as Zigbee and BLE used by other solutions by using LoRa.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2000" b="1">
                <a:highlight>
                  <a:srgbClr val="FFFF00"/>
                </a:highlight>
                <a:latin typeface="Arial Unicode MS" panose="020B0604020202020204" charset="-122"/>
                <a:ea typeface="Arial Unicode MS" panose="020B0604020202020204" charset="-122"/>
              </a:rPr>
              <a:t>Maintenance is easy and faster</a:t>
            </a:r>
            <a:r>
              <a:rPr lang="en-US" sz="2000" b="1">
                <a:latin typeface="Arial Unicode MS" panose="020B0604020202020204" charset="-122"/>
                <a:ea typeface="Arial Unicode MS" panose="020B0604020202020204" charset="-122"/>
              </a:rPr>
              <a:t> as no of sensor node/Gw location is less.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2000" b="1">
                <a:highlight>
                  <a:srgbClr val="FFFF00"/>
                </a:highlight>
                <a:latin typeface="Arial Unicode MS" panose="020B0604020202020204" charset="-122"/>
                <a:ea typeface="Arial Unicode MS" panose="020B0604020202020204" charset="-122"/>
              </a:rPr>
              <a:t>Deployable with existing lighting system</a:t>
            </a:r>
            <a:r>
              <a:rPr lang="en-US" sz="2000" b="1">
                <a:latin typeface="Arial Unicode MS" panose="020B0604020202020204" charset="-122"/>
                <a:ea typeface="Arial Unicode MS" panose="020B0604020202020204" charset="-122"/>
              </a:rPr>
              <a:t> unlike other solutions which replaces the existing lights with smart lights.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89560" y="4177030"/>
            <a:ext cx="1079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Fault repair by repair team needs manual checking in an area of 500-600m.</a:t>
            </a: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Needs additional cabling between a group of streetlights for parallel connection.</a:t>
            </a: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 b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</a:rPr>
              <a:t>Fault in one node will lead to non functioning of multiple streetlights.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9560" y="227330"/>
            <a:ext cx="3649345" cy="459740"/>
            <a:chOff x="456" y="750"/>
            <a:chExt cx="5747" cy="724"/>
          </a:xfrm>
        </p:grpSpPr>
        <p:sp>
          <p:nvSpPr>
            <p:cNvPr id="17" name="文本框 16"/>
            <p:cNvSpPr txBox="1"/>
            <p:nvPr/>
          </p:nvSpPr>
          <p:spPr>
            <a:xfrm>
              <a:off x="1175" y="750"/>
              <a:ext cx="502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u="sng" dirty="0">
                  <a:latin typeface="Arial Unicode MS" panose="020B0604020202020204" charset="-122"/>
                  <a:ea typeface="Arial Unicode MS" panose="020B0604020202020204" charset="-122"/>
                </a:rPr>
                <a:t>Results and Summary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56" y="860"/>
              <a:ext cx="536" cy="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835025" y="706120"/>
            <a:ext cx="1052258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have achieved the project functionality as desired.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output of different modules were tested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>
                <a:latin typeface="Arial Bold" panose="020B0604020202020204" charset="0"/>
                <a:cs typeface="Arial Bold" panose="020B0604020202020204" charset="0"/>
              </a:rPr>
              <a:t>Summary: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This concept would motivate everyone to use in the city/Highways as it has multiple benefits given earlier.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Reuse of Existing system is also a factor of attracting people for using this concept.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>
                <a:latin typeface="Arial Bold" panose="020B0604020202020204" charset="0"/>
                <a:cs typeface="Arial Bold" panose="020B0604020202020204" charset="0"/>
              </a:rPr>
              <a:t>Constraints for demo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In order to build LoRa gateway we need LoRa concentrator or LoRa hat which supports multi channel Tx/Rx on a freq band with FH.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Due to demo at a small space and LoRa working on 433 MHz signal interference is more leading collision of data packets.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GPS signal is not available at indoor environment however the same has been successfully tested at a open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>
                <a:latin typeface="Arial Bold" panose="020B0604020202020204" charset="0"/>
                <a:cs typeface="Arial Bold" panose="020B0604020202020204" charset="0"/>
              </a:rPr>
              <a:t>Modules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Node to Node Communication over LoRa for the functionality of streetlights.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Node to Gw communication for fault detection and passing of location information.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Arial Bold" panose="020B0604020202020204" charset="0"/>
                <a:cs typeface="Arial Bold" panose="020B0604020202020204" charset="0"/>
              </a:rPr>
              <a:t>Gw to Gw communication to achieve fault tolerence.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  <a:latin typeface="Arial Bold" panose="020B0604020202020204" charset="0"/>
                <a:cs typeface="Arial Bold" panose="020B0604020202020204" charset="0"/>
              </a:rPr>
              <a:t>Demo of each module will be shown separately.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1416</Words>
  <Application>Microsoft Office PowerPoint</Application>
  <PresentationFormat>Widescreen</PresentationFormat>
  <Paragraphs>179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Arial Bold</vt:lpstr>
      <vt:lpstr>Arial Rounded MT Bold</vt:lpstr>
      <vt:lpstr>Arial Unicode MS</vt:lpstr>
      <vt:lpstr>Calibri</vt:lpstr>
      <vt:lpstr>Century Gothic</vt:lpstr>
      <vt:lpstr>Hiragino Sans GB W6</vt:lpstr>
      <vt:lpstr>Wingdings</vt:lpstr>
      <vt:lpstr>冬青黑体简体中文 W3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Srujana Sabbani</cp:lastModifiedBy>
  <cp:revision>44</cp:revision>
  <dcterms:created xsi:type="dcterms:W3CDTF">2022-11-14T09:31:55Z</dcterms:created>
  <dcterms:modified xsi:type="dcterms:W3CDTF">2023-07-21T18:10:12Z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  <property fmtid="{D5CDD505-2E9C-101B-9397-08002B2CF9AE}" pid="3" name="ICV">
    <vt:lpwstr>51D77256755E46C78104214CD09ECB11</vt:lpwstr>
  </property>
</Properties>
</file>