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8.jpg" ContentType="image/unknown"/>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notesMasterIdLst>
    <p:notesMasterId r:id="rId23"/>
  </p:notesMasterIdLst>
  <p:handoutMasterIdLst>
    <p:handoutMasterId r:id="rId24"/>
  </p:handoutMasterIdLst>
  <p:sldIdLst>
    <p:sldId id="258" r:id="rId2"/>
    <p:sldId id="259" r:id="rId3"/>
    <p:sldId id="260" r:id="rId4"/>
    <p:sldId id="261" r:id="rId5"/>
    <p:sldId id="271" r:id="rId6"/>
    <p:sldId id="272" r:id="rId7"/>
    <p:sldId id="273" r:id="rId8"/>
    <p:sldId id="274" r:id="rId9"/>
    <p:sldId id="277" r:id="rId10"/>
    <p:sldId id="278" r:id="rId11"/>
    <p:sldId id="270" r:id="rId12"/>
    <p:sldId id="262" r:id="rId13"/>
    <p:sldId id="263" r:id="rId14"/>
    <p:sldId id="264" r:id="rId15"/>
    <p:sldId id="265" r:id="rId16"/>
    <p:sldId id="279" r:id="rId17"/>
    <p:sldId id="268" r:id="rId18"/>
    <p:sldId id="275" r:id="rId19"/>
    <p:sldId id="276" r:id="rId20"/>
    <p:sldId id="267" r:id="rId21"/>
    <p:sldId id="269" r:id="rId22"/>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945">
          <p15:clr>
            <a:srgbClr val="A4A3A4"/>
          </p15:clr>
        </p15:guide>
        <p15:guide id="3" orient="horz" pos="3888">
          <p15:clr>
            <a:srgbClr val="A4A3A4"/>
          </p15:clr>
        </p15:guide>
        <p15:guide id="4" orient="horz" pos="192">
          <p15:clr>
            <a:srgbClr val="A4A3A4"/>
          </p15:clr>
        </p15:guide>
        <p15:guide id="5" orient="horz" pos="1072">
          <p15:clr>
            <a:srgbClr val="A4A3A4"/>
          </p15:clr>
        </p15:guide>
        <p15:guide id="6" pos="3839">
          <p15:clr>
            <a:srgbClr val="A4A3A4"/>
          </p15:clr>
        </p15:guide>
        <p15:guide id="7" pos="704">
          <p15:clr>
            <a:srgbClr val="A4A3A4"/>
          </p15:clr>
        </p15:guide>
        <p15:guide id="8" pos="71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epak Mathur" initials="DM" lastIdx="1" clrIdx="0">
    <p:extLst>
      <p:ext uri="{19B8F6BF-5375-455C-9EA6-DF929625EA0E}">
        <p15:presenceInfo xmlns:p15="http://schemas.microsoft.com/office/powerpoint/2012/main" userId="S::deepakm22@iitk.ac.in::f72a3e20-fab6-4a41-a65f-42a8cba9d02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82" autoAdjust="0"/>
  </p:normalViewPr>
  <p:slideViewPr>
    <p:cSldViewPr showGuides="1">
      <p:cViewPr varScale="1">
        <p:scale>
          <a:sx n="86" d="100"/>
          <a:sy n="86" d="100"/>
        </p:scale>
        <p:origin x="562" y="67"/>
      </p:cViewPr>
      <p:guideLst>
        <p:guide orient="horz" pos="2160"/>
        <p:guide orient="horz" pos="945"/>
        <p:guide orient="horz" pos="3888"/>
        <p:guide orient="horz" pos="192"/>
        <p:guide orient="horz" pos="1072"/>
        <p:guide pos="3839"/>
        <p:guide pos="704"/>
        <p:guide pos="7102"/>
      </p:guideLst>
    </p:cSldViewPr>
  </p:slideViewPr>
  <p:outlineViewPr>
    <p:cViewPr>
      <p:scale>
        <a:sx n="33" d="100"/>
        <a:sy n="33" d="100"/>
      </p:scale>
      <p:origin x="0" y="-2886"/>
    </p:cViewPr>
  </p:outlineViewPr>
  <p:notesTextViewPr>
    <p:cViewPr>
      <p:scale>
        <a:sx n="3" d="2"/>
        <a:sy n="3" d="2"/>
      </p:scale>
      <p:origin x="0" y="0"/>
    </p:cViewPr>
  </p:notesTextViewPr>
  <p:notesViewPr>
    <p:cSldViewPr>
      <p:cViewPr varScale="1">
        <p:scale>
          <a:sx n="79" d="100"/>
          <a:sy n="79" d="100"/>
        </p:scale>
        <p:origin x="319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5#1">
  <dgm:title val=""/>
  <dgm:desc val=""/>
  <dgm:catLst>
    <dgm:cat type="accent3" pri="11500"/>
  </dgm:catLst>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D527559-FDD8-4274-B634-C7FBCF5BC573}" type="doc">
      <dgm:prSet loTypeId="urn:microsoft.com/office/officeart/2005/8/layout/chevron1" loCatId="process" qsTypeId="urn:microsoft.com/office/officeart/2005/8/quickstyle/simple5#1" qsCatId="simple" csTypeId="urn:microsoft.com/office/officeart/2005/8/colors/accent3_5#1" csCatId="accent1" phldr="0"/>
      <dgm:spPr/>
    </dgm:pt>
    <dgm:pt modelId="{870E4F47-8CC4-4F59-B4C1-42B5AAA5CEFE}">
      <dgm:prSet phldrT="[Text]" phldr="0" custT="1"/>
      <dgm:spPr/>
      <dgm:t>
        <a:bodyPr vert="horz" wrap="square"/>
        <a:lstStyle/>
        <a:p>
          <a:pPr>
            <a:lnSpc>
              <a:spcPct val="100000"/>
            </a:lnSpc>
            <a:spcBef>
              <a:spcPct val="0"/>
            </a:spcBef>
            <a:spcAft>
              <a:spcPct val="35000"/>
            </a:spcAft>
          </a:pPr>
          <a:r>
            <a:rPr lang="en-US" sz="2000" b="1">
              <a:solidFill>
                <a:srgbClr val="FFFF00"/>
              </a:solidFill>
              <a:latin typeface="Arial Bold" panose="020B0604020202020204" charset="0"/>
              <a:cs typeface="Arial Bold" panose="020B0604020202020204" charset="0"/>
            </a:rPr>
            <a:t>Sensors</a:t>
          </a:r>
        </a:p>
      </dgm:t>
    </dgm:pt>
    <dgm:pt modelId="{3D1AB2CA-88A4-4E4C-9A8A-508DF0E06639}" type="parTrans" cxnId="{A61F9E61-4D98-4ABE-934E-BC77D6F93B5A}">
      <dgm:prSet/>
      <dgm:spPr/>
      <dgm:t>
        <a:bodyPr/>
        <a:lstStyle/>
        <a:p>
          <a:endParaRPr lang="en-IN"/>
        </a:p>
      </dgm:t>
    </dgm:pt>
    <dgm:pt modelId="{856E2728-BF00-49C7-82BA-8F4DCB00940B}" type="sibTrans" cxnId="{A61F9E61-4D98-4ABE-934E-BC77D6F93B5A}">
      <dgm:prSet/>
      <dgm:spPr/>
      <dgm:t>
        <a:bodyPr/>
        <a:lstStyle/>
        <a:p>
          <a:endParaRPr lang="en-IN"/>
        </a:p>
      </dgm:t>
    </dgm:pt>
    <dgm:pt modelId="{1AA64000-5F0F-47A8-A435-2AF8D82F28B1}">
      <dgm:prSet phldrT="[Text]" phldr="0" custT="1"/>
      <dgm:spPr/>
      <dgm:t>
        <a:bodyPr vert="horz" wrap="square"/>
        <a:lstStyle/>
        <a:p>
          <a:pPr>
            <a:lnSpc>
              <a:spcPct val="100000"/>
            </a:lnSpc>
            <a:spcBef>
              <a:spcPct val="0"/>
            </a:spcBef>
            <a:spcAft>
              <a:spcPct val="35000"/>
            </a:spcAft>
          </a:pPr>
          <a:r>
            <a:rPr lang="en-US" sz="2000" b="1">
              <a:solidFill>
                <a:srgbClr val="FFFF00"/>
              </a:solidFill>
              <a:latin typeface="Arial Bold" panose="020B0604020202020204" charset="0"/>
              <a:cs typeface="Arial Bold" panose="020B0604020202020204" charset="0"/>
            </a:rPr>
            <a:t>End Device</a:t>
          </a:r>
        </a:p>
      </dgm:t>
    </dgm:pt>
    <dgm:pt modelId="{845A32C3-0E8A-4EED-972E-FC6F9A8364F8}" type="parTrans" cxnId="{1A0D4127-ECA2-4547-8EA3-BB88B7D8D0B9}">
      <dgm:prSet/>
      <dgm:spPr/>
      <dgm:t>
        <a:bodyPr/>
        <a:lstStyle/>
        <a:p>
          <a:endParaRPr lang="en-IN"/>
        </a:p>
      </dgm:t>
    </dgm:pt>
    <dgm:pt modelId="{C0D86BAE-7711-4781-A574-7BE0EA273229}" type="sibTrans" cxnId="{1A0D4127-ECA2-4547-8EA3-BB88B7D8D0B9}">
      <dgm:prSet/>
      <dgm:spPr/>
      <dgm:t>
        <a:bodyPr/>
        <a:lstStyle/>
        <a:p>
          <a:endParaRPr lang="en-IN"/>
        </a:p>
      </dgm:t>
    </dgm:pt>
    <dgm:pt modelId="{9C12F5BE-AC2F-4662-8DFA-C79428950CF2}">
      <dgm:prSet phldrT="[Text]" phldr="0" custT="1"/>
      <dgm:spPr/>
      <dgm:t>
        <a:bodyPr vert="horz" wrap="square"/>
        <a:lstStyle/>
        <a:p>
          <a:pPr>
            <a:lnSpc>
              <a:spcPct val="100000"/>
            </a:lnSpc>
            <a:spcBef>
              <a:spcPct val="0"/>
            </a:spcBef>
            <a:spcAft>
              <a:spcPct val="35000"/>
            </a:spcAft>
          </a:pPr>
          <a:r>
            <a:rPr lang="en-US" sz="2000" b="1">
              <a:solidFill>
                <a:srgbClr val="FFFF00"/>
              </a:solidFill>
              <a:latin typeface="Arial Bold" panose="020B0604020202020204" charset="0"/>
              <a:cs typeface="Arial Bold" panose="020B0604020202020204" charset="0"/>
            </a:rPr>
            <a:t>Gateway</a:t>
          </a:r>
        </a:p>
      </dgm:t>
    </dgm:pt>
    <dgm:pt modelId="{E2B7565C-BEBF-47B7-AC71-10023CB96091}" type="parTrans" cxnId="{7573363E-B43B-49B8-9198-1DD1483307D1}">
      <dgm:prSet/>
      <dgm:spPr/>
      <dgm:t>
        <a:bodyPr/>
        <a:lstStyle/>
        <a:p>
          <a:endParaRPr lang="en-IN"/>
        </a:p>
      </dgm:t>
    </dgm:pt>
    <dgm:pt modelId="{BE48B07B-4C6F-4C50-9D7F-CE1D6590BF95}" type="sibTrans" cxnId="{7573363E-B43B-49B8-9198-1DD1483307D1}">
      <dgm:prSet/>
      <dgm:spPr/>
      <dgm:t>
        <a:bodyPr/>
        <a:lstStyle/>
        <a:p>
          <a:endParaRPr lang="en-IN"/>
        </a:p>
      </dgm:t>
    </dgm:pt>
    <dgm:pt modelId="{DDA35286-5EC4-49DE-8E0F-AD13DE0B2ECF}">
      <dgm:prSet phldr="0" custT="1"/>
      <dgm:spPr/>
      <dgm:t>
        <a:bodyPr vert="horz" wrap="square"/>
        <a:lstStyle/>
        <a:p>
          <a:pPr>
            <a:lnSpc>
              <a:spcPct val="100000"/>
            </a:lnSpc>
            <a:spcBef>
              <a:spcPct val="0"/>
            </a:spcBef>
            <a:spcAft>
              <a:spcPct val="35000"/>
            </a:spcAft>
          </a:pPr>
          <a:r>
            <a:rPr lang="en-US" sz="2000" b="1" dirty="0">
              <a:solidFill>
                <a:srgbClr val="FFFF00"/>
              </a:solidFill>
              <a:latin typeface="Arial Bold" panose="020B0604020202020204" charset="0"/>
              <a:cs typeface="Arial Bold" panose="020B0604020202020204" charset="0"/>
            </a:rPr>
            <a:t>Server Node</a:t>
          </a:r>
        </a:p>
      </dgm:t>
    </dgm:pt>
    <dgm:pt modelId="{59E33FE1-4031-4834-B186-E758A6A2D103}" type="parTrans" cxnId="{542A88F1-2271-44DB-8521-593E008C23FE}">
      <dgm:prSet/>
      <dgm:spPr/>
      <dgm:t>
        <a:bodyPr/>
        <a:lstStyle/>
        <a:p>
          <a:endParaRPr lang="en-IN"/>
        </a:p>
      </dgm:t>
    </dgm:pt>
    <dgm:pt modelId="{59BFCE6F-1389-47BB-A7ED-13BFD3BD890D}" type="sibTrans" cxnId="{542A88F1-2271-44DB-8521-593E008C23FE}">
      <dgm:prSet/>
      <dgm:spPr/>
      <dgm:t>
        <a:bodyPr/>
        <a:lstStyle/>
        <a:p>
          <a:endParaRPr lang="en-IN"/>
        </a:p>
      </dgm:t>
    </dgm:pt>
    <dgm:pt modelId="{60E81CF5-4537-4C2F-8762-598D2E914097}" type="pres">
      <dgm:prSet presAssocID="{9D527559-FDD8-4274-B634-C7FBCF5BC573}" presName="Name0" presStyleCnt="0">
        <dgm:presLayoutVars>
          <dgm:dir/>
          <dgm:animLvl val="lvl"/>
          <dgm:resizeHandles val="exact"/>
        </dgm:presLayoutVars>
      </dgm:prSet>
      <dgm:spPr/>
    </dgm:pt>
    <dgm:pt modelId="{67FF3BB9-6612-4697-87EE-EC66312779BE}" type="pres">
      <dgm:prSet presAssocID="{870E4F47-8CC4-4F59-B4C1-42B5AAA5CEFE}" presName="parTxOnly" presStyleLbl="node1" presStyleIdx="0" presStyleCnt="4">
        <dgm:presLayoutVars>
          <dgm:chMax val="0"/>
          <dgm:chPref val="0"/>
          <dgm:bulletEnabled val="1"/>
        </dgm:presLayoutVars>
      </dgm:prSet>
      <dgm:spPr/>
    </dgm:pt>
    <dgm:pt modelId="{E484CEA2-673C-4A85-8A00-8580D721B29A}" type="pres">
      <dgm:prSet presAssocID="{856E2728-BF00-49C7-82BA-8F4DCB00940B}" presName="parTxOnlySpace" presStyleCnt="0"/>
      <dgm:spPr/>
    </dgm:pt>
    <dgm:pt modelId="{D3000CD6-B08B-4D3B-8D2A-7F1C26A23961}" type="pres">
      <dgm:prSet presAssocID="{1AA64000-5F0F-47A8-A435-2AF8D82F28B1}" presName="parTxOnly" presStyleLbl="node1" presStyleIdx="1" presStyleCnt="4">
        <dgm:presLayoutVars>
          <dgm:chMax val="0"/>
          <dgm:chPref val="0"/>
          <dgm:bulletEnabled val="1"/>
        </dgm:presLayoutVars>
      </dgm:prSet>
      <dgm:spPr/>
    </dgm:pt>
    <dgm:pt modelId="{1773A515-DFFE-41F0-B581-98757CBEC16E}" type="pres">
      <dgm:prSet presAssocID="{C0D86BAE-7711-4781-A574-7BE0EA273229}" presName="parTxOnlySpace" presStyleCnt="0"/>
      <dgm:spPr/>
    </dgm:pt>
    <dgm:pt modelId="{74437C11-3810-488A-B265-8C8037793D77}" type="pres">
      <dgm:prSet presAssocID="{9C12F5BE-AC2F-4662-8DFA-C79428950CF2}" presName="parTxOnly" presStyleLbl="node1" presStyleIdx="2" presStyleCnt="4">
        <dgm:presLayoutVars>
          <dgm:chMax val="0"/>
          <dgm:chPref val="0"/>
          <dgm:bulletEnabled val="1"/>
        </dgm:presLayoutVars>
      </dgm:prSet>
      <dgm:spPr/>
    </dgm:pt>
    <dgm:pt modelId="{153ED5FC-DE43-489F-9CB9-685DE84C701A}" type="pres">
      <dgm:prSet presAssocID="{BE48B07B-4C6F-4C50-9D7F-CE1D6590BF95}" presName="parTxOnlySpace" presStyleCnt="0"/>
      <dgm:spPr/>
    </dgm:pt>
    <dgm:pt modelId="{1E275127-B62D-4973-8655-2AB82FD5DC11}" type="pres">
      <dgm:prSet presAssocID="{DDA35286-5EC4-49DE-8E0F-AD13DE0B2ECF}" presName="parTxOnly" presStyleLbl="node1" presStyleIdx="3" presStyleCnt="4" custLinFactNeighborX="-10401" custLinFactNeighborY="-2590">
        <dgm:presLayoutVars>
          <dgm:chMax val="0"/>
          <dgm:chPref val="0"/>
          <dgm:bulletEnabled val="1"/>
        </dgm:presLayoutVars>
      </dgm:prSet>
      <dgm:spPr/>
    </dgm:pt>
  </dgm:ptLst>
  <dgm:cxnLst>
    <dgm:cxn modelId="{1A0D4127-ECA2-4547-8EA3-BB88B7D8D0B9}" srcId="{9D527559-FDD8-4274-B634-C7FBCF5BC573}" destId="{1AA64000-5F0F-47A8-A435-2AF8D82F28B1}" srcOrd="1" destOrd="0" parTransId="{845A32C3-0E8A-4EED-972E-FC6F9A8364F8}" sibTransId="{C0D86BAE-7711-4781-A574-7BE0EA273229}"/>
    <dgm:cxn modelId="{7573363E-B43B-49B8-9198-1DD1483307D1}" srcId="{9D527559-FDD8-4274-B634-C7FBCF5BC573}" destId="{9C12F5BE-AC2F-4662-8DFA-C79428950CF2}" srcOrd="2" destOrd="0" parTransId="{E2B7565C-BEBF-47B7-AC71-10023CB96091}" sibTransId="{BE48B07B-4C6F-4C50-9D7F-CE1D6590BF95}"/>
    <dgm:cxn modelId="{A61F9E61-4D98-4ABE-934E-BC77D6F93B5A}" srcId="{9D527559-FDD8-4274-B634-C7FBCF5BC573}" destId="{870E4F47-8CC4-4F59-B4C1-42B5AAA5CEFE}" srcOrd="0" destOrd="0" parTransId="{3D1AB2CA-88A4-4E4C-9A8A-508DF0E06639}" sibTransId="{856E2728-BF00-49C7-82BA-8F4DCB00940B}"/>
    <dgm:cxn modelId="{93BB9C7A-EDC6-4436-9894-C5405D7B9CA3}" type="presOf" srcId="{1AA64000-5F0F-47A8-A435-2AF8D82F28B1}" destId="{D3000CD6-B08B-4D3B-8D2A-7F1C26A23961}" srcOrd="0" destOrd="0" presId="urn:microsoft.com/office/officeart/2005/8/layout/chevron1"/>
    <dgm:cxn modelId="{F33F1080-E207-4C32-A181-4C3006E37530}" type="presOf" srcId="{9C12F5BE-AC2F-4662-8DFA-C79428950CF2}" destId="{74437C11-3810-488A-B265-8C8037793D77}" srcOrd="0" destOrd="0" presId="urn:microsoft.com/office/officeart/2005/8/layout/chevron1"/>
    <dgm:cxn modelId="{624E87C2-D4EB-4B5C-8187-4FF230693799}" type="presOf" srcId="{9D527559-FDD8-4274-B634-C7FBCF5BC573}" destId="{60E81CF5-4537-4C2F-8762-598D2E914097}" srcOrd="0" destOrd="0" presId="urn:microsoft.com/office/officeart/2005/8/layout/chevron1"/>
    <dgm:cxn modelId="{ED3719DD-65C9-4550-8AE6-FDF9F2117A66}" type="presOf" srcId="{870E4F47-8CC4-4F59-B4C1-42B5AAA5CEFE}" destId="{67FF3BB9-6612-4697-87EE-EC66312779BE}" srcOrd="0" destOrd="0" presId="urn:microsoft.com/office/officeart/2005/8/layout/chevron1"/>
    <dgm:cxn modelId="{542A88F1-2271-44DB-8521-593E008C23FE}" srcId="{9D527559-FDD8-4274-B634-C7FBCF5BC573}" destId="{DDA35286-5EC4-49DE-8E0F-AD13DE0B2ECF}" srcOrd="3" destOrd="0" parTransId="{59E33FE1-4031-4834-B186-E758A6A2D103}" sibTransId="{59BFCE6F-1389-47BB-A7ED-13BFD3BD890D}"/>
    <dgm:cxn modelId="{DCF04EF3-23E8-4E6B-988B-073A4BB8F920}" type="presOf" srcId="{DDA35286-5EC4-49DE-8E0F-AD13DE0B2ECF}" destId="{1E275127-B62D-4973-8655-2AB82FD5DC11}" srcOrd="0" destOrd="0" presId="urn:microsoft.com/office/officeart/2005/8/layout/chevron1"/>
    <dgm:cxn modelId="{051AFFE5-D14C-448A-A0F7-3025304CB9FE}" type="presParOf" srcId="{60E81CF5-4537-4C2F-8762-598D2E914097}" destId="{67FF3BB9-6612-4697-87EE-EC66312779BE}" srcOrd="0" destOrd="0" presId="urn:microsoft.com/office/officeart/2005/8/layout/chevron1"/>
    <dgm:cxn modelId="{DDE58717-D588-4DFF-B5C4-F1BD1D3B17C0}" type="presParOf" srcId="{60E81CF5-4537-4C2F-8762-598D2E914097}" destId="{E484CEA2-673C-4A85-8A00-8580D721B29A}" srcOrd="1" destOrd="0" presId="urn:microsoft.com/office/officeart/2005/8/layout/chevron1"/>
    <dgm:cxn modelId="{EB76EF51-834B-4270-876D-25CC6CCAEBC7}" type="presParOf" srcId="{60E81CF5-4537-4C2F-8762-598D2E914097}" destId="{D3000CD6-B08B-4D3B-8D2A-7F1C26A23961}" srcOrd="2" destOrd="0" presId="urn:microsoft.com/office/officeart/2005/8/layout/chevron1"/>
    <dgm:cxn modelId="{CA86404A-4CF5-4DBB-87CA-3FF1FA68BDD5}" type="presParOf" srcId="{60E81CF5-4537-4C2F-8762-598D2E914097}" destId="{1773A515-DFFE-41F0-B581-98757CBEC16E}" srcOrd="3" destOrd="0" presId="urn:microsoft.com/office/officeart/2005/8/layout/chevron1"/>
    <dgm:cxn modelId="{0B8B8398-4073-48B9-B92F-641AC992E1DB}" type="presParOf" srcId="{60E81CF5-4537-4C2F-8762-598D2E914097}" destId="{74437C11-3810-488A-B265-8C8037793D77}" srcOrd="4" destOrd="0" presId="urn:microsoft.com/office/officeart/2005/8/layout/chevron1"/>
    <dgm:cxn modelId="{BBADA8BB-9A83-4EAC-8919-6A327F9A3AD8}" type="presParOf" srcId="{60E81CF5-4537-4C2F-8762-598D2E914097}" destId="{153ED5FC-DE43-489F-9CB9-685DE84C701A}" srcOrd="5" destOrd="0" presId="urn:microsoft.com/office/officeart/2005/8/layout/chevron1"/>
    <dgm:cxn modelId="{CBB2497F-8C01-498C-BF2B-B415A4F7B504}" type="presParOf" srcId="{60E81CF5-4537-4C2F-8762-598D2E914097}" destId="{1E275127-B62D-4973-8655-2AB82FD5DC11}"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FF3BB9-6612-4697-87EE-EC66312779BE}">
      <dsp:nvSpPr>
        <dsp:cNvPr id="0" name=""/>
        <dsp:cNvSpPr/>
      </dsp:nvSpPr>
      <dsp:spPr>
        <a:xfrm>
          <a:off x="5377" y="0"/>
          <a:ext cx="3130414" cy="1026160"/>
        </a:xfrm>
        <a:prstGeom prst="chevron">
          <a:avLst/>
        </a:prstGeom>
        <a:gradFill rotWithShape="0">
          <a:gsLst>
            <a:gs pos="0">
              <a:schemeClr val="accent3">
                <a:alpha val="90000"/>
                <a:hueOff val="0"/>
                <a:satOff val="0"/>
                <a:lumOff val="0"/>
                <a:alphaOff val="0"/>
                <a:tint val="96000"/>
                <a:lumMod val="100000"/>
              </a:schemeClr>
            </a:gs>
            <a:gs pos="78000">
              <a:schemeClr val="accent3">
                <a:alpha val="90000"/>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100000"/>
            </a:lnSpc>
            <a:spcBef>
              <a:spcPct val="0"/>
            </a:spcBef>
            <a:spcAft>
              <a:spcPct val="35000"/>
            </a:spcAft>
            <a:buNone/>
          </a:pPr>
          <a:r>
            <a:rPr lang="en-US" sz="2000" b="1" kern="1200">
              <a:solidFill>
                <a:srgbClr val="FFFF00"/>
              </a:solidFill>
              <a:latin typeface="Arial Bold" panose="020B0604020202020204" charset="0"/>
              <a:cs typeface="Arial Bold" panose="020B0604020202020204" charset="0"/>
            </a:rPr>
            <a:t>Sensors</a:t>
          </a:r>
        </a:p>
      </dsp:txBody>
      <dsp:txXfrm>
        <a:off x="518457" y="0"/>
        <a:ext cx="2104254" cy="1026160"/>
      </dsp:txXfrm>
    </dsp:sp>
    <dsp:sp modelId="{D3000CD6-B08B-4D3B-8D2A-7F1C26A23961}">
      <dsp:nvSpPr>
        <dsp:cNvPr id="0" name=""/>
        <dsp:cNvSpPr/>
      </dsp:nvSpPr>
      <dsp:spPr>
        <a:xfrm>
          <a:off x="2822750" y="0"/>
          <a:ext cx="3130414" cy="1026160"/>
        </a:xfrm>
        <a:prstGeom prst="chevron">
          <a:avLst/>
        </a:prstGeom>
        <a:gradFill rotWithShape="0">
          <a:gsLst>
            <a:gs pos="0">
              <a:schemeClr val="accent3">
                <a:alpha val="90000"/>
                <a:hueOff val="0"/>
                <a:satOff val="0"/>
                <a:lumOff val="0"/>
                <a:alphaOff val="-13333"/>
                <a:tint val="96000"/>
                <a:lumMod val="100000"/>
              </a:schemeClr>
            </a:gs>
            <a:gs pos="78000">
              <a:schemeClr val="accent3">
                <a:alpha val="90000"/>
                <a:hueOff val="0"/>
                <a:satOff val="0"/>
                <a:lumOff val="0"/>
                <a:alphaOff val="-13333"/>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100000"/>
            </a:lnSpc>
            <a:spcBef>
              <a:spcPct val="0"/>
            </a:spcBef>
            <a:spcAft>
              <a:spcPct val="35000"/>
            </a:spcAft>
            <a:buNone/>
          </a:pPr>
          <a:r>
            <a:rPr lang="en-US" sz="2000" b="1" kern="1200">
              <a:solidFill>
                <a:srgbClr val="FFFF00"/>
              </a:solidFill>
              <a:latin typeface="Arial Bold" panose="020B0604020202020204" charset="0"/>
              <a:cs typeface="Arial Bold" panose="020B0604020202020204" charset="0"/>
            </a:rPr>
            <a:t>End Device</a:t>
          </a:r>
        </a:p>
      </dsp:txBody>
      <dsp:txXfrm>
        <a:off x="3335830" y="0"/>
        <a:ext cx="2104254" cy="1026160"/>
      </dsp:txXfrm>
    </dsp:sp>
    <dsp:sp modelId="{74437C11-3810-488A-B265-8C8037793D77}">
      <dsp:nvSpPr>
        <dsp:cNvPr id="0" name=""/>
        <dsp:cNvSpPr/>
      </dsp:nvSpPr>
      <dsp:spPr>
        <a:xfrm>
          <a:off x="5640123" y="0"/>
          <a:ext cx="3130414" cy="1026160"/>
        </a:xfrm>
        <a:prstGeom prst="chevron">
          <a:avLst/>
        </a:prstGeom>
        <a:gradFill rotWithShape="0">
          <a:gsLst>
            <a:gs pos="0">
              <a:schemeClr val="accent3">
                <a:alpha val="90000"/>
                <a:hueOff val="0"/>
                <a:satOff val="0"/>
                <a:lumOff val="0"/>
                <a:alphaOff val="-26667"/>
                <a:tint val="96000"/>
                <a:lumMod val="100000"/>
              </a:schemeClr>
            </a:gs>
            <a:gs pos="78000">
              <a:schemeClr val="accent3">
                <a:alpha val="90000"/>
                <a:hueOff val="0"/>
                <a:satOff val="0"/>
                <a:lumOff val="0"/>
                <a:alphaOff val="-26667"/>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100000"/>
            </a:lnSpc>
            <a:spcBef>
              <a:spcPct val="0"/>
            </a:spcBef>
            <a:spcAft>
              <a:spcPct val="35000"/>
            </a:spcAft>
            <a:buNone/>
          </a:pPr>
          <a:r>
            <a:rPr lang="en-US" sz="2000" b="1" kern="1200">
              <a:solidFill>
                <a:srgbClr val="FFFF00"/>
              </a:solidFill>
              <a:latin typeface="Arial Bold" panose="020B0604020202020204" charset="0"/>
              <a:cs typeface="Arial Bold" panose="020B0604020202020204" charset="0"/>
            </a:rPr>
            <a:t>Gateway</a:t>
          </a:r>
        </a:p>
      </dsp:txBody>
      <dsp:txXfrm>
        <a:off x="6153203" y="0"/>
        <a:ext cx="2104254" cy="1026160"/>
      </dsp:txXfrm>
    </dsp:sp>
    <dsp:sp modelId="{1E275127-B62D-4973-8655-2AB82FD5DC11}">
      <dsp:nvSpPr>
        <dsp:cNvPr id="0" name=""/>
        <dsp:cNvSpPr/>
      </dsp:nvSpPr>
      <dsp:spPr>
        <a:xfrm>
          <a:off x="8424936" y="0"/>
          <a:ext cx="3130414" cy="1026160"/>
        </a:xfrm>
        <a:prstGeom prst="chevron">
          <a:avLst/>
        </a:prstGeom>
        <a:gradFill rotWithShape="0">
          <a:gsLst>
            <a:gs pos="0">
              <a:schemeClr val="accent3">
                <a:alpha val="90000"/>
                <a:hueOff val="0"/>
                <a:satOff val="0"/>
                <a:lumOff val="0"/>
                <a:alphaOff val="-40000"/>
                <a:tint val="96000"/>
                <a:lumMod val="100000"/>
              </a:schemeClr>
            </a:gs>
            <a:gs pos="78000">
              <a:schemeClr val="accent3">
                <a:alpha val="90000"/>
                <a:hueOff val="0"/>
                <a:satOff val="0"/>
                <a:lumOff val="0"/>
                <a:alphaOff val="-4000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100000"/>
            </a:lnSpc>
            <a:spcBef>
              <a:spcPct val="0"/>
            </a:spcBef>
            <a:spcAft>
              <a:spcPct val="35000"/>
            </a:spcAft>
            <a:buNone/>
          </a:pPr>
          <a:r>
            <a:rPr lang="en-US" sz="2000" b="1" kern="1200" dirty="0">
              <a:solidFill>
                <a:srgbClr val="FFFF00"/>
              </a:solidFill>
              <a:latin typeface="Arial Bold" panose="020B0604020202020204" charset="0"/>
              <a:cs typeface="Arial Bold" panose="020B0604020202020204" charset="0"/>
            </a:rPr>
            <a:t>Server Node</a:t>
          </a:r>
        </a:p>
      </dsp:txBody>
      <dsp:txXfrm>
        <a:off x="8938016" y="0"/>
        <a:ext cx="2104254" cy="102616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1">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10/10/2022</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10/10/2022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BF81A0-ADA6-4623-BE4F-40CFB8BBCB3D}" type="slidenum">
              <a:rPr lang="en-US" smtClean="0"/>
              <a:t>1</a:t>
            </a:fld>
            <a:endParaRPr lang="en-US"/>
          </a:p>
        </p:txBody>
      </p:sp>
    </p:spTree>
    <p:extLst>
      <p:ext uri="{BB962C8B-B14F-4D97-AF65-F5344CB8AC3E}">
        <p14:creationId xmlns:p14="http://schemas.microsoft.com/office/powerpoint/2010/main" val="2855903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E3C847-D284-421D-B330-2D43513B0F9C}" type="datetime1">
              <a:rPr lang="en-US" smtClean="0"/>
              <a:t>10/10/2022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grpSp>
        <p:nvGrpSpPr>
          <p:cNvPr id="8" name="Group 7" descr="Stack of books">
            <a:extLst>
              <a:ext uri="{FF2B5EF4-FFF2-40B4-BE49-F238E27FC236}">
                <a16:creationId xmlns:a16="http://schemas.microsoft.com/office/drawing/2014/main" id="{10D48043-3661-79CB-0DFF-1C3C28B3C72F}"/>
              </a:ext>
            </a:extLst>
          </p:cNvPr>
          <p:cNvGrpSpPr/>
          <p:nvPr userDrawn="1"/>
        </p:nvGrpSpPr>
        <p:grpSpPr>
          <a:xfrm>
            <a:off x="0" y="0"/>
            <a:ext cx="12190572" cy="6858000"/>
            <a:chOff x="0" y="0"/>
            <a:chExt cx="12190572" cy="6858000"/>
          </a:xfrm>
        </p:grpSpPr>
        <p:sp>
          <p:nvSpPr>
            <p:cNvPr id="9" name="Rectangle 8">
              <a:extLst>
                <a:ext uri="{FF2B5EF4-FFF2-40B4-BE49-F238E27FC236}">
                  <a16:creationId xmlns:a16="http://schemas.microsoft.com/office/drawing/2014/main" id="{83413C67-D568-1255-CA6A-F1806CB05290}"/>
                </a:ext>
              </a:extLst>
            </p:cNvPr>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nvGrpSpPr>
            <p:cNvPr id="10" name="Group 9">
              <a:extLst>
                <a:ext uri="{FF2B5EF4-FFF2-40B4-BE49-F238E27FC236}">
                  <a16:creationId xmlns:a16="http://schemas.microsoft.com/office/drawing/2014/main" id="{009601C2-9DCD-7043-1A73-7CF15D2CD326}"/>
                </a:ext>
              </a:extLst>
            </p:cNvPr>
            <p:cNvGrpSpPr/>
            <p:nvPr/>
          </p:nvGrpSpPr>
          <p:grpSpPr>
            <a:xfrm>
              <a:off x="0" y="0"/>
              <a:ext cx="4726044" cy="6858000"/>
              <a:chOff x="0" y="0"/>
              <a:chExt cx="4726044" cy="6858000"/>
            </a:xfrm>
          </p:grpSpPr>
          <p:pic>
            <p:nvPicPr>
              <p:cNvPr id="11" name="Picture 10" descr="Stack of books">
                <a:extLst>
                  <a:ext uri="{FF2B5EF4-FFF2-40B4-BE49-F238E27FC236}">
                    <a16:creationId xmlns:a16="http://schemas.microsoft.com/office/drawing/2014/main" id="{A2D4A520-D4D6-0905-926E-65BA1CA1C1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2" name="Rectangle 11">
                <a:extLst>
                  <a:ext uri="{FF2B5EF4-FFF2-40B4-BE49-F238E27FC236}">
                    <a16:creationId xmlns:a16="http://schemas.microsoft.com/office/drawing/2014/main" id="{29626FF5-38A3-E532-E05F-177DA6746B8F}"/>
                  </a:ext>
                </a:extLst>
              </p:cNvPr>
              <p:cNvSpPr/>
              <p:nvPr/>
            </p:nvSpPr>
            <p:spPr>
              <a:xfrm>
                <a:off x="4588884"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871064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EBFD46-0FD3-4428-ADEC-1DFD6489930D}" type="datetime1">
              <a:rPr lang="en-US" smtClean="0"/>
              <a:t>10/10/2022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246184904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EBFD46-0FD3-4428-ADEC-1DFD6489930D}" type="datetime1">
              <a:rPr lang="en-US" smtClean="0"/>
              <a:t>10/10/2022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0" name="TextBox 19"/>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latin typeface="Arial"/>
              </a:rPr>
              <a:t>”</a:t>
            </a:r>
            <a:endParaRPr lang="en-US" sz="1799" dirty="0">
              <a:solidFill>
                <a:schemeClr val="accent1">
                  <a:lumMod val="60000"/>
                  <a:lumOff val="40000"/>
                </a:schemeClr>
              </a:solidFill>
              <a:latin typeface="Arial"/>
            </a:endParaRPr>
          </a:p>
        </p:txBody>
      </p:sp>
    </p:spTree>
    <p:extLst>
      <p:ext uri="{BB962C8B-B14F-4D97-AF65-F5344CB8AC3E}">
        <p14:creationId xmlns:p14="http://schemas.microsoft.com/office/powerpoint/2010/main" val="26640928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EBFD46-0FD3-4428-ADEC-1DFD6489930D}" type="datetime1">
              <a:rPr lang="en-US" smtClean="0"/>
              <a:t>10/10/2022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26156199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EBFD46-0FD3-4428-ADEC-1DFD6489930D}" type="datetime1">
              <a:rPr lang="en-US" smtClean="0"/>
              <a:t>10/10/2022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9490797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EBFD46-0FD3-4428-ADEC-1DFD6489930D}" type="datetime1">
              <a:rPr lang="en-US" smtClean="0"/>
              <a:t>10/10/2022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9074375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987518-40ED-4895-8580-DE2A722FC423}" type="datetime1">
              <a:rPr lang="en-US" smtClean="0"/>
              <a:t>10/10/2022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1685909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8D9F34-BDBC-4273-B9BC-22458F940BE7}" type="datetime1">
              <a:rPr lang="en-US" smtClean="0"/>
              <a:t>10/10/2022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81832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99"/>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785147-19A6-4970-A04E-ED9B1D83C0F1}" type="datetime1">
              <a:rPr lang="en-US" smtClean="0"/>
              <a:t>10/10/2022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53504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F41008-E89D-49CD-9BF4-E6F3FE09F7AC}" type="datetime1">
              <a:rPr lang="en-US" smtClean="0"/>
              <a:t>10/10/2022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079396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9E199F-4583-41EB-929F-5865E95EECAA}" type="datetime1">
              <a:rPr lang="en-US" smtClean="0"/>
              <a:t>10/10/2022</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161279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E652EB-356C-4482-B27C-7C8E08F5D88F}" type="datetime1">
              <a:rPr lang="en-US" smtClean="0"/>
              <a:t>10/10/2022</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434471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B0895E-43C3-4560-B59A-90049317E860}" type="datetime1">
              <a:rPr lang="en-US" smtClean="0"/>
              <a:t>10/10/2022</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734861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78C32-B81D-4A68-A851-5185C690F024}" type="datetime1">
              <a:rPr lang="en-US" smtClean="0"/>
              <a:t>10/10/2022</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518660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765D79-EF31-4E8F-A1BE-AF31805C2859}" type="datetime1">
              <a:rPr lang="en-US" smtClean="0"/>
              <a:t>10/10/2022</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192196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2FBA3B-941F-4778-A0CB-865223FDAE69}" type="datetime1">
              <a:rPr lang="en-US" smtClean="0"/>
              <a:t>10/10/2022</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286433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2EBFD46-0FD3-4428-ADEC-1DFD6489930D}" type="datetime1">
              <a:rPr lang="en-US" smtClean="0"/>
              <a:t>10/10/2022</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4285799060"/>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974" y="332656"/>
            <a:ext cx="7008574" cy="994295"/>
          </a:xfrm>
        </p:spPr>
        <p:txBody>
          <a:bodyPr>
            <a:normAutofit/>
          </a:bodyPr>
          <a:lstStyle/>
          <a:p>
            <a:r>
              <a:rPr lang="en-US" dirty="0"/>
              <a:t>Smart Streetlighting</a:t>
            </a:r>
          </a:p>
        </p:txBody>
      </p:sp>
      <p:sp>
        <p:nvSpPr>
          <p:cNvPr id="3" name="Subtitle 2"/>
          <p:cNvSpPr>
            <a:spLocks noGrp="1"/>
          </p:cNvSpPr>
          <p:nvPr>
            <p:ph type="body" idx="1"/>
          </p:nvPr>
        </p:nvSpPr>
        <p:spPr>
          <a:xfrm>
            <a:off x="1671722" y="3024794"/>
            <a:ext cx="3744416" cy="1532632"/>
          </a:xfrm>
        </p:spPr>
        <p:txBody>
          <a:bodyPr>
            <a:noAutofit/>
          </a:bodyPr>
          <a:lstStyle/>
          <a:p>
            <a:r>
              <a:rPr lang="en-US" sz="1200" dirty="0"/>
              <a:t>	         BY</a:t>
            </a:r>
          </a:p>
          <a:p>
            <a:endParaRPr lang="en-US" sz="1200" dirty="0"/>
          </a:p>
          <a:p>
            <a:r>
              <a:rPr lang="en-US" sz="1200" dirty="0"/>
              <a:t>Deepak Mathur    (22111019)</a:t>
            </a:r>
          </a:p>
          <a:p>
            <a:r>
              <a:rPr lang="en-US" sz="1200" dirty="0" err="1"/>
              <a:t>Ashee</a:t>
            </a:r>
            <a:r>
              <a:rPr lang="en-US" sz="1200" dirty="0"/>
              <a:t> Jain          (22111073)</a:t>
            </a:r>
          </a:p>
          <a:p>
            <a:r>
              <a:rPr lang="en-US" sz="1200" dirty="0" err="1"/>
              <a:t>Srujana</a:t>
            </a:r>
            <a:r>
              <a:rPr lang="en-US" sz="1200" dirty="0"/>
              <a:t> </a:t>
            </a:r>
            <a:r>
              <a:rPr lang="en-US" sz="1200" dirty="0" err="1"/>
              <a:t>Sabbani</a:t>
            </a:r>
            <a:r>
              <a:rPr lang="en-US" sz="1200" dirty="0"/>
              <a:t>  (22111083)</a:t>
            </a:r>
          </a:p>
          <a:p>
            <a:r>
              <a:rPr lang="en-US" sz="1200" dirty="0" err="1"/>
              <a:t>Atanu</a:t>
            </a:r>
            <a:r>
              <a:rPr lang="en-US" sz="1200" dirty="0"/>
              <a:t> Kar           (22111086)</a:t>
            </a:r>
          </a:p>
          <a:p>
            <a:r>
              <a:rPr lang="en-US" sz="1200" dirty="0"/>
              <a:t>Anjali </a:t>
            </a:r>
            <a:r>
              <a:rPr lang="en-US" sz="1200" dirty="0" err="1"/>
              <a:t>Monaj</a:t>
            </a:r>
            <a:r>
              <a:rPr lang="en-US" sz="1200" dirty="0"/>
              <a:t>       (22111262)</a:t>
            </a:r>
          </a:p>
        </p:txBody>
      </p:sp>
      <p:pic>
        <p:nvPicPr>
          <p:cNvPr id="5" name="Picture 4">
            <a:extLst>
              <a:ext uri="{FF2B5EF4-FFF2-40B4-BE49-F238E27FC236}">
                <a16:creationId xmlns:a16="http://schemas.microsoft.com/office/drawing/2014/main" id="{AB872A72-FC15-CEEE-D52F-5838B81598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6340" y="0"/>
            <a:ext cx="6768752" cy="6858000"/>
          </a:xfrm>
          <a:prstGeom prst="rect">
            <a:avLst/>
          </a:prstGeom>
        </p:spPr>
      </p:pic>
      <p:sp>
        <p:nvSpPr>
          <p:cNvPr id="6" name="TextBox 5">
            <a:extLst>
              <a:ext uri="{FF2B5EF4-FFF2-40B4-BE49-F238E27FC236}">
                <a16:creationId xmlns:a16="http://schemas.microsoft.com/office/drawing/2014/main" id="{38283A4F-30A5-059B-BBD5-49EAE6961883}"/>
              </a:ext>
            </a:extLst>
          </p:cNvPr>
          <p:cNvSpPr txBox="1"/>
          <p:nvPr/>
        </p:nvSpPr>
        <p:spPr>
          <a:xfrm>
            <a:off x="477788" y="1788341"/>
            <a:ext cx="4464496" cy="618631"/>
          </a:xfrm>
          <a:prstGeom prst="rect">
            <a:avLst/>
          </a:prstGeom>
          <a:noFill/>
        </p:spPr>
        <p:txBody>
          <a:bodyPr wrap="square" rtlCol="0">
            <a:spAutoFit/>
          </a:bodyPr>
          <a:lstStyle/>
          <a:p>
            <a:pPr algn="ctr">
              <a:lnSpc>
                <a:spcPct val="95000"/>
              </a:lnSpc>
            </a:pPr>
            <a:r>
              <a:rPr lang="en-IN" dirty="0">
                <a:solidFill>
                  <a:schemeClr val="tx2">
                    <a:lumMod val="75000"/>
                  </a:schemeClr>
                </a:solidFill>
              </a:rPr>
              <a:t>Project  Presentation </a:t>
            </a:r>
          </a:p>
          <a:p>
            <a:pPr algn="ctr">
              <a:lnSpc>
                <a:spcPct val="95000"/>
              </a:lnSpc>
            </a:pPr>
            <a:r>
              <a:rPr lang="en-IN" dirty="0">
                <a:solidFill>
                  <a:schemeClr val="tx2">
                    <a:lumMod val="75000"/>
                  </a:schemeClr>
                </a:solidFill>
              </a:rPr>
              <a:t>CS667A: Introduction to IOT</a:t>
            </a:r>
          </a:p>
        </p:txBody>
      </p:sp>
    </p:spTree>
    <p:extLst>
      <p:ext uri="{BB962C8B-B14F-4D97-AF65-F5344CB8AC3E}">
        <p14:creationId xmlns:p14="http://schemas.microsoft.com/office/powerpoint/2010/main" val="17366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783EC-0673-5D56-13CA-9A5363F03F2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AF46B1E-57E2-3893-8DCC-5840EAF78DC6}"/>
              </a:ext>
            </a:extLst>
          </p:cNvPr>
          <p:cNvSpPr>
            <a:spLocks noGrp="1"/>
          </p:cNvSpPr>
          <p:nvPr>
            <p:ph idx="1"/>
          </p:nvPr>
        </p:nvSpPr>
        <p:spPr/>
        <p:txBody>
          <a:bodyPr/>
          <a:lstStyle/>
          <a:p>
            <a:endParaRPr lang="en-IN" dirty="0"/>
          </a:p>
        </p:txBody>
      </p:sp>
      <p:graphicFrame>
        <p:nvGraphicFramePr>
          <p:cNvPr id="4" name="Table 3">
            <a:extLst>
              <a:ext uri="{FF2B5EF4-FFF2-40B4-BE49-F238E27FC236}">
                <a16:creationId xmlns:a16="http://schemas.microsoft.com/office/drawing/2014/main" id="{E77AB795-0188-E051-699F-3436668BFB59}"/>
              </a:ext>
            </a:extLst>
          </p:cNvPr>
          <p:cNvGraphicFramePr/>
          <p:nvPr>
            <p:extLst>
              <p:ext uri="{D42A27DB-BD31-4B8C-83A1-F6EECF244321}">
                <p14:modId xmlns:p14="http://schemas.microsoft.com/office/powerpoint/2010/main" val="2409764470"/>
              </p:ext>
            </p:extLst>
          </p:nvPr>
        </p:nvGraphicFramePr>
        <p:xfrm>
          <a:off x="333772" y="1772816"/>
          <a:ext cx="10529820" cy="4026156"/>
        </p:xfrm>
        <a:graphic>
          <a:graphicData uri="http://schemas.openxmlformats.org/drawingml/2006/table">
            <a:tbl>
              <a:tblPr firstRow="1" bandRow="1">
                <a:tableStyleId>{5C22544A-7EE6-4342-B048-85BDC9FD1C3A}</a:tableStyleId>
              </a:tblPr>
              <a:tblGrid>
                <a:gridCol w="2084123">
                  <a:extLst>
                    <a:ext uri="{9D8B030D-6E8A-4147-A177-3AD203B41FA5}">
                      <a16:colId xmlns:a16="http://schemas.microsoft.com/office/drawing/2014/main" val="20000"/>
                    </a:ext>
                  </a:extLst>
                </a:gridCol>
                <a:gridCol w="2084121">
                  <a:extLst>
                    <a:ext uri="{9D8B030D-6E8A-4147-A177-3AD203B41FA5}">
                      <a16:colId xmlns:a16="http://schemas.microsoft.com/office/drawing/2014/main" val="20001"/>
                    </a:ext>
                  </a:extLst>
                </a:gridCol>
                <a:gridCol w="2138728">
                  <a:extLst>
                    <a:ext uri="{9D8B030D-6E8A-4147-A177-3AD203B41FA5}">
                      <a16:colId xmlns:a16="http://schemas.microsoft.com/office/drawing/2014/main" val="20002"/>
                    </a:ext>
                  </a:extLst>
                </a:gridCol>
                <a:gridCol w="2111424">
                  <a:extLst>
                    <a:ext uri="{9D8B030D-6E8A-4147-A177-3AD203B41FA5}">
                      <a16:colId xmlns:a16="http://schemas.microsoft.com/office/drawing/2014/main" val="20003"/>
                    </a:ext>
                  </a:extLst>
                </a:gridCol>
                <a:gridCol w="2111424">
                  <a:extLst>
                    <a:ext uri="{9D8B030D-6E8A-4147-A177-3AD203B41FA5}">
                      <a16:colId xmlns:a16="http://schemas.microsoft.com/office/drawing/2014/main" val="20004"/>
                    </a:ext>
                  </a:extLst>
                </a:gridCol>
              </a:tblGrid>
              <a:tr h="1293806">
                <a:tc>
                  <a:txBody>
                    <a:bodyPr/>
                    <a:lstStyle/>
                    <a:p>
                      <a:pPr algn="ctr">
                        <a:buNone/>
                      </a:pPr>
                      <a:r>
                        <a:rPr lang="en-US" sz="1500"/>
                        <a:t>Features</a:t>
                      </a:r>
                    </a:p>
                  </a:txBody>
                  <a:tcPr/>
                </a:tc>
                <a:tc>
                  <a:txBody>
                    <a:bodyPr/>
                    <a:lstStyle/>
                    <a:p>
                      <a:pPr algn="ctr">
                        <a:buNone/>
                      </a:pPr>
                      <a:r>
                        <a:rPr lang="en-US" sz="1500" dirty="0"/>
                        <a:t>Our work</a:t>
                      </a:r>
                    </a:p>
                  </a:txBody>
                  <a:tcPr/>
                </a:tc>
                <a:tc>
                  <a:txBody>
                    <a:bodyPr/>
                    <a:lstStyle/>
                    <a:p>
                      <a:pPr>
                        <a:buNone/>
                      </a:pPr>
                      <a:r>
                        <a:rPr lang="en-US" sz="1500" dirty="0"/>
                        <a:t>Advanced Adaptive Street Lighting Systems for</a:t>
                      </a:r>
                    </a:p>
                    <a:p>
                      <a:pPr>
                        <a:buNone/>
                      </a:pPr>
                      <a:r>
                        <a:rPr lang="en-US" sz="1500" dirty="0"/>
                        <a:t>Smart Cities[7]</a:t>
                      </a:r>
                    </a:p>
                  </a:txBody>
                  <a:tcPr/>
                </a:tc>
                <a:tc>
                  <a:txBody>
                    <a:bodyPr/>
                    <a:lstStyle/>
                    <a:p>
                      <a:pPr>
                        <a:buNone/>
                      </a:pPr>
                      <a:r>
                        <a:rPr lang="en-US" sz="1500" dirty="0" err="1"/>
                        <a:t>Multihop</a:t>
                      </a:r>
                      <a:r>
                        <a:rPr lang="en-US" sz="1500" dirty="0"/>
                        <a:t> Gateway-to-Gateway Communication</a:t>
                      </a:r>
                    </a:p>
                    <a:p>
                      <a:pPr>
                        <a:buNone/>
                      </a:pPr>
                      <a:r>
                        <a:rPr lang="en-US" sz="1500" dirty="0"/>
                        <a:t>Protocol for LoRa Networks[8]</a:t>
                      </a:r>
                    </a:p>
                  </a:txBody>
                  <a:tcPr/>
                </a:tc>
                <a:tc>
                  <a:txBody>
                    <a:bodyPr/>
                    <a:lstStyle/>
                    <a:p>
                      <a:pPr>
                        <a:buNone/>
                      </a:pPr>
                      <a:r>
                        <a:rPr lang="en-US" sz="1500"/>
                        <a:t>Routing in LoRa for smart cities: A gossip study</a:t>
                      </a:r>
                    </a:p>
                  </a:txBody>
                  <a:tcPr/>
                </a:tc>
                <a:extLst>
                  <a:ext uri="{0D108BD9-81ED-4DB2-BD59-A6C34878D82A}">
                    <a16:rowId xmlns:a16="http://schemas.microsoft.com/office/drawing/2014/main" val="10000"/>
                  </a:ext>
                </a:extLst>
              </a:tr>
              <a:tr h="885246">
                <a:tc>
                  <a:txBody>
                    <a:bodyPr/>
                    <a:lstStyle/>
                    <a:p>
                      <a:pPr>
                        <a:buNone/>
                      </a:pPr>
                      <a:r>
                        <a:rPr lang="en-US" sz="1500"/>
                        <a:t>Sensor Node to gateway communication</a:t>
                      </a:r>
                    </a:p>
                  </a:txBody>
                  <a:tcPr/>
                </a:tc>
                <a:tc>
                  <a:txBody>
                    <a:bodyPr/>
                    <a:lstStyle/>
                    <a:p>
                      <a:pPr>
                        <a:buNone/>
                      </a:pPr>
                      <a:r>
                        <a:rPr lang="en-US" sz="1500"/>
                        <a:t>LoRa </a:t>
                      </a:r>
                    </a:p>
                  </a:txBody>
                  <a:tcPr/>
                </a:tc>
                <a:tc>
                  <a:txBody>
                    <a:bodyPr/>
                    <a:lstStyle/>
                    <a:p>
                      <a:pPr>
                        <a:buNone/>
                      </a:pPr>
                      <a:r>
                        <a:rPr lang="en-US" sz="1500"/>
                        <a:t>Zigbee</a:t>
                      </a:r>
                    </a:p>
                  </a:txBody>
                  <a:tcPr/>
                </a:tc>
                <a:tc>
                  <a:txBody>
                    <a:bodyPr/>
                    <a:lstStyle/>
                    <a:p>
                      <a:pPr>
                        <a:buNone/>
                      </a:pPr>
                      <a:r>
                        <a:rPr lang="en-US" sz="1500"/>
                        <a:t>LoRa</a:t>
                      </a:r>
                    </a:p>
                  </a:txBody>
                  <a:tcPr/>
                </a:tc>
                <a:tc>
                  <a:txBody>
                    <a:bodyPr/>
                    <a:lstStyle/>
                    <a:p>
                      <a:pPr>
                        <a:buNone/>
                      </a:pPr>
                      <a:r>
                        <a:rPr lang="en-US" sz="1500"/>
                        <a:t>LoRa (Implementation of LoRaWAN with single Relay Node)</a:t>
                      </a:r>
                    </a:p>
                  </a:txBody>
                  <a:tcPr/>
                </a:tc>
                <a:extLst>
                  <a:ext uri="{0D108BD9-81ED-4DB2-BD59-A6C34878D82A}">
                    <a16:rowId xmlns:a16="http://schemas.microsoft.com/office/drawing/2014/main" val="10001"/>
                  </a:ext>
                </a:extLst>
              </a:tr>
              <a:tr h="1126278">
                <a:tc>
                  <a:txBody>
                    <a:bodyPr/>
                    <a:lstStyle/>
                    <a:p>
                      <a:pPr>
                        <a:buNone/>
                      </a:pPr>
                      <a:r>
                        <a:rPr lang="en-US" sz="1500"/>
                        <a:t>Gateway to Gateway</a:t>
                      </a:r>
                    </a:p>
                    <a:p>
                      <a:pPr>
                        <a:buNone/>
                      </a:pPr>
                      <a:r>
                        <a:rPr lang="en-US" sz="1500"/>
                        <a:t>Communication</a:t>
                      </a:r>
                    </a:p>
                  </a:txBody>
                  <a:tcPr/>
                </a:tc>
                <a:tc>
                  <a:txBody>
                    <a:bodyPr/>
                    <a:lstStyle/>
                    <a:p>
                      <a:pPr>
                        <a:buNone/>
                      </a:pPr>
                      <a:r>
                        <a:rPr lang="en-US" sz="1500"/>
                        <a:t>LoRa (Locations w/o Ethernet connectivity),</a:t>
                      </a:r>
                    </a:p>
                    <a:p>
                      <a:pPr>
                        <a:buNone/>
                      </a:pPr>
                      <a:r>
                        <a:rPr lang="en-US" sz="1500"/>
                        <a:t>Ethernet connectivity</a:t>
                      </a:r>
                    </a:p>
                  </a:txBody>
                  <a:tcPr/>
                </a:tc>
                <a:tc>
                  <a:txBody>
                    <a:bodyPr/>
                    <a:lstStyle/>
                    <a:p>
                      <a:pPr>
                        <a:buNone/>
                      </a:pPr>
                      <a:r>
                        <a:rPr lang="en-US" sz="1500"/>
                        <a:t>3G/4G connectivity</a:t>
                      </a:r>
                    </a:p>
                  </a:txBody>
                  <a:tcPr/>
                </a:tc>
                <a:tc>
                  <a:txBody>
                    <a:bodyPr/>
                    <a:lstStyle/>
                    <a:p>
                      <a:pPr>
                        <a:buNone/>
                      </a:pPr>
                      <a:r>
                        <a:rPr lang="en-US" sz="1500"/>
                        <a:t>LoRa</a:t>
                      </a:r>
                    </a:p>
                  </a:txBody>
                  <a:tcPr/>
                </a:tc>
                <a:tc>
                  <a:txBody>
                    <a:bodyPr/>
                    <a:lstStyle/>
                    <a:p>
                      <a:pPr>
                        <a:buNone/>
                      </a:pPr>
                      <a:r>
                        <a:rPr lang="en-US" sz="1500"/>
                        <a:t>Out of Scope</a:t>
                      </a:r>
                    </a:p>
                  </a:txBody>
                  <a:tcPr/>
                </a:tc>
                <a:extLst>
                  <a:ext uri="{0D108BD9-81ED-4DB2-BD59-A6C34878D82A}">
                    <a16:rowId xmlns:a16="http://schemas.microsoft.com/office/drawing/2014/main" val="10002"/>
                  </a:ext>
                </a:extLst>
              </a:tr>
              <a:tr h="720826">
                <a:tc>
                  <a:txBody>
                    <a:bodyPr/>
                    <a:lstStyle/>
                    <a:p>
                      <a:pPr>
                        <a:buNone/>
                      </a:pPr>
                      <a:r>
                        <a:rPr lang="en-US" sz="1500"/>
                        <a:t>Gateway to server connectivity</a:t>
                      </a:r>
                    </a:p>
                  </a:txBody>
                  <a:tcPr/>
                </a:tc>
                <a:tc>
                  <a:txBody>
                    <a:bodyPr/>
                    <a:lstStyle/>
                    <a:p>
                      <a:pPr>
                        <a:buNone/>
                      </a:pPr>
                      <a:r>
                        <a:rPr lang="en-US" sz="1500"/>
                        <a:t>Ethernet Based Public Internet connectivity</a:t>
                      </a:r>
                    </a:p>
                  </a:txBody>
                  <a:tcPr/>
                </a:tc>
                <a:tc>
                  <a:txBody>
                    <a:bodyPr/>
                    <a:lstStyle/>
                    <a:p>
                      <a:pPr>
                        <a:buNone/>
                      </a:pPr>
                      <a:r>
                        <a:rPr lang="en-US" sz="1500"/>
                        <a:t>3G/4G Connectivity</a:t>
                      </a:r>
                    </a:p>
                  </a:txBody>
                  <a:tcPr/>
                </a:tc>
                <a:tc>
                  <a:txBody>
                    <a:bodyPr/>
                    <a:lstStyle/>
                    <a:p>
                      <a:pPr>
                        <a:buNone/>
                      </a:pPr>
                      <a:r>
                        <a:rPr lang="en-US" sz="1500" dirty="0"/>
                        <a:t>LoRa</a:t>
                      </a:r>
                    </a:p>
                  </a:txBody>
                  <a:tcPr/>
                </a:tc>
                <a:tc>
                  <a:txBody>
                    <a:bodyPr/>
                    <a:lstStyle/>
                    <a:p>
                      <a:pPr>
                        <a:buNone/>
                      </a:pPr>
                      <a:r>
                        <a:rPr lang="en-US" sz="1500" dirty="0"/>
                        <a:t>Out of scope</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85132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C001C-7209-F7AA-A598-2C4EE30B9DB0}"/>
              </a:ext>
            </a:extLst>
          </p:cNvPr>
          <p:cNvSpPr>
            <a:spLocks noGrp="1"/>
          </p:cNvSpPr>
          <p:nvPr>
            <p:ph type="title"/>
          </p:nvPr>
        </p:nvSpPr>
        <p:spPr>
          <a:xfrm>
            <a:off x="677158" y="188640"/>
            <a:ext cx="8594429" cy="875184"/>
          </a:xfrm>
        </p:spPr>
        <p:txBody>
          <a:bodyPr>
            <a:normAutofit/>
          </a:bodyPr>
          <a:lstStyle/>
          <a:p>
            <a:r>
              <a:rPr lang="en-US" sz="2800" dirty="0">
                <a:cs typeface="Calibri" panose="020F0502020204030204" pitchFamily="34" charset="0"/>
              </a:rPr>
              <a:t>Proposed model</a:t>
            </a:r>
            <a:endParaRPr lang="en-IN" sz="2800" dirty="0">
              <a:cs typeface="Calibri" panose="020F0502020204030204" pitchFamily="34" charset="0"/>
            </a:endParaRPr>
          </a:p>
        </p:txBody>
      </p:sp>
      <p:sp>
        <p:nvSpPr>
          <p:cNvPr id="3" name="Content Placeholder 2">
            <a:extLst>
              <a:ext uri="{FF2B5EF4-FFF2-40B4-BE49-F238E27FC236}">
                <a16:creationId xmlns:a16="http://schemas.microsoft.com/office/drawing/2014/main" id="{4512FA23-CFA0-F1A5-DD95-45E64C286324}"/>
              </a:ext>
            </a:extLst>
          </p:cNvPr>
          <p:cNvSpPr>
            <a:spLocks noGrp="1"/>
          </p:cNvSpPr>
          <p:nvPr>
            <p:ph idx="1"/>
          </p:nvPr>
        </p:nvSpPr>
        <p:spPr>
          <a:xfrm>
            <a:off x="677158" y="836713"/>
            <a:ext cx="7937534" cy="4104455"/>
          </a:xfrm>
        </p:spPr>
        <p:txBody>
          <a:bodyPr>
            <a:normAutofit/>
          </a:bodyPr>
          <a:lstStyle/>
          <a:p>
            <a:pPr marL="131445" lvl="0" indent="0" algn="ctr" rtl="0">
              <a:spcBef>
                <a:spcPts val="0"/>
              </a:spcBef>
              <a:spcAft>
                <a:spcPts val="0"/>
              </a:spcAft>
              <a:buSzPct val="100000"/>
              <a:buNone/>
            </a:pPr>
            <a:r>
              <a:rPr lang="en-US" sz="2800" b="1" u="sng" dirty="0">
                <a:solidFill>
                  <a:schemeClr val="tx1"/>
                </a:solidFill>
                <a:latin typeface="+mj-lt"/>
                <a:cs typeface="Calibri" panose="020F0502020204030204" pitchFamily="34" charset="0"/>
              </a:rPr>
              <a:t>SENSORS</a:t>
            </a:r>
          </a:p>
          <a:p>
            <a:pPr marL="131445" lvl="0" indent="0" algn="l" rtl="0">
              <a:spcBef>
                <a:spcPts val="0"/>
              </a:spcBef>
              <a:spcAft>
                <a:spcPts val="0"/>
              </a:spcAft>
              <a:buSzPct val="100000"/>
              <a:buNone/>
            </a:pPr>
            <a:endParaRPr lang="en-US" b="1" dirty="0">
              <a:latin typeface="+mj-lt"/>
              <a:cs typeface="Calibri" panose="020F0502020204030204" pitchFamily="34" charset="0"/>
            </a:endParaRPr>
          </a:p>
          <a:p>
            <a:pPr marL="131445" lvl="0" indent="0" algn="l" rtl="0">
              <a:spcBef>
                <a:spcPts val="0"/>
              </a:spcBef>
              <a:spcAft>
                <a:spcPts val="0"/>
              </a:spcAft>
              <a:buSzPct val="100000"/>
              <a:buNone/>
            </a:pPr>
            <a:endParaRPr lang="en-US" b="1" dirty="0">
              <a:latin typeface="+mj-lt"/>
              <a:cs typeface="Calibri" panose="020F0502020204030204" pitchFamily="34" charset="0"/>
            </a:endParaRPr>
          </a:p>
          <a:p>
            <a:pPr marL="131445" lvl="0" indent="0" algn="l" rtl="0">
              <a:spcBef>
                <a:spcPts val="0"/>
              </a:spcBef>
              <a:spcAft>
                <a:spcPts val="0"/>
              </a:spcAft>
              <a:buSzPct val="100000"/>
              <a:buNone/>
            </a:pPr>
            <a:r>
              <a:rPr lang="en-US" b="1" dirty="0">
                <a:latin typeface="+mj-lt"/>
                <a:cs typeface="Calibri" panose="020F0502020204030204" pitchFamily="34" charset="0"/>
              </a:rPr>
              <a:t>1</a:t>
            </a:r>
            <a:r>
              <a:rPr lang="en-US" sz="1500" b="1" dirty="0">
                <a:latin typeface="+mj-lt"/>
                <a:cs typeface="Calibri" panose="020F0502020204030204" pitchFamily="34" charset="0"/>
              </a:rPr>
              <a:t>.  Passive Infrared Sensor (PIR)</a:t>
            </a:r>
          </a:p>
          <a:p>
            <a:pPr marL="457200" lvl="0" indent="0" algn="l" rtl="0">
              <a:spcBef>
                <a:spcPts val="1200"/>
              </a:spcBef>
              <a:spcAft>
                <a:spcPts val="0"/>
              </a:spcAft>
              <a:buNone/>
            </a:pPr>
            <a:r>
              <a:rPr lang="en-US" sz="1500" dirty="0">
                <a:latin typeface="+mj-lt"/>
                <a:cs typeface="Calibri" panose="020F0502020204030204" pitchFamily="34" charset="0"/>
              </a:rPr>
              <a:t>In this smart street light system PIR is used to sense the motion of the human or vehicle within a defined distance range by the amount of infrared light emitted from the objects.</a:t>
            </a:r>
            <a:r>
              <a:rPr lang="en-US" sz="1500" b="0" i="0" dirty="0">
                <a:solidFill>
                  <a:srgbClr val="BDC1C6"/>
                </a:solidFill>
                <a:effectLst/>
                <a:latin typeface="+mj-lt"/>
              </a:rPr>
              <a:t> </a:t>
            </a:r>
            <a:r>
              <a:rPr lang="en-US" sz="1500" i="0" dirty="0">
                <a:effectLst/>
                <a:latin typeface="+mj-lt"/>
              </a:rPr>
              <a:t>PIR sensors have ranges of up to 10 meters (30 feet).</a:t>
            </a:r>
            <a:endParaRPr lang="en-US" sz="1500" dirty="0">
              <a:latin typeface="+mj-lt"/>
              <a:cs typeface="Calibri" panose="020F0502020204030204" pitchFamily="34" charset="0"/>
            </a:endParaRPr>
          </a:p>
          <a:p>
            <a:pPr marL="131445" lvl="0" indent="0" algn="l" rtl="0">
              <a:spcBef>
                <a:spcPts val="1200"/>
              </a:spcBef>
              <a:spcAft>
                <a:spcPts val="0"/>
              </a:spcAft>
              <a:buSzPct val="100000"/>
              <a:buNone/>
            </a:pPr>
            <a:r>
              <a:rPr lang="en-US" sz="1500" b="1" dirty="0">
                <a:latin typeface="+mj-lt"/>
                <a:cs typeface="Calibri" panose="020F0502020204030204" pitchFamily="34" charset="0"/>
              </a:rPr>
              <a:t>2.   Light Dependent Resistor (LDR)</a:t>
            </a:r>
          </a:p>
          <a:p>
            <a:pPr marL="457200" lvl="0" indent="0" algn="l" rtl="0">
              <a:spcBef>
                <a:spcPts val="1200"/>
              </a:spcBef>
              <a:spcAft>
                <a:spcPts val="0"/>
              </a:spcAft>
              <a:buNone/>
            </a:pPr>
            <a:r>
              <a:rPr lang="en-US" sz="1500" dirty="0">
                <a:latin typeface="+mj-lt"/>
                <a:cs typeface="Calibri" panose="020F0502020204030204" pitchFamily="34" charset="0"/>
              </a:rPr>
              <a:t>LDRs are very important in dark/light sensor circuits, as they aid in the automatic on/off of street lights. LDR senses the lighting in the environment, measures the amount of light and based on the measurement obtained.`</a:t>
            </a:r>
          </a:p>
          <a:p>
            <a:endParaRPr lang="en-IN"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037F0CDD-09BF-F70C-539D-22ADD5099F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90356" y="4725144"/>
            <a:ext cx="1858978" cy="1858978"/>
          </a:xfrm>
          <a:prstGeom prst="rect">
            <a:avLst/>
          </a:prstGeom>
        </p:spPr>
      </p:pic>
      <p:pic>
        <p:nvPicPr>
          <p:cNvPr id="7" name="Picture 6">
            <a:extLst>
              <a:ext uri="{FF2B5EF4-FFF2-40B4-BE49-F238E27FC236}">
                <a16:creationId xmlns:a16="http://schemas.microsoft.com/office/drawing/2014/main" id="{F4B5C5B3-AC33-BCD5-753A-9A543EB0F0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1736" y="4810447"/>
            <a:ext cx="2504404" cy="1642889"/>
          </a:xfrm>
          <a:prstGeom prst="rect">
            <a:avLst/>
          </a:prstGeom>
        </p:spPr>
      </p:pic>
      <p:sp>
        <p:nvSpPr>
          <p:cNvPr id="10" name="TextBox 9">
            <a:extLst>
              <a:ext uri="{FF2B5EF4-FFF2-40B4-BE49-F238E27FC236}">
                <a16:creationId xmlns:a16="http://schemas.microsoft.com/office/drawing/2014/main" id="{2E61173D-A8AE-3950-C7C0-C5A3668DBCC8}"/>
              </a:ext>
            </a:extLst>
          </p:cNvPr>
          <p:cNvSpPr txBox="1"/>
          <p:nvPr/>
        </p:nvSpPr>
        <p:spPr>
          <a:xfrm>
            <a:off x="1989956" y="6357756"/>
            <a:ext cx="720080" cy="276999"/>
          </a:xfrm>
          <a:prstGeom prst="rect">
            <a:avLst/>
          </a:prstGeom>
          <a:noFill/>
        </p:spPr>
        <p:txBody>
          <a:bodyPr wrap="square" rtlCol="0">
            <a:spAutoFit/>
          </a:bodyPr>
          <a:lstStyle/>
          <a:p>
            <a:r>
              <a:rPr lang="en-IN" sz="1200" dirty="0"/>
              <a:t>PIR</a:t>
            </a:r>
          </a:p>
        </p:txBody>
      </p:sp>
      <p:sp>
        <p:nvSpPr>
          <p:cNvPr id="11" name="TextBox 10">
            <a:extLst>
              <a:ext uri="{FF2B5EF4-FFF2-40B4-BE49-F238E27FC236}">
                <a16:creationId xmlns:a16="http://schemas.microsoft.com/office/drawing/2014/main" id="{961ABC43-6205-CDB4-DF6B-75C0D9E325A0}"/>
              </a:ext>
            </a:extLst>
          </p:cNvPr>
          <p:cNvSpPr txBox="1"/>
          <p:nvPr/>
        </p:nvSpPr>
        <p:spPr>
          <a:xfrm>
            <a:off x="6166420" y="6381328"/>
            <a:ext cx="720080" cy="276999"/>
          </a:xfrm>
          <a:prstGeom prst="rect">
            <a:avLst/>
          </a:prstGeom>
          <a:noFill/>
        </p:spPr>
        <p:txBody>
          <a:bodyPr wrap="square" rtlCol="0">
            <a:spAutoFit/>
          </a:bodyPr>
          <a:lstStyle/>
          <a:p>
            <a:r>
              <a:rPr lang="en-IN" sz="1200" dirty="0"/>
              <a:t>LDR</a:t>
            </a:r>
          </a:p>
        </p:txBody>
      </p:sp>
    </p:spTree>
    <p:extLst>
      <p:ext uri="{BB962C8B-B14F-4D97-AF65-F5344CB8AC3E}">
        <p14:creationId xmlns:p14="http://schemas.microsoft.com/office/powerpoint/2010/main" val="2541200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0E5BADD9-02F4-971A-AE2F-148BC2B1DB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66620" y="886289"/>
            <a:ext cx="3809524" cy="3809524"/>
          </a:xfrm>
        </p:spPr>
      </p:pic>
      <p:sp>
        <p:nvSpPr>
          <p:cNvPr id="9" name="Content Placeholder 2">
            <a:extLst>
              <a:ext uri="{FF2B5EF4-FFF2-40B4-BE49-F238E27FC236}">
                <a16:creationId xmlns:a16="http://schemas.microsoft.com/office/drawing/2014/main" id="{11A81786-A368-14DA-DD81-6668580824FE}"/>
              </a:ext>
            </a:extLst>
          </p:cNvPr>
          <p:cNvSpPr txBox="1">
            <a:spLocks/>
          </p:cNvSpPr>
          <p:nvPr/>
        </p:nvSpPr>
        <p:spPr>
          <a:xfrm>
            <a:off x="261764" y="980728"/>
            <a:ext cx="9145016" cy="4470400"/>
          </a:xfrm>
          <a:prstGeom prst="rect">
            <a:avLst/>
          </a:prstGeom>
        </p:spPr>
        <p:txBody>
          <a:bodyPr vert="horz" lIns="121899" tIns="60949" rIns="121899" bIns="60949" rtlCol="0">
            <a:normAutofit/>
          </a:bodyPr>
          <a:lstStyle>
            <a:lvl1pPr marL="304747" indent="-304747" algn="l" defTabSz="1218987" rtl="0" eaLnBrk="1" latinLnBrk="0" hangingPunct="1">
              <a:lnSpc>
                <a:spcPct val="95000"/>
              </a:lnSpc>
              <a:spcBef>
                <a:spcPts val="1866"/>
              </a:spcBef>
              <a:buClr>
                <a:schemeClr val="accent6">
                  <a:lumMod val="50000"/>
                </a:schemeClr>
              </a:buClr>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6pPr>
            <a:lvl7pPr marL="2864619" indent="-304747" algn="l" defTabSz="1218987" rtl="0" eaLnBrk="1" latinLnBrk="0" hangingPunct="1">
              <a:lnSpc>
                <a:spcPct val="95000"/>
              </a:lnSpc>
              <a:spcBef>
                <a:spcPts val="1066"/>
              </a:spcBef>
              <a:buClr>
                <a:schemeClr val="accent6">
                  <a:lumMod val="50000"/>
                </a:schemeClr>
              </a:buClr>
              <a:buSzPct val="90000"/>
              <a:buFont typeface="Century Gothic" pitchFamily="34" charset="0"/>
              <a:buChar char="–"/>
              <a:defRPr sz="1800" kern="1200" baseline="0">
                <a:solidFill>
                  <a:schemeClr val="tx2">
                    <a:lumMod val="50000"/>
                  </a:schemeClr>
                </a:solidFill>
                <a:latin typeface="+mn-lt"/>
                <a:ea typeface="+mn-ea"/>
                <a:cs typeface="+mn-cs"/>
              </a:defRPr>
            </a:lvl7pPr>
            <a:lvl8pPr marL="3291264" indent="-304747" algn="l" defTabSz="1218987" rtl="0" eaLnBrk="1" latinLnBrk="0" hangingPunct="1">
              <a:lnSpc>
                <a:spcPct val="95000"/>
              </a:lnSpc>
              <a:spcBef>
                <a:spcPts val="1066"/>
              </a:spcBef>
              <a:buClr>
                <a:schemeClr val="accent6">
                  <a:lumMod val="50000"/>
                </a:schemeClr>
              </a:buClr>
              <a:buSzPct val="90000"/>
              <a:buFont typeface="Century Gothic" pitchFamily="34" charset="0"/>
              <a:buChar char="–"/>
              <a:defRPr sz="1800" kern="1200" baseline="0">
                <a:solidFill>
                  <a:schemeClr val="tx2">
                    <a:lumMod val="50000"/>
                  </a:schemeClr>
                </a:solidFill>
                <a:latin typeface="+mn-lt"/>
                <a:ea typeface="+mn-ea"/>
                <a:cs typeface="+mn-cs"/>
              </a:defRPr>
            </a:lvl8pPr>
            <a:lvl9pPr marL="3474112" indent="0" algn="l" defTabSz="1218987" rtl="0" eaLnBrk="1" latinLnBrk="0" hangingPunct="1">
              <a:lnSpc>
                <a:spcPct val="95000"/>
              </a:lnSpc>
              <a:spcBef>
                <a:spcPts val="1066"/>
              </a:spcBef>
              <a:buClr>
                <a:schemeClr val="accent6">
                  <a:lumMod val="50000"/>
                </a:schemeClr>
              </a:buClr>
              <a:buSzPct val="90000"/>
              <a:buFont typeface="Century Gothic" pitchFamily="34" charset="0"/>
              <a:buNone/>
              <a:defRPr sz="1800" kern="1200" baseline="0">
                <a:solidFill>
                  <a:schemeClr val="tx2">
                    <a:lumMod val="50000"/>
                  </a:schemeClr>
                </a:solidFill>
                <a:latin typeface="+mn-lt"/>
                <a:ea typeface="+mn-ea"/>
                <a:cs typeface="+mn-cs"/>
              </a:defRPr>
            </a:lvl9pPr>
          </a:lstStyle>
          <a:p>
            <a:pPr marL="0" indent="0" algn="ctr">
              <a:buFont typeface="Arial" pitchFamily="34" charset="0"/>
              <a:buNone/>
            </a:pPr>
            <a:r>
              <a:rPr lang="en-US" b="1" u="sng" dirty="0"/>
              <a:t>Data flow and WSN</a:t>
            </a:r>
          </a:p>
          <a:p>
            <a:pPr marL="0" indent="0">
              <a:buFont typeface="Arial" pitchFamily="34" charset="0"/>
              <a:buNone/>
            </a:pPr>
            <a:r>
              <a:rPr lang="en-US" sz="1500" i="1" u="sng" dirty="0">
                <a:solidFill>
                  <a:schemeClr val="tx1">
                    <a:lumMod val="75000"/>
                    <a:lumOff val="25000"/>
                  </a:schemeClr>
                </a:solidFill>
              </a:rPr>
              <a:t>Need Answers …</a:t>
            </a:r>
          </a:p>
          <a:p>
            <a:pPr marL="342900" indent="-342900">
              <a:buFont typeface="+mj-lt"/>
              <a:buAutoNum type="arabicPeriod"/>
            </a:pPr>
            <a:r>
              <a:rPr lang="en-US" sz="1500" dirty="0">
                <a:solidFill>
                  <a:schemeClr val="tx1">
                    <a:lumMod val="75000"/>
                    <a:lumOff val="25000"/>
                  </a:schemeClr>
                </a:solidFill>
                <a:latin typeface="+mj-lt"/>
                <a:cs typeface="Arial Regular" panose="020B0604020202020204" charset="0"/>
              </a:rPr>
              <a:t>What will be the network architecture for data flow and control of street lighting</a:t>
            </a:r>
          </a:p>
          <a:p>
            <a:pPr marL="342900" indent="-342900">
              <a:buFont typeface="+mj-lt"/>
              <a:buAutoNum type="arabicPeriod"/>
            </a:pPr>
            <a:r>
              <a:rPr lang="en-US" sz="1500" dirty="0">
                <a:solidFill>
                  <a:schemeClr val="tx1">
                    <a:lumMod val="75000"/>
                    <a:lumOff val="25000"/>
                  </a:schemeClr>
                </a:solidFill>
                <a:latin typeface="+mj-lt"/>
                <a:cs typeface="Arial Regular" panose="020B0604020202020204" charset="0"/>
                <a:sym typeface="+mn-ea"/>
              </a:rPr>
              <a:t>What would be the Network Topology in the WSN</a:t>
            </a:r>
            <a:endParaRPr lang="en-US" sz="1500" dirty="0">
              <a:solidFill>
                <a:schemeClr val="tx1">
                  <a:lumMod val="75000"/>
                  <a:lumOff val="25000"/>
                </a:schemeClr>
              </a:solidFill>
              <a:latin typeface="+mj-lt"/>
              <a:cs typeface="Arial Regular" panose="020B0604020202020204" charset="0"/>
            </a:endParaRPr>
          </a:p>
          <a:p>
            <a:pPr marL="342900" indent="-342900">
              <a:buFont typeface="+mj-lt"/>
              <a:buAutoNum type="arabicPeriod"/>
            </a:pPr>
            <a:r>
              <a:rPr lang="en-US" sz="1500" dirty="0">
                <a:solidFill>
                  <a:schemeClr val="tx1">
                    <a:lumMod val="75000"/>
                    <a:lumOff val="25000"/>
                  </a:schemeClr>
                </a:solidFill>
                <a:latin typeface="+mj-lt"/>
                <a:cs typeface="Arial Regular" panose="020B0604020202020204" charset="0"/>
                <a:sym typeface="+mn-ea"/>
              </a:rPr>
              <a:t>What Routing protocol is best suited for this application</a:t>
            </a:r>
            <a:endParaRPr lang="en-US" sz="1500" dirty="0">
              <a:solidFill>
                <a:schemeClr val="tx1">
                  <a:lumMod val="75000"/>
                  <a:lumOff val="25000"/>
                </a:schemeClr>
              </a:solidFill>
              <a:latin typeface="+mj-lt"/>
              <a:cs typeface="Arial Regular" panose="020B0604020202020204" charset="0"/>
            </a:endParaRPr>
          </a:p>
          <a:p>
            <a:pPr marL="342900" indent="-342900">
              <a:buFont typeface="+mj-lt"/>
              <a:buAutoNum type="arabicPeriod"/>
            </a:pPr>
            <a:r>
              <a:rPr lang="en-US" sz="1500" dirty="0">
                <a:solidFill>
                  <a:schemeClr val="tx1">
                    <a:lumMod val="75000"/>
                    <a:lumOff val="25000"/>
                  </a:schemeClr>
                </a:solidFill>
                <a:latin typeface="+mj-lt"/>
                <a:cs typeface="Arial Regular" panose="020B0604020202020204" charset="0"/>
              </a:rPr>
              <a:t>What communication protocol will be established for Intra Cluster and Inter Cluster Communication</a:t>
            </a:r>
          </a:p>
          <a:p>
            <a:endParaRPr lang="en-US" dirty="0"/>
          </a:p>
        </p:txBody>
      </p:sp>
    </p:spTree>
    <p:extLst>
      <p:ext uri="{BB962C8B-B14F-4D97-AF65-F5344CB8AC3E}">
        <p14:creationId xmlns:p14="http://schemas.microsoft.com/office/powerpoint/2010/main" val="1917223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CC682FD4-09C0-0821-32B4-8E13D353DA4E}"/>
              </a:ext>
            </a:extLst>
          </p:cNvPr>
          <p:cNvSpPr txBox="1"/>
          <p:nvPr/>
        </p:nvSpPr>
        <p:spPr>
          <a:xfrm>
            <a:off x="287786" y="933798"/>
            <a:ext cx="5372100"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mj-lt"/>
              <a:buAutoNum type="arabicPeriod"/>
            </a:pPr>
            <a:r>
              <a:rPr lang="en-US" sz="1500" dirty="0">
                <a:solidFill>
                  <a:schemeClr val="tx1">
                    <a:lumMod val="75000"/>
                    <a:lumOff val="25000"/>
                  </a:schemeClr>
                </a:solidFill>
                <a:sym typeface="+mn-ea"/>
              </a:rPr>
              <a:t>Hierarchical Network Architecture - Two Level Hierarchy</a:t>
            </a:r>
          </a:p>
          <a:p>
            <a:pPr marL="342900" indent="-342900">
              <a:buFont typeface="+mj-lt"/>
              <a:buAutoNum type="arabicPeriod"/>
            </a:pPr>
            <a:r>
              <a:rPr lang="en-US" sz="1500" dirty="0">
                <a:solidFill>
                  <a:schemeClr val="tx1">
                    <a:lumMod val="75000"/>
                    <a:lumOff val="25000"/>
                  </a:schemeClr>
                </a:solidFill>
                <a:sym typeface="+mn-ea"/>
              </a:rPr>
              <a:t>Network Topology - Star-Mesh Hybrid Topology</a:t>
            </a:r>
            <a:endParaRPr lang="en-US" sz="1500" dirty="0">
              <a:solidFill>
                <a:schemeClr val="tx1">
                  <a:lumMod val="75000"/>
                  <a:lumOff val="25000"/>
                </a:schemeClr>
              </a:solidFill>
            </a:endParaRPr>
          </a:p>
        </p:txBody>
      </p:sp>
      <p:sp>
        <p:nvSpPr>
          <p:cNvPr id="22" name="Text Box 17">
            <a:extLst>
              <a:ext uri="{FF2B5EF4-FFF2-40B4-BE49-F238E27FC236}">
                <a16:creationId xmlns:a16="http://schemas.microsoft.com/office/drawing/2014/main" id="{1D68AE75-2C4C-CF51-A6C9-7743561AB204}"/>
              </a:ext>
            </a:extLst>
          </p:cNvPr>
          <p:cNvSpPr txBox="1"/>
          <p:nvPr/>
        </p:nvSpPr>
        <p:spPr>
          <a:xfrm>
            <a:off x="228803" y="2492896"/>
            <a:ext cx="5372100" cy="35394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sz="1400" dirty="0">
                <a:solidFill>
                  <a:schemeClr val="tx1">
                    <a:lumMod val="75000"/>
                    <a:lumOff val="25000"/>
                  </a:schemeClr>
                </a:solidFill>
              </a:rPr>
              <a:t>Low Level consists of End Devices with sensor nodes and LoRa Gateway as Cluster Head or an Aggregator  : Star Connectivity with LoRa gateway at the </a:t>
            </a:r>
            <a:r>
              <a:rPr lang="en-US" sz="1400" dirty="0" err="1">
                <a:solidFill>
                  <a:schemeClr val="tx1">
                    <a:lumMod val="75000"/>
                    <a:lumOff val="25000"/>
                  </a:schemeClr>
                </a:solidFill>
              </a:rPr>
              <a:t>centre</a:t>
            </a:r>
            <a:r>
              <a:rPr lang="en-US" sz="1400" dirty="0">
                <a:solidFill>
                  <a:schemeClr val="tx1">
                    <a:lumMod val="75000"/>
                    <a:lumOff val="25000"/>
                  </a:schemeClr>
                </a:solidFill>
              </a:rPr>
              <a:t>- Communication over LoRa Protocol</a:t>
            </a:r>
          </a:p>
          <a:p>
            <a:pPr marL="285750" indent="-285750">
              <a:buFont typeface="Arial" panose="020B0604020202020204" pitchFamily="34" charset="0"/>
              <a:buChar char="•"/>
            </a:pPr>
            <a:endParaRPr lang="en-US" sz="1400" dirty="0">
              <a:solidFill>
                <a:schemeClr val="tx1">
                  <a:lumMod val="75000"/>
                  <a:lumOff val="25000"/>
                </a:schemeClr>
              </a:solidFill>
            </a:endParaRPr>
          </a:p>
          <a:p>
            <a:pPr marL="285750" indent="-285750" algn="just">
              <a:buFont typeface="Arial" panose="020B0604020202020204" pitchFamily="34" charset="0"/>
              <a:buChar char="•"/>
            </a:pPr>
            <a:r>
              <a:rPr lang="en-US" sz="1400" dirty="0">
                <a:solidFill>
                  <a:schemeClr val="tx1">
                    <a:lumMod val="75000"/>
                    <a:lumOff val="25000"/>
                  </a:schemeClr>
                </a:solidFill>
              </a:rPr>
              <a:t>Higher Level will consists of LoRa Gateways and a Network server/ Application Server running decision making algorithms : Mesh connectivity between gateways and server - Communication Over Wi-fi or Ethernet.</a:t>
            </a:r>
          </a:p>
          <a:p>
            <a:pPr marL="285750" indent="-285750">
              <a:buFont typeface="Arial" panose="020B0604020202020204" pitchFamily="34" charset="0"/>
              <a:buChar char="•"/>
            </a:pPr>
            <a:endParaRPr lang="en-US" sz="1400" dirty="0">
              <a:solidFill>
                <a:schemeClr val="tx1">
                  <a:lumMod val="75000"/>
                  <a:lumOff val="25000"/>
                </a:schemeClr>
              </a:solidFill>
            </a:endParaRPr>
          </a:p>
          <a:p>
            <a:pPr marL="285750" indent="-285750">
              <a:buFont typeface="Arial" panose="020B0604020202020204" pitchFamily="34" charset="0"/>
              <a:buChar char="•"/>
            </a:pPr>
            <a:r>
              <a:rPr lang="en-US" sz="1400" dirty="0">
                <a:solidFill>
                  <a:schemeClr val="tx1">
                    <a:lumMod val="75000"/>
                    <a:lumOff val="25000"/>
                  </a:schemeClr>
                </a:solidFill>
              </a:rPr>
              <a:t>End Node : </a:t>
            </a:r>
          </a:p>
          <a:p>
            <a:pPr marL="285750" indent="-285750">
              <a:buFont typeface="Arial" panose="020B0604020202020204" pitchFamily="34" charset="0"/>
              <a:buChar char="•"/>
            </a:pPr>
            <a:r>
              <a:rPr lang="en-US" sz="1400" dirty="0">
                <a:solidFill>
                  <a:schemeClr val="tx1">
                    <a:lumMod val="75000"/>
                    <a:lumOff val="25000"/>
                  </a:schemeClr>
                </a:solidFill>
              </a:rPr>
              <a:t>    ESP32 LoRa 32 (V2) with 868/915 MHz with motion detection sensor</a:t>
            </a:r>
          </a:p>
          <a:p>
            <a:pPr marL="285750" indent="-285750">
              <a:buFont typeface="Arial" panose="020B0604020202020204" pitchFamily="34" charset="0"/>
              <a:buChar char="•"/>
            </a:pPr>
            <a:endParaRPr lang="en-US" sz="1400" dirty="0">
              <a:solidFill>
                <a:schemeClr val="tx1">
                  <a:lumMod val="75000"/>
                  <a:lumOff val="25000"/>
                </a:schemeClr>
              </a:solidFill>
            </a:endParaRPr>
          </a:p>
          <a:p>
            <a:pPr marL="285750" indent="-285750">
              <a:buFont typeface="Arial" panose="020B0604020202020204" pitchFamily="34" charset="0"/>
              <a:buChar char="•"/>
            </a:pPr>
            <a:r>
              <a:rPr lang="en-US" sz="1400" dirty="0">
                <a:solidFill>
                  <a:schemeClr val="tx1">
                    <a:lumMod val="75000"/>
                    <a:lumOff val="25000"/>
                  </a:schemeClr>
                </a:solidFill>
              </a:rPr>
              <a:t>LoRa gateway :</a:t>
            </a:r>
          </a:p>
          <a:p>
            <a:pPr marL="285750" indent="-285750">
              <a:buFont typeface="Arial" panose="020B0604020202020204" pitchFamily="34" charset="0"/>
              <a:buChar char="•"/>
            </a:pPr>
            <a:r>
              <a:rPr lang="en-US" sz="1400" dirty="0">
                <a:solidFill>
                  <a:schemeClr val="tx1">
                    <a:lumMod val="75000"/>
                    <a:lumOff val="25000"/>
                  </a:schemeClr>
                </a:solidFill>
              </a:rPr>
              <a:t>    Single Channel /Multi channel LoRa Gateway</a:t>
            </a:r>
          </a:p>
        </p:txBody>
      </p:sp>
      <p:sp>
        <p:nvSpPr>
          <p:cNvPr id="25" name="Rectangles 7">
            <a:extLst>
              <a:ext uri="{FF2B5EF4-FFF2-40B4-BE49-F238E27FC236}">
                <a16:creationId xmlns:a16="http://schemas.microsoft.com/office/drawing/2014/main" id="{6010A6F1-CCC5-B08A-8300-235ADA4FD586}"/>
              </a:ext>
            </a:extLst>
          </p:cNvPr>
          <p:cNvSpPr/>
          <p:nvPr/>
        </p:nvSpPr>
        <p:spPr>
          <a:xfrm>
            <a:off x="3066709" y="49193"/>
            <a:ext cx="3934172" cy="461665"/>
          </a:xfrm>
          <a:prstGeom prst="rect">
            <a:avLst/>
          </a:prstGeom>
          <a:noFill/>
          <a:ln>
            <a:noFill/>
          </a:ln>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b="1" dirty="0">
                <a:effectLst>
                  <a:outerShdw blurRad="38100" dist="25400" dir="5400000" algn="ctr" rotWithShape="0">
                    <a:srgbClr val="6E747A">
                      <a:alpha val="43000"/>
                      <a:alpha val="43000"/>
                    </a:srgbClr>
                  </a:outerShdw>
                </a:effectLst>
              </a:rPr>
              <a:t>Network Design</a:t>
            </a:r>
          </a:p>
        </p:txBody>
      </p:sp>
      <p:grpSp>
        <p:nvGrpSpPr>
          <p:cNvPr id="27" name="Group 26">
            <a:extLst>
              <a:ext uri="{FF2B5EF4-FFF2-40B4-BE49-F238E27FC236}">
                <a16:creationId xmlns:a16="http://schemas.microsoft.com/office/drawing/2014/main" id="{4C944816-4F26-53DC-4F27-9C9A13095840}"/>
              </a:ext>
            </a:extLst>
          </p:cNvPr>
          <p:cNvGrpSpPr/>
          <p:nvPr/>
        </p:nvGrpSpPr>
        <p:grpSpPr>
          <a:xfrm>
            <a:off x="5950397" y="480466"/>
            <a:ext cx="5904656" cy="5805264"/>
            <a:chOff x="10133" y="2395"/>
            <a:chExt cx="8669" cy="7229"/>
          </a:xfrm>
        </p:grpSpPr>
        <p:pic>
          <p:nvPicPr>
            <p:cNvPr id="28" name="Picture 27" descr="The-LoRaWAN-network-topology">
              <a:extLst>
                <a:ext uri="{FF2B5EF4-FFF2-40B4-BE49-F238E27FC236}">
                  <a16:creationId xmlns:a16="http://schemas.microsoft.com/office/drawing/2014/main" id="{0A4E3CE1-8662-4DD6-C823-B7E84CE0B9D7}"/>
                </a:ext>
              </a:extLst>
            </p:cNvPr>
            <p:cNvPicPr>
              <a:picLocks noChangeAspect="1"/>
            </p:cNvPicPr>
            <p:nvPr/>
          </p:nvPicPr>
          <p:blipFill>
            <a:blip r:embed="rId2"/>
            <a:stretch>
              <a:fillRect/>
            </a:stretch>
          </p:blipFill>
          <p:spPr>
            <a:xfrm>
              <a:off x="10133" y="2395"/>
              <a:ext cx="8669" cy="7229"/>
            </a:xfrm>
            <a:prstGeom prst="rect">
              <a:avLst/>
            </a:prstGeom>
          </p:spPr>
        </p:pic>
        <p:cxnSp>
          <p:nvCxnSpPr>
            <p:cNvPr id="29" name="Straight Arrow Connector 28">
              <a:extLst>
                <a:ext uri="{FF2B5EF4-FFF2-40B4-BE49-F238E27FC236}">
                  <a16:creationId xmlns:a16="http://schemas.microsoft.com/office/drawing/2014/main" id="{CFB16059-832F-0432-9839-882BC7623817}"/>
                </a:ext>
              </a:extLst>
            </p:cNvPr>
            <p:cNvCxnSpPr>
              <a:cxnSpLocks/>
            </p:cNvCxnSpPr>
            <p:nvPr/>
          </p:nvCxnSpPr>
          <p:spPr>
            <a:xfrm>
              <a:off x="12811" y="5583"/>
              <a:ext cx="871" cy="537"/>
            </a:xfrm>
            <a:prstGeom prst="straightConnector1">
              <a:avLst/>
            </a:prstGeom>
            <a:ln w="28575">
              <a:solidFill>
                <a:schemeClr val="accent2"/>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A69D257-7963-8F5D-5DC1-95BFEEEF33AC}"/>
                </a:ext>
              </a:extLst>
            </p:cNvPr>
            <p:cNvCxnSpPr>
              <a:cxnSpLocks/>
            </p:cNvCxnSpPr>
            <p:nvPr/>
          </p:nvCxnSpPr>
          <p:spPr>
            <a:xfrm flipH="1">
              <a:off x="15122" y="5441"/>
              <a:ext cx="551" cy="679"/>
            </a:xfrm>
            <a:prstGeom prst="straightConnector1">
              <a:avLst/>
            </a:prstGeom>
            <a:ln w="28575">
              <a:solidFill>
                <a:schemeClr val="accent2"/>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AD3DEDE-7910-F021-AAF5-92502DD09EF0}"/>
                </a:ext>
              </a:extLst>
            </p:cNvPr>
            <p:cNvCxnSpPr>
              <a:cxnSpLocks/>
            </p:cNvCxnSpPr>
            <p:nvPr/>
          </p:nvCxnSpPr>
          <p:spPr>
            <a:xfrm flipV="1">
              <a:off x="12100" y="4273"/>
              <a:ext cx="1819" cy="902"/>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9A31F90-24FF-D19C-9C53-8EFD0C14F587}"/>
                </a:ext>
              </a:extLst>
            </p:cNvPr>
            <p:cNvCxnSpPr>
              <a:cxnSpLocks/>
            </p:cNvCxnSpPr>
            <p:nvPr/>
          </p:nvCxnSpPr>
          <p:spPr>
            <a:xfrm>
              <a:off x="14696" y="4218"/>
              <a:ext cx="1724" cy="867"/>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5D4BD6A-CD1E-A731-7D97-6EF83CFDBDCF}"/>
                </a:ext>
              </a:extLst>
            </p:cNvPr>
            <p:cNvCxnSpPr>
              <a:cxnSpLocks/>
            </p:cNvCxnSpPr>
            <p:nvPr/>
          </p:nvCxnSpPr>
          <p:spPr>
            <a:xfrm flipH="1" flipV="1">
              <a:off x="14363" y="5100"/>
              <a:ext cx="78" cy="588"/>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cxnSp>
        <p:nvCxnSpPr>
          <p:cNvPr id="45" name="Straight Arrow Connector 44">
            <a:extLst>
              <a:ext uri="{FF2B5EF4-FFF2-40B4-BE49-F238E27FC236}">
                <a16:creationId xmlns:a16="http://schemas.microsoft.com/office/drawing/2014/main" id="{1E283F4B-3ADC-A4A1-4D8C-33182A221AA6}"/>
              </a:ext>
            </a:extLst>
          </p:cNvPr>
          <p:cNvCxnSpPr>
            <a:cxnSpLocks/>
          </p:cNvCxnSpPr>
          <p:nvPr/>
        </p:nvCxnSpPr>
        <p:spPr>
          <a:xfrm flipH="1">
            <a:off x="9536328" y="1556792"/>
            <a:ext cx="374508"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1" name="Right Brace 50">
            <a:extLst>
              <a:ext uri="{FF2B5EF4-FFF2-40B4-BE49-F238E27FC236}">
                <a16:creationId xmlns:a16="http://schemas.microsoft.com/office/drawing/2014/main" id="{B05BD2A3-EACA-0D71-7E48-A61ACF29F748}"/>
              </a:ext>
            </a:extLst>
          </p:cNvPr>
          <p:cNvSpPr/>
          <p:nvPr/>
        </p:nvSpPr>
        <p:spPr>
          <a:xfrm flipH="1">
            <a:off x="7000881" y="886335"/>
            <a:ext cx="374508" cy="1717539"/>
          </a:xfrm>
          <a:prstGeom prst="rightBrace">
            <a:avLst>
              <a:gd name="adj1" fmla="val 8333"/>
              <a:gd name="adj2" fmla="val 52068"/>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IN"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2" name="TextBox 51">
            <a:extLst>
              <a:ext uri="{FF2B5EF4-FFF2-40B4-BE49-F238E27FC236}">
                <a16:creationId xmlns:a16="http://schemas.microsoft.com/office/drawing/2014/main" id="{D0D1B9E6-9409-C695-8D24-568E1C349C9D}"/>
              </a:ext>
            </a:extLst>
          </p:cNvPr>
          <p:cNvSpPr txBox="1"/>
          <p:nvPr/>
        </p:nvSpPr>
        <p:spPr>
          <a:xfrm rot="16200000">
            <a:off x="5790509" y="1445584"/>
            <a:ext cx="2266967" cy="267766"/>
          </a:xfrm>
          <a:prstGeom prst="rect">
            <a:avLst/>
          </a:prstGeom>
          <a:noFill/>
        </p:spPr>
        <p:txBody>
          <a:bodyPr wrap="none" rtlCol="0">
            <a:spAutoFit/>
          </a:bodyPr>
          <a:lstStyle/>
          <a:p>
            <a:pPr>
              <a:lnSpc>
                <a:spcPct val="95000"/>
              </a:lnSpc>
            </a:pPr>
            <a:r>
              <a:rPr lang="en-IN" sz="1200" dirty="0"/>
              <a:t>Higher level: Mesh Topology</a:t>
            </a:r>
          </a:p>
        </p:txBody>
      </p:sp>
      <p:sp>
        <p:nvSpPr>
          <p:cNvPr id="53" name="Right Brace 52">
            <a:extLst>
              <a:ext uri="{FF2B5EF4-FFF2-40B4-BE49-F238E27FC236}">
                <a16:creationId xmlns:a16="http://schemas.microsoft.com/office/drawing/2014/main" id="{00B97305-268C-2DCC-BEAF-43F8402C897F}"/>
              </a:ext>
            </a:extLst>
          </p:cNvPr>
          <p:cNvSpPr/>
          <p:nvPr/>
        </p:nvSpPr>
        <p:spPr>
          <a:xfrm flipH="1">
            <a:off x="5791912" y="3212976"/>
            <a:ext cx="374508" cy="2704454"/>
          </a:xfrm>
          <a:prstGeom prst="rightBrace">
            <a:avLst>
              <a:gd name="adj1" fmla="val 8333"/>
              <a:gd name="adj2" fmla="val 52068"/>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IN"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4" name="TextBox 53">
            <a:extLst>
              <a:ext uri="{FF2B5EF4-FFF2-40B4-BE49-F238E27FC236}">
                <a16:creationId xmlns:a16="http://schemas.microsoft.com/office/drawing/2014/main" id="{E0F34113-1930-7603-3F9B-075A67842646}"/>
              </a:ext>
            </a:extLst>
          </p:cNvPr>
          <p:cNvSpPr txBox="1"/>
          <p:nvPr/>
        </p:nvSpPr>
        <p:spPr>
          <a:xfrm rot="16200000">
            <a:off x="4373549" y="4357776"/>
            <a:ext cx="2701381" cy="267766"/>
          </a:xfrm>
          <a:prstGeom prst="rect">
            <a:avLst/>
          </a:prstGeom>
          <a:noFill/>
        </p:spPr>
        <p:txBody>
          <a:bodyPr wrap="none" rtlCol="0">
            <a:spAutoFit/>
          </a:bodyPr>
          <a:lstStyle/>
          <a:p>
            <a:pPr>
              <a:lnSpc>
                <a:spcPct val="95000"/>
              </a:lnSpc>
            </a:pPr>
            <a:r>
              <a:rPr lang="en-IN" sz="1200" dirty="0"/>
              <a:t>Lower level: Star Topology (LoRa)</a:t>
            </a:r>
          </a:p>
        </p:txBody>
      </p:sp>
    </p:spTree>
    <p:extLst>
      <p:ext uri="{BB962C8B-B14F-4D97-AF65-F5344CB8AC3E}">
        <p14:creationId xmlns:p14="http://schemas.microsoft.com/office/powerpoint/2010/main" val="3714522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45501" y="44624"/>
            <a:ext cx="6273247" cy="792088"/>
          </a:xfrm>
        </p:spPr>
        <p:txBody>
          <a:bodyPr>
            <a:noAutofit/>
          </a:bodyPr>
          <a:lstStyle/>
          <a:p>
            <a:r>
              <a:rPr lang="en-US" altLang="zh-CN" sz="2400" b="1" dirty="0">
                <a:solidFill>
                  <a:schemeClr val="tx1"/>
                </a:solidFill>
                <a:effectLst>
                  <a:outerShdw blurRad="38100" dist="25400" dir="5400000" algn="ctr" rotWithShape="0">
                    <a:srgbClr val="6E747A">
                      <a:alpha val="43000"/>
                      <a:alpha val="43000"/>
                    </a:srgbClr>
                  </a:outerShdw>
                </a:effectLst>
              </a:rPr>
              <a:t>Communication and Data Flow Model</a:t>
            </a:r>
            <a:br>
              <a:rPr lang="en-US" altLang="zh-CN" sz="2400" b="1" dirty="0">
                <a:solidFill>
                  <a:schemeClr val="tx1"/>
                </a:solidFill>
                <a:effectLst>
                  <a:outerShdw blurRad="38100" dist="25400" dir="5400000" algn="ctr" rotWithShape="0">
                    <a:srgbClr val="6E747A">
                      <a:alpha val="43000"/>
                      <a:alpha val="43000"/>
                    </a:srgbClr>
                  </a:outerShdw>
                </a:effectLst>
              </a:rPr>
            </a:br>
            <a:endParaRPr lang="en-US" sz="2400" dirty="0">
              <a:solidFill>
                <a:schemeClr val="tx1"/>
              </a:solidFill>
            </a:endParaRPr>
          </a:p>
        </p:txBody>
      </p:sp>
      <p:sp>
        <p:nvSpPr>
          <p:cNvPr id="3" name="Content Placeholder 2"/>
          <p:cNvSpPr>
            <a:spLocks noGrp="1"/>
          </p:cNvSpPr>
          <p:nvPr>
            <p:ph idx="1"/>
          </p:nvPr>
        </p:nvSpPr>
        <p:spPr>
          <a:xfrm>
            <a:off x="761594" y="2494307"/>
            <a:ext cx="10157354" cy="3463280"/>
          </a:xfrm>
        </p:spPr>
        <p:txBody>
          <a:bodyPr>
            <a:normAutofit/>
          </a:bodyPr>
          <a:lstStyle/>
          <a:p>
            <a:pPr algn="just">
              <a:lnSpc>
                <a:spcPct val="150000"/>
              </a:lnSpc>
              <a:buClr>
                <a:schemeClr val="accent1">
                  <a:lumMod val="75000"/>
                </a:schemeClr>
              </a:buClr>
              <a:buFont typeface="Wingdings" panose="05000000000000000000" pitchFamily="2" charset="2"/>
              <a:buChar char="Ø"/>
            </a:pPr>
            <a:r>
              <a:rPr lang="en-US" sz="1500" dirty="0"/>
              <a:t>LoRa protocol addresses scalability in the smart grid</a:t>
            </a:r>
          </a:p>
          <a:p>
            <a:pPr algn="just">
              <a:lnSpc>
                <a:spcPct val="150000"/>
              </a:lnSpc>
              <a:buClr>
                <a:schemeClr val="accent1">
                  <a:lumMod val="75000"/>
                </a:schemeClr>
              </a:buClr>
              <a:buFont typeface="Wingdings" panose="05000000000000000000" pitchFamily="2" charset="2"/>
              <a:buChar char="Ø"/>
            </a:pPr>
            <a:r>
              <a:rPr lang="en-US" sz="1500" dirty="0"/>
              <a:t>Mesh Topology in the higher level ensures Fault tolerance in the network</a:t>
            </a:r>
          </a:p>
          <a:p>
            <a:pPr algn="just">
              <a:lnSpc>
                <a:spcPct val="150000"/>
              </a:lnSpc>
              <a:buClr>
                <a:schemeClr val="accent1">
                  <a:lumMod val="75000"/>
                </a:schemeClr>
              </a:buClr>
              <a:buFont typeface="Wingdings" panose="05000000000000000000" pitchFamily="2" charset="2"/>
              <a:buChar char="Ø"/>
            </a:pPr>
            <a:r>
              <a:rPr lang="en-US" sz="1500" dirty="0"/>
              <a:t>Multi-hop mesh network routing is proposed</a:t>
            </a:r>
          </a:p>
          <a:p>
            <a:pPr algn="just">
              <a:lnSpc>
                <a:spcPct val="150000"/>
              </a:lnSpc>
              <a:buClr>
                <a:schemeClr val="accent1">
                  <a:lumMod val="75000"/>
                </a:schemeClr>
              </a:buClr>
              <a:buFont typeface="Wingdings" panose="05000000000000000000" pitchFamily="2" charset="2"/>
              <a:buChar char="Ø"/>
            </a:pPr>
            <a:r>
              <a:rPr lang="en-US" sz="1500" dirty="0"/>
              <a:t>Multi-hop routing helps achieving fault tolerance in WSN</a:t>
            </a:r>
          </a:p>
          <a:p>
            <a:pPr algn="just">
              <a:lnSpc>
                <a:spcPct val="150000"/>
              </a:lnSpc>
              <a:buClr>
                <a:schemeClr val="accent1">
                  <a:lumMod val="75000"/>
                </a:schemeClr>
              </a:buClr>
              <a:buFont typeface="Wingdings" panose="05000000000000000000" pitchFamily="2" charset="2"/>
              <a:buChar char="Ø"/>
            </a:pPr>
            <a:r>
              <a:rPr lang="en-US" sz="1500" dirty="0"/>
              <a:t>Network/ Gateway status monitoring of Ethernet based IP Network at higher level</a:t>
            </a:r>
          </a:p>
          <a:p>
            <a:pPr algn="just">
              <a:lnSpc>
                <a:spcPct val="150000"/>
              </a:lnSpc>
              <a:buClr>
                <a:schemeClr val="accent1">
                  <a:lumMod val="75000"/>
                </a:schemeClr>
              </a:buClr>
              <a:buFont typeface="Wingdings" panose="05000000000000000000" pitchFamily="2" charset="2"/>
              <a:buChar char="Ø"/>
            </a:pPr>
            <a:r>
              <a:rPr lang="en-US" sz="1500" dirty="0"/>
              <a:t>Monitoring of End Device/Sensor Node status through web access of LoRa gateway</a:t>
            </a:r>
          </a:p>
          <a:p>
            <a:pPr marL="0" indent="0">
              <a:buNone/>
            </a:pPr>
            <a:endParaRPr lang="en-US" dirty="0"/>
          </a:p>
        </p:txBody>
      </p:sp>
      <p:sp>
        <p:nvSpPr>
          <p:cNvPr id="4" name="Text Box 2">
            <a:extLst>
              <a:ext uri="{FF2B5EF4-FFF2-40B4-BE49-F238E27FC236}">
                <a16:creationId xmlns:a16="http://schemas.microsoft.com/office/drawing/2014/main" id="{94751ACE-8020-B630-3F82-38F27A652601}"/>
              </a:ext>
            </a:extLst>
          </p:cNvPr>
          <p:cNvSpPr txBox="1"/>
          <p:nvPr/>
        </p:nvSpPr>
        <p:spPr>
          <a:xfrm>
            <a:off x="765821" y="1196752"/>
            <a:ext cx="6984776"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Font typeface="+mj-lt"/>
              <a:buAutoNum type="arabicPeriod"/>
            </a:pPr>
            <a:r>
              <a:rPr lang="en-US" sz="1500" dirty="0">
                <a:solidFill>
                  <a:schemeClr val="tx1">
                    <a:lumMod val="75000"/>
                    <a:lumOff val="25000"/>
                  </a:schemeClr>
                </a:solidFill>
                <a:sym typeface="+mn-ea"/>
              </a:rPr>
              <a:t>Communication Protocol  - Intra Cluster: LoRa</a:t>
            </a:r>
          </a:p>
          <a:p>
            <a:r>
              <a:rPr lang="en-US" sz="1500" dirty="0">
                <a:solidFill>
                  <a:schemeClr val="tx1">
                    <a:lumMod val="75000"/>
                    <a:lumOff val="25000"/>
                  </a:schemeClr>
                </a:solidFill>
                <a:sym typeface="+mn-ea"/>
              </a:rPr>
              <a:t>                                           </a:t>
            </a:r>
            <a:r>
              <a:rPr lang="en-US" sz="1500" dirty="0">
                <a:solidFill>
                  <a:schemeClr val="tx1">
                    <a:lumMod val="75000"/>
                    <a:lumOff val="25000"/>
                  </a:schemeClr>
                </a:solidFill>
              </a:rPr>
              <a:t>   - Inter Cluster: Ethernet / Wi-Fi</a:t>
            </a:r>
          </a:p>
        </p:txBody>
      </p:sp>
      <p:graphicFrame>
        <p:nvGraphicFramePr>
          <p:cNvPr id="5" name="Diagram 4">
            <a:extLst>
              <a:ext uri="{FF2B5EF4-FFF2-40B4-BE49-F238E27FC236}">
                <a16:creationId xmlns:a16="http://schemas.microsoft.com/office/drawing/2014/main" id="{D9CA3320-7A0F-154D-E786-743714C67329}"/>
              </a:ext>
            </a:extLst>
          </p:cNvPr>
          <p:cNvGraphicFramePr/>
          <p:nvPr>
            <p:extLst>
              <p:ext uri="{D42A27DB-BD31-4B8C-83A1-F6EECF244321}">
                <p14:modId xmlns:p14="http://schemas.microsoft.com/office/powerpoint/2010/main" val="2895579943"/>
              </p:ext>
            </p:extLst>
          </p:nvPr>
        </p:nvGraphicFramePr>
        <p:xfrm>
          <a:off x="333772" y="5805264"/>
          <a:ext cx="11593288" cy="102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361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792160" y="57780"/>
            <a:ext cx="4135214" cy="376137"/>
          </a:xfrm>
        </p:spPr>
        <p:txBody>
          <a:bodyPr>
            <a:noAutofit/>
          </a:bodyPr>
          <a:lstStyle/>
          <a:p>
            <a:pPr algn="ctr"/>
            <a:r>
              <a:rPr lang="en-US" sz="2400" b="1" u="sng" dirty="0">
                <a:solidFill>
                  <a:schemeClr val="tx1"/>
                </a:solidFill>
              </a:rPr>
              <a:t>Connection</a:t>
            </a:r>
          </a:p>
        </p:txBody>
      </p:sp>
      <p:cxnSp>
        <p:nvCxnSpPr>
          <p:cNvPr id="5" name="Straight Connector 4">
            <a:extLst>
              <a:ext uri="{FF2B5EF4-FFF2-40B4-BE49-F238E27FC236}">
                <a16:creationId xmlns:a16="http://schemas.microsoft.com/office/drawing/2014/main" id="{B04E0214-2610-F174-6476-129547DE8D2A}"/>
              </a:ext>
            </a:extLst>
          </p:cNvPr>
          <p:cNvCxnSpPr>
            <a:cxnSpLocks/>
          </p:cNvCxnSpPr>
          <p:nvPr/>
        </p:nvCxnSpPr>
        <p:spPr>
          <a:xfrm>
            <a:off x="1269876" y="2132856"/>
            <a:ext cx="67687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90FEE38-B077-D7D5-2DE6-FAA273919F4E}"/>
              </a:ext>
            </a:extLst>
          </p:cNvPr>
          <p:cNvCxnSpPr>
            <a:cxnSpLocks/>
          </p:cNvCxnSpPr>
          <p:nvPr/>
        </p:nvCxnSpPr>
        <p:spPr>
          <a:xfrm>
            <a:off x="1269876" y="4653136"/>
            <a:ext cx="67687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2DC524D-D024-CF6C-2043-B15E6946D55C}"/>
              </a:ext>
            </a:extLst>
          </p:cNvPr>
          <p:cNvCxnSpPr>
            <a:cxnSpLocks/>
          </p:cNvCxnSpPr>
          <p:nvPr/>
        </p:nvCxnSpPr>
        <p:spPr>
          <a:xfrm>
            <a:off x="8038628" y="836712"/>
            <a:ext cx="0" cy="1296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5FD2758-BC17-70BF-86ED-17B5B1D70833}"/>
              </a:ext>
            </a:extLst>
          </p:cNvPr>
          <p:cNvCxnSpPr>
            <a:cxnSpLocks/>
          </p:cNvCxnSpPr>
          <p:nvPr/>
        </p:nvCxnSpPr>
        <p:spPr>
          <a:xfrm>
            <a:off x="9766820" y="836712"/>
            <a:ext cx="0" cy="13131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4E83683-A696-5E5B-0B42-3FDD0691E140}"/>
              </a:ext>
            </a:extLst>
          </p:cNvPr>
          <p:cNvCxnSpPr>
            <a:cxnSpLocks/>
          </p:cNvCxnSpPr>
          <p:nvPr/>
        </p:nvCxnSpPr>
        <p:spPr>
          <a:xfrm>
            <a:off x="8044444" y="4653136"/>
            <a:ext cx="0" cy="14485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C1230E8-8C20-C44A-9F56-CE6A033A30E5}"/>
              </a:ext>
            </a:extLst>
          </p:cNvPr>
          <p:cNvCxnSpPr>
            <a:cxnSpLocks/>
          </p:cNvCxnSpPr>
          <p:nvPr/>
        </p:nvCxnSpPr>
        <p:spPr>
          <a:xfrm>
            <a:off x="9838828" y="4653136"/>
            <a:ext cx="0" cy="13882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31E1CF6-0828-611D-15FF-466DD5F8D992}"/>
              </a:ext>
            </a:extLst>
          </p:cNvPr>
          <p:cNvCxnSpPr>
            <a:cxnSpLocks/>
          </p:cNvCxnSpPr>
          <p:nvPr/>
        </p:nvCxnSpPr>
        <p:spPr>
          <a:xfrm flipH="1">
            <a:off x="9766820" y="2149869"/>
            <a:ext cx="2063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A42138-8401-AE1F-5E83-1E70D36C8382}"/>
              </a:ext>
            </a:extLst>
          </p:cNvPr>
          <p:cNvCxnSpPr>
            <a:cxnSpLocks/>
          </p:cNvCxnSpPr>
          <p:nvPr/>
        </p:nvCxnSpPr>
        <p:spPr>
          <a:xfrm flipH="1">
            <a:off x="9838828" y="4653136"/>
            <a:ext cx="2063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6EED0F8-89CE-E6FB-27CA-6CE297D4C066}"/>
              </a:ext>
            </a:extLst>
          </p:cNvPr>
          <p:cNvCxnSpPr>
            <a:cxnSpLocks/>
          </p:cNvCxnSpPr>
          <p:nvPr/>
        </p:nvCxnSpPr>
        <p:spPr>
          <a:xfrm>
            <a:off x="507749" y="3356992"/>
            <a:ext cx="7386863"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6" name="Rectangle 35">
            <a:extLst>
              <a:ext uri="{FF2B5EF4-FFF2-40B4-BE49-F238E27FC236}">
                <a16:creationId xmlns:a16="http://schemas.microsoft.com/office/drawing/2014/main" id="{C2AFCC42-FE32-3CC7-475A-E9932B029ABD}"/>
              </a:ext>
            </a:extLst>
          </p:cNvPr>
          <p:cNvSpPr/>
          <p:nvPr/>
        </p:nvSpPr>
        <p:spPr>
          <a:xfrm>
            <a:off x="1388434" y="3087028"/>
            <a:ext cx="254496" cy="1911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Rectangle 36">
            <a:extLst>
              <a:ext uri="{FF2B5EF4-FFF2-40B4-BE49-F238E27FC236}">
                <a16:creationId xmlns:a16="http://schemas.microsoft.com/office/drawing/2014/main" id="{3E98A22D-9059-991E-337A-2EC8AB8BE881}"/>
              </a:ext>
            </a:extLst>
          </p:cNvPr>
          <p:cNvSpPr/>
          <p:nvPr/>
        </p:nvSpPr>
        <p:spPr>
          <a:xfrm>
            <a:off x="2232977" y="3435348"/>
            <a:ext cx="254496" cy="1911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Rectangle 37">
            <a:extLst>
              <a:ext uri="{FF2B5EF4-FFF2-40B4-BE49-F238E27FC236}">
                <a16:creationId xmlns:a16="http://schemas.microsoft.com/office/drawing/2014/main" id="{8A9D7778-75B4-053C-AEC8-3C0BBEFCBB13}"/>
              </a:ext>
            </a:extLst>
          </p:cNvPr>
          <p:cNvSpPr/>
          <p:nvPr/>
        </p:nvSpPr>
        <p:spPr>
          <a:xfrm>
            <a:off x="1381530" y="3431931"/>
            <a:ext cx="254496" cy="20018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Rectangle 38">
            <a:extLst>
              <a:ext uri="{FF2B5EF4-FFF2-40B4-BE49-F238E27FC236}">
                <a16:creationId xmlns:a16="http://schemas.microsoft.com/office/drawing/2014/main" id="{F5E42295-660A-67E4-5ADE-71168634057F}"/>
              </a:ext>
            </a:extLst>
          </p:cNvPr>
          <p:cNvSpPr/>
          <p:nvPr/>
        </p:nvSpPr>
        <p:spPr>
          <a:xfrm>
            <a:off x="3954132" y="3436033"/>
            <a:ext cx="254496" cy="1911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Rectangle 39">
            <a:extLst>
              <a:ext uri="{FF2B5EF4-FFF2-40B4-BE49-F238E27FC236}">
                <a16:creationId xmlns:a16="http://schemas.microsoft.com/office/drawing/2014/main" id="{9D524EF6-CCA0-30B0-0185-EF77F67448F8}"/>
              </a:ext>
            </a:extLst>
          </p:cNvPr>
          <p:cNvSpPr/>
          <p:nvPr/>
        </p:nvSpPr>
        <p:spPr>
          <a:xfrm>
            <a:off x="3093596" y="3439044"/>
            <a:ext cx="254496" cy="1911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1" name="Rectangle 40">
            <a:extLst>
              <a:ext uri="{FF2B5EF4-FFF2-40B4-BE49-F238E27FC236}">
                <a16:creationId xmlns:a16="http://schemas.microsoft.com/office/drawing/2014/main" id="{71CB97D5-E68A-3F3B-C3D9-EAD014737ADB}"/>
              </a:ext>
            </a:extLst>
          </p:cNvPr>
          <p:cNvSpPr/>
          <p:nvPr/>
        </p:nvSpPr>
        <p:spPr>
          <a:xfrm>
            <a:off x="3957294" y="3090500"/>
            <a:ext cx="254496" cy="1911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2" name="Rectangle 41">
            <a:extLst>
              <a:ext uri="{FF2B5EF4-FFF2-40B4-BE49-F238E27FC236}">
                <a16:creationId xmlns:a16="http://schemas.microsoft.com/office/drawing/2014/main" id="{24F1D7A8-5CC0-F30B-D27A-C5CF3BD36FCB}"/>
              </a:ext>
            </a:extLst>
          </p:cNvPr>
          <p:cNvSpPr/>
          <p:nvPr/>
        </p:nvSpPr>
        <p:spPr>
          <a:xfrm>
            <a:off x="3093596" y="3087028"/>
            <a:ext cx="254496" cy="1911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3" name="Rectangle 42">
            <a:extLst>
              <a:ext uri="{FF2B5EF4-FFF2-40B4-BE49-F238E27FC236}">
                <a16:creationId xmlns:a16="http://schemas.microsoft.com/office/drawing/2014/main" id="{1B1405FA-B3C9-2532-F213-9C3854730B22}"/>
              </a:ext>
            </a:extLst>
          </p:cNvPr>
          <p:cNvSpPr/>
          <p:nvPr/>
        </p:nvSpPr>
        <p:spPr>
          <a:xfrm>
            <a:off x="2236231" y="3087142"/>
            <a:ext cx="254496" cy="1911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4" name="Rectangle 43">
            <a:extLst>
              <a:ext uri="{FF2B5EF4-FFF2-40B4-BE49-F238E27FC236}">
                <a16:creationId xmlns:a16="http://schemas.microsoft.com/office/drawing/2014/main" id="{6F7EF0EC-D3D8-507E-A731-52874BE122F6}"/>
              </a:ext>
            </a:extLst>
          </p:cNvPr>
          <p:cNvSpPr/>
          <p:nvPr/>
        </p:nvSpPr>
        <p:spPr>
          <a:xfrm>
            <a:off x="1397199" y="2805833"/>
            <a:ext cx="254496" cy="19111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5" name="Rectangle 44">
            <a:extLst>
              <a:ext uri="{FF2B5EF4-FFF2-40B4-BE49-F238E27FC236}">
                <a16:creationId xmlns:a16="http://schemas.microsoft.com/office/drawing/2014/main" id="{7197068F-41C1-6C4F-FCF6-3C109C8FDE2B}"/>
              </a:ext>
            </a:extLst>
          </p:cNvPr>
          <p:cNvSpPr/>
          <p:nvPr/>
        </p:nvSpPr>
        <p:spPr>
          <a:xfrm>
            <a:off x="681768" y="980728"/>
            <a:ext cx="254496" cy="1911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6" name="Rectangle 45">
            <a:extLst>
              <a:ext uri="{FF2B5EF4-FFF2-40B4-BE49-F238E27FC236}">
                <a16:creationId xmlns:a16="http://schemas.microsoft.com/office/drawing/2014/main" id="{773B1EBE-F0EF-E34C-6401-1860DD454C99}"/>
              </a:ext>
            </a:extLst>
          </p:cNvPr>
          <p:cNvSpPr/>
          <p:nvPr/>
        </p:nvSpPr>
        <p:spPr>
          <a:xfrm>
            <a:off x="677158" y="1360004"/>
            <a:ext cx="254496" cy="19111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1" name="Rectangle 50">
            <a:extLst>
              <a:ext uri="{FF2B5EF4-FFF2-40B4-BE49-F238E27FC236}">
                <a16:creationId xmlns:a16="http://schemas.microsoft.com/office/drawing/2014/main" id="{816A6723-6F71-88E2-1594-2B95ED918134}"/>
              </a:ext>
            </a:extLst>
          </p:cNvPr>
          <p:cNvSpPr/>
          <p:nvPr/>
        </p:nvSpPr>
        <p:spPr>
          <a:xfrm>
            <a:off x="549796" y="3427143"/>
            <a:ext cx="254496" cy="1911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2" name="Rectangle 51">
            <a:extLst>
              <a:ext uri="{FF2B5EF4-FFF2-40B4-BE49-F238E27FC236}">
                <a16:creationId xmlns:a16="http://schemas.microsoft.com/office/drawing/2014/main" id="{AD95CA7F-BC95-9F8C-DAA7-4421BC458109}"/>
              </a:ext>
            </a:extLst>
          </p:cNvPr>
          <p:cNvSpPr/>
          <p:nvPr/>
        </p:nvSpPr>
        <p:spPr>
          <a:xfrm>
            <a:off x="549796" y="3101443"/>
            <a:ext cx="254496" cy="1911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700" dirty="0">
              <a:solidFill>
                <a:schemeClr val="tx1"/>
              </a:solidFill>
            </a:endParaRPr>
          </a:p>
        </p:txBody>
      </p:sp>
      <p:sp>
        <p:nvSpPr>
          <p:cNvPr id="53" name="Rectangle 52">
            <a:extLst>
              <a:ext uri="{FF2B5EF4-FFF2-40B4-BE49-F238E27FC236}">
                <a16:creationId xmlns:a16="http://schemas.microsoft.com/office/drawing/2014/main" id="{4BEFC4AD-4B9A-A0D8-4BAA-9E9013AEAA5F}"/>
              </a:ext>
            </a:extLst>
          </p:cNvPr>
          <p:cNvSpPr/>
          <p:nvPr/>
        </p:nvSpPr>
        <p:spPr>
          <a:xfrm>
            <a:off x="6901424" y="3076880"/>
            <a:ext cx="405475" cy="201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4" name="Rectangle 53">
            <a:extLst>
              <a:ext uri="{FF2B5EF4-FFF2-40B4-BE49-F238E27FC236}">
                <a16:creationId xmlns:a16="http://schemas.microsoft.com/office/drawing/2014/main" id="{8BF659E2-FF18-8C96-5BD3-8E64A8D6276A}"/>
              </a:ext>
            </a:extLst>
          </p:cNvPr>
          <p:cNvSpPr/>
          <p:nvPr/>
        </p:nvSpPr>
        <p:spPr>
          <a:xfrm>
            <a:off x="6048523" y="3088858"/>
            <a:ext cx="405475" cy="201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5" name="Rectangle 54">
            <a:extLst>
              <a:ext uri="{FF2B5EF4-FFF2-40B4-BE49-F238E27FC236}">
                <a16:creationId xmlns:a16="http://schemas.microsoft.com/office/drawing/2014/main" id="{B1F1CDB2-1BDD-95F8-2088-C0C46A05D57F}"/>
              </a:ext>
            </a:extLst>
          </p:cNvPr>
          <p:cNvSpPr/>
          <p:nvPr/>
        </p:nvSpPr>
        <p:spPr>
          <a:xfrm>
            <a:off x="5172564" y="3088859"/>
            <a:ext cx="405475" cy="201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6" name="Rectangle 55">
            <a:extLst>
              <a:ext uri="{FF2B5EF4-FFF2-40B4-BE49-F238E27FC236}">
                <a16:creationId xmlns:a16="http://schemas.microsoft.com/office/drawing/2014/main" id="{DE116185-5BA7-A385-344C-B41271465C71}"/>
              </a:ext>
            </a:extLst>
          </p:cNvPr>
          <p:cNvSpPr/>
          <p:nvPr/>
        </p:nvSpPr>
        <p:spPr>
          <a:xfrm>
            <a:off x="4309344" y="3097990"/>
            <a:ext cx="405475" cy="201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7" name="Rectangle 56">
            <a:extLst>
              <a:ext uri="{FF2B5EF4-FFF2-40B4-BE49-F238E27FC236}">
                <a16:creationId xmlns:a16="http://schemas.microsoft.com/office/drawing/2014/main" id="{13053FF0-80CB-EE11-2F21-1CCCAB31D113}"/>
              </a:ext>
            </a:extLst>
          </p:cNvPr>
          <p:cNvSpPr/>
          <p:nvPr/>
        </p:nvSpPr>
        <p:spPr>
          <a:xfrm>
            <a:off x="3453122" y="3090500"/>
            <a:ext cx="405475" cy="201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8" name="Rectangle 57">
            <a:extLst>
              <a:ext uri="{FF2B5EF4-FFF2-40B4-BE49-F238E27FC236}">
                <a16:creationId xmlns:a16="http://schemas.microsoft.com/office/drawing/2014/main" id="{2026DB7A-06D8-A8F0-65BB-221E8D9F1487}"/>
              </a:ext>
            </a:extLst>
          </p:cNvPr>
          <p:cNvSpPr/>
          <p:nvPr/>
        </p:nvSpPr>
        <p:spPr>
          <a:xfrm>
            <a:off x="2589424" y="3083343"/>
            <a:ext cx="405475" cy="201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9" name="Rectangle 58">
            <a:extLst>
              <a:ext uri="{FF2B5EF4-FFF2-40B4-BE49-F238E27FC236}">
                <a16:creationId xmlns:a16="http://schemas.microsoft.com/office/drawing/2014/main" id="{1D927530-F3A9-733D-7531-DB9430A79896}"/>
              </a:ext>
            </a:extLst>
          </p:cNvPr>
          <p:cNvSpPr/>
          <p:nvPr/>
        </p:nvSpPr>
        <p:spPr>
          <a:xfrm>
            <a:off x="1733931" y="3083343"/>
            <a:ext cx="405475" cy="19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0" name="Rectangle 59">
            <a:extLst>
              <a:ext uri="{FF2B5EF4-FFF2-40B4-BE49-F238E27FC236}">
                <a16:creationId xmlns:a16="http://schemas.microsoft.com/office/drawing/2014/main" id="{7D515A82-8D15-D149-BF73-1FCA0046B187}"/>
              </a:ext>
            </a:extLst>
          </p:cNvPr>
          <p:cNvSpPr/>
          <p:nvPr/>
        </p:nvSpPr>
        <p:spPr>
          <a:xfrm>
            <a:off x="898650" y="3086563"/>
            <a:ext cx="405475" cy="201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2" name="Rectangle 61">
            <a:extLst>
              <a:ext uri="{FF2B5EF4-FFF2-40B4-BE49-F238E27FC236}">
                <a16:creationId xmlns:a16="http://schemas.microsoft.com/office/drawing/2014/main" id="{1EBD6303-1B7D-A2C5-1209-DA610C038251}"/>
              </a:ext>
            </a:extLst>
          </p:cNvPr>
          <p:cNvSpPr/>
          <p:nvPr/>
        </p:nvSpPr>
        <p:spPr>
          <a:xfrm>
            <a:off x="6548231" y="3087028"/>
            <a:ext cx="254496" cy="1911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3" name="Rectangle 62">
            <a:extLst>
              <a:ext uri="{FF2B5EF4-FFF2-40B4-BE49-F238E27FC236}">
                <a16:creationId xmlns:a16="http://schemas.microsoft.com/office/drawing/2014/main" id="{36DBCF3A-3244-167F-ABE9-8104BC9B9E63}"/>
              </a:ext>
            </a:extLst>
          </p:cNvPr>
          <p:cNvSpPr/>
          <p:nvPr/>
        </p:nvSpPr>
        <p:spPr>
          <a:xfrm>
            <a:off x="5683069" y="3090500"/>
            <a:ext cx="254496" cy="1911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4" name="Rectangle 63">
            <a:extLst>
              <a:ext uri="{FF2B5EF4-FFF2-40B4-BE49-F238E27FC236}">
                <a16:creationId xmlns:a16="http://schemas.microsoft.com/office/drawing/2014/main" id="{543FB151-9253-7F16-AB4C-F782DC8D008D}"/>
              </a:ext>
            </a:extLst>
          </p:cNvPr>
          <p:cNvSpPr/>
          <p:nvPr/>
        </p:nvSpPr>
        <p:spPr>
          <a:xfrm>
            <a:off x="4812373" y="3099024"/>
            <a:ext cx="254496" cy="1911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Rectangle 64">
            <a:extLst>
              <a:ext uri="{FF2B5EF4-FFF2-40B4-BE49-F238E27FC236}">
                <a16:creationId xmlns:a16="http://schemas.microsoft.com/office/drawing/2014/main" id="{4C260848-26EE-A0F4-7C2D-0EBCE2DFB248}"/>
              </a:ext>
            </a:extLst>
          </p:cNvPr>
          <p:cNvSpPr/>
          <p:nvPr/>
        </p:nvSpPr>
        <p:spPr>
          <a:xfrm>
            <a:off x="3957294" y="2805832"/>
            <a:ext cx="254496" cy="19111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6" name="Rectangle 65">
            <a:extLst>
              <a:ext uri="{FF2B5EF4-FFF2-40B4-BE49-F238E27FC236}">
                <a16:creationId xmlns:a16="http://schemas.microsoft.com/office/drawing/2014/main" id="{7D94BB12-94D5-3386-FD80-6562B8B5A675}"/>
              </a:ext>
            </a:extLst>
          </p:cNvPr>
          <p:cNvSpPr/>
          <p:nvPr/>
        </p:nvSpPr>
        <p:spPr>
          <a:xfrm>
            <a:off x="677044" y="575018"/>
            <a:ext cx="405475" cy="201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7" name="TextBox 66">
            <a:extLst>
              <a:ext uri="{FF2B5EF4-FFF2-40B4-BE49-F238E27FC236}">
                <a16:creationId xmlns:a16="http://schemas.microsoft.com/office/drawing/2014/main" id="{0FBEE412-58A1-15F1-8C88-0F68926A6739}"/>
              </a:ext>
            </a:extLst>
          </p:cNvPr>
          <p:cNvSpPr txBox="1"/>
          <p:nvPr/>
        </p:nvSpPr>
        <p:spPr>
          <a:xfrm>
            <a:off x="1101387" y="488129"/>
            <a:ext cx="1445832" cy="461665"/>
          </a:xfrm>
          <a:prstGeom prst="rect">
            <a:avLst/>
          </a:prstGeom>
          <a:noFill/>
        </p:spPr>
        <p:txBody>
          <a:bodyPr wrap="square" rtlCol="0">
            <a:spAutoFit/>
          </a:bodyPr>
          <a:lstStyle/>
          <a:p>
            <a:r>
              <a:rPr lang="en-IN" sz="1200" dirty="0"/>
              <a:t>Set of streetlights(say 3)</a:t>
            </a:r>
          </a:p>
        </p:txBody>
      </p:sp>
      <p:sp>
        <p:nvSpPr>
          <p:cNvPr id="68" name="TextBox 67">
            <a:extLst>
              <a:ext uri="{FF2B5EF4-FFF2-40B4-BE49-F238E27FC236}">
                <a16:creationId xmlns:a16="http://schemas.microsoft.com/office/drawing/2014/main" id="{602030C0-B81D-AFBD-C634-B54C605D9434}"/>
              </a:ext>
            </a:extLst>
          </p:cNvPr>
          <p:cNvSpPr txBox="1"/>
          <p:nvPr/>
        </p:nvSpPr>
        <p:spPr>
          <a:xfrm>
            <a:off x="1094763" y="939242"/>
            <a:ext cx="1445832" cy="276999"/>
          </a:xfrm>
          <a:prstGeom prst="rect">
            <a:avLst/>
          </a:prstGeom>
          <a:noFill/>
        </p:spPr>
        <p:txBody>
          <a:bodyPr wrap="square" rtlCol="0">
            <a:spAutoFit/>
          </a:bodyPr>
          <a:lstStyle/>
          <a:p>
            <a:r>
              <a:rPr lang="en-IN" sz="1200" dirty="0"/>
              <a:t>Sensor</a:t>
            </a:r>
          </a:p>
        </p:txBody>
      </p:sp>
      <p:sp>
        <p:nvSpPr>
          <p:cNvPr id="69" name="TextBox 68">
            <a:extLst>
              <a:ext uri="{FF2B5EF4-FFF2-40B4-BE49-F238E27FC236}">
                <a16:creationId xmlns:a16="http://schemas.microsoft.com/office/drawing/2014/main" id="{6C70D177-4F92-F722-FF53-A8E5AEB86E33}"/>
              </a:ext>
            </a:extLst>
          </p:cNvPr>
          <p:cNvSpPr txBox="1"/>
          <p:nvPr/>
        </p:nvSpPr>
        <p:spPr>
          <a:xfrm>
            <a:off x="1048179" y="1279793"/>
            <a:ext cx="1611663" cy="461665"/>
          </a:xfrm>
          <a:prstGeom prst="rect">
            <a:avLst/>
          </a:prstGeom>
          <a:noFill/>
        </p:spPr>
        <p:txBody>
          <a:bodyPr wrap="square" rtlCol="0">
            <a:spAutoFit/>
          </a:bodyPr>
          <a:lstStyle/>
          <a:p>
            <a:r>
              <a:rPr lang="en-IN" sz="1200" dirty="0"/>
              <a:t>End device (Raspberry PI)</a:t>
            </a:r>
          </a:p>
        </p:txBody>
      </p:sp>
      <p:sp>
        <p:nvSpPr>
          <p:cNvPr id="70" name="Rectangle 69">
            <a:extLst>
              <a:ext uri="{FF2B5EF4-FFF2-40B4-BE49-F238E27FC236}">
                <a16:creationId xmlns:a16="http://schemas.microsoft.com/office/drawing/2014/main" id="{99943AA7-2393-B89F-CA92-D683A8929FDF}"/>
              </a:ext>
            </a:extLst>
          </p:cNvPr>
          <p:cNvSpPr/>
          <p:nvPr/>
        </p:nvSpPr>
        <p:spPr>
          <a:xfrm>
            <a:off x="6548231" y="2806599"/>
            <a:ext cx="254496" cy="19111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2" name="Flowchart: Summing Junction 71">
            <a:extLst>
              <a:ext uri="{FF2B5EF4-FFF2-40B4-BE49-F238E27FC236}">
                <a16:creationId xmlns:a16="http://schemas.microsoft.com/office/drawing/2014/main" id="{6C209F66-CC24-B7F8-62C0-CFDD2AA2D102}"/>
              </a:ext>
            </a:extLst>
          </p:cNvPr>
          <p:cNvSpPr/>
          <p:nvPr/>
        </p:nvSpPr>
        <p:spPr>
          <a:xfrm>
            <a:off x="3906318" y="2314487"/>
            <a:ext cx="356447" cy="387989"/>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TextBox 72">
            <a:extLst>
              <a:ext uri="{FF2B5EF4-FFF2-40B4-BE49-F238E27FC236}">
                <a16:creationId xmlns:a16="http://schemas.microsoft.com/office/drawing/2014/main" id="{9AA97178-4902-19FC-E900-86B101035B21}"/>
              </a:ext>
            </a:extLst>
          </p:cNvPr>
          <p:cNvSpPr txBox="1"/>
          <p:nvPr/>
        </p:nvSpPr>
        <p:spPr>
          <a:xfrm>
            <a:off x="507749" y="3050913"/>
            <a:ext cx="381858" cy="307777"/>
          </a:xfrm>
          <a:prstGeom prst="rect">
            <a:avLst/>
          </a:prstGeom>
          <a:noFill/>
        </p:spPr>
        <p:txBody>
          <a:bodyPr wrap="square" rtlCol="0">
            <a:spAutoFit/>
          </a:bodyPr>
          <a:lstStyle/>
          <a:p>
            <a:r>
              <a:rPr lang="en-IN" sz="1400" dirty="0"/>
              <a:t>S1</a:t>
            </a:r>
          </a:p>
        </p:txBody>
      </p:sp>
      <p:sp>
        <p:nvSpPr>
          <p:cNvPr id="74" name="TextBox 73">
            <a:extLst>
              <a:ext uri="{FF2B5EF4-FFF2-40B4-BE49-F238E27FC236}">
                <a16:creationId xmlns:a16="http://schemas.microsoft.com/office/drawing/2014/main" id="{A800618C-0BCC-0DC0-2060-2C761CD1228B}"/>
              </a:ext>
            </a:extLst>
          </p:cNvPr>
          <p:cNvSpPr txBox="1"/>
          <p:nvPr/>
        </p:nvSpPr>
        <p:spPr>
          <a:xfrm>
            <a:off x="4289679" y="3045832"/>
            <a:ext cx="381858" cy="307777"/>
          </a:xfrm>
          <a:prstGeom prst="rect">
            <a:avLst/>
          </a:prstGeom>
          <a:noFill/>
        </p:spPr>
        <p:txBody>
          <a:bodyPr wrap="square" rtlCol="0">
            <a:spAutoFit/>
          </a:bodyPr>
          <a:lstStyle/>
          <a:p>
            <a:r>
              <a:rPr lang="en-IN" sz="1400" dirty="0"/>
              <a:t>L4</a:t>
            </a:r>
          </a:p>
        </p:txBody>
      </p:sp>
      <p:sp>
        <p:nvSpPr>
          <p:cNvPr id="75" name="TextBox 74">
            <a:extLst>
              <a:ext uri="{FF2B5EF4-FFF2-40B4-BE49-F238E27FC236}">
                <a16:creationId xmlns:a16="http://schemas.microsoft.com/office/drawing/2014/main" id="{4D0E2254-CD8B-2AD6-20F1-56D9BC3E0B83}"/>
              </a:ext>
            </a:extLst>
          </p:cNvPr>
          <p:cNvSpPr txBox="1"/>
          <p:nvPr/>
        </p:nvSpPr>
        <p:spPr>
          <a:xfrm>
            <a:off x="3440235" y="3046227"/>
            <a:ext cx="381858" cy="307777"/>
          </a:xfrm>
          <a:prstGeom prst="rect">
            <a:avLst/>
          </a:prstGeom>
          <a:noFill/>
        </p:spPr>
        <p:txBody>
          <a:bodyPr wrap="square" rtlCol="0">
            <a:spAutoFit/>
          </a:bodyPr>
          <a:lstStyle/>
          <a:p>
            <a:r>
              <a:rPr lang="en-IN" sz="1400" dirty="0"/>
              <a:t>L3</a:t>
            </a:r>
          </a:p>
        </p:txBody>
      </p:sp>
      <p:sp>
        <p:nvSpPr>
          <p:cNvPr id="76" name="TextBox 75">
            <a:extLst>
              <a:ext uri="{FF2B5EF4-FFF2-40B4-BE49-F238E27FC236}">
                <a16:creationId xmlns:a16="http://schemas.microsoft.com/office/drawing/2014/main" id="{D64A245F-8185-C128-8DA9-9C8CC062E826}"/>
              </a:ext>
            </a:extLst>
          </p:cNvPr>
          <p:cNvSpPr txBox="1"/>
          <p:nvPr/>
        </p:nvSpPr>
        <p:spPr>
          <a:xfrm>
            <a:off x="2571127" y="3028605"/>
            <a:ext cx="381858" cy="307777"/>
          </a:xfrm>
          <a:prstGeom prst="rect">
            <a:avLst/>
          </a:prstGeom>
          <a:noFill/>
        </p:spPr>
        <p:txBody>
          <a:bodyPr wrap="square" rtlCol="0">
            <a:spAutoFit/>
          </a:bodyPr>
          <a:lstStyle/>
          <a:p>
            <a:r>
              <a:rPr lang="en-IN" sz="1400" dirty="0"/>
              <a:t>L2</a:t>
            </a:r>
          </a:p>
        </p:txBody>
      </p:sp>
      <p:sp>
        <p:nvSpPr>
          <p:cNvPr id="77" name="TextBox 76">
            <a:extLst>
              <a:ext uri="{FF2B5EF4-FFF2-40B4-BE49-F238E27FC236}">
                <a16:creationId xmlns:a16="http://schemas.microsoft.com/office/drawing/2014/main" id="{BCEE406C-4937-14CA-B86E-B0E9067D2C5F}"/>
              </a:ext>
            </a:extLst>
          </p:cNvPr>
          <p:cNvSpPr txBox="1"/>
          <p:nvPr/>
        </p:nvSpPr>
        <p:spPr>
          <a:xfrm>
            <a:off x="1747519" y="3020347"/>
            <a:ext cx="381858" cy="307777"/>
          </a:xfrm>
          <a:prstGeom prst="rect">
            <a:avLst/>
          </a:prstGeom>
          <a:noFill/>
        </p:spPr>
        <p:txBody>
          <a:bodyPr wrap="square" rtlCol="0">
            <a:spAutoFit/>
          </a:bodyPr>
          <a:lstStyle/>
          <a:p>
            <a:r>
              <a:rPr lang="en-IN" sz="1400" dirty="0"/>
              <a:t>L1</a:t>
            </a:r>
          </a:p>
        </p:txBody>
      </p:sp>
      <p:sp>
        <p:nvSpPr>
          <p:cNvPr id="78" name="TextBox 77">
            <a:extLst>
              <a:ext uri="{FF2B5EF4-FFF2-40B4-BE49-F238E27FC236}">
                <a16:creationId xmlns:a16="http://schemas.microsoft.com/office/drawing/2014/main" id="{316120BD-CD8B-A51A-B9E8-C8261BE9634C}"/>
              </a:ext>
            </a:extLst>
          </p:cNvPr>
          <p:cNvSpPr txBox="1"/>
          <p:nvPr/>
        </p:nvSpPr>
        <p:spPr>
          <a:xfrm>
            <a:off x="922391" y="3032647"/>
            <a:ext cx="381858" cy="307777"/>
          </a:xfrm>
          <a:prstGeom prst="rect">
            <a:avLst/>
          </a:prstGeom>
          <a:noFill/>
        </p:spPr>
        <p:txBody>
          <a:bodyPr wrap="square" rtlCol="0">
            <a:spAutoFit/>
          </a:bodyPr>
          <a:lstStyle/>
          <a:p>
            <a:r>
              <a:rPr lang="en-IN" sz="1400" dirty="0"/>
              <a:t>L0</a:t>
            </a:r>
          </a:p>
        </p:txBody>
      </p:sp>
      <p:sp>
        <p:nvSpPr>
          <p:cNvPr id="79" name="TextBox 78">
            <a:extLst>
              <a:ext uri="{FF2B5EF4-FFF2-40B4-BE49-F238E27FC236}">
                <a16:creationId xmlns:a16="http://schemas.microsoft.com/office/drawing/2014/main" id="{6B7A53C3-410E-583B-7344-0BF8B9895530}"/>
              </a:ext>
            </a:extLst>
          </p:cNvPr>
          <p:cNvSpPr txBox="1"/>
          <p:nvPr/>
        </p:nvSpPr>
        <p:spPr>
          <a:xfrm>
            <a:off x="6896752" y="3036651"/>
            <a:ext cx="381858" cy="307777"/>
          </a:xfrm>
          <a:prstGeom prst="rect">
            <a:avLst/>
          </a:prstGeom>
          <a:noFill/>
        </p:spPr>
        <p:txBody>
          <a:bodyPr wrap="square" rtlCol="0">
            <a:spAutoFit/>
          </a:bodyPr>
          <a:lstStyle/>
          <a:p>
            <a:r>
              <a:rPr lang="en-IN" sz="1400" dirty="0"/>
              <a:t>L7</a:t>
            </a:r>
          </a:p>
        </p:txBody>
      </p:sp>
      <p:sp>
        <p:nvSpPr>
          <p:cNvPr id="80" name="TextBox 79">
            <a:extLst>
              <a:ext uri="{FF2B5EF4-FFF2-40B4-BE49-F238E27FC236}">
                <a16:creationId xmlns:a16="http://schemas.microsoft.com/office/drawing/2014/main" id="{FAE74CF0-92D7-3769-3AD4-A5949C8F9DD8}"/>
              </a:ext>
            </a:extLst>
          </p:cNvPr>
          <p:cNvSpPr txBox="1"/>
          <p:nvPr/>
        </p:nvSpPr>
        <p:spPr>
          <a:xfrm>
            <a:off x="6033834" y="3030527"/>
            <a:ext cx="381858" cy="307777"/>
          </a:xfrm>
          <a:prstGeom prst="rect">
            <a:avLst/>
          </a:prstGeom>
          <a:noFill/>
        </p:spPr>
        <p:txBody>
          <a:bodyPr wrap="square" rtlCol="0">
            <a:spAutoFit/>
          </a:bodyPr>
          <a:lstStyle/>
          <a:p>
            <a:r>
              <a:rPr lang="en-IN" sz="1400" dirty="0"/>
              <a:t>L6</a:t>
            </a:r>
          </a:p>
        </p:txBody>
      </p:sp>
      <p:sp>
        <p:nvSpPr>
          <p:cNvPr id="81" name="TextBox 80">
            <a:extLst>
              <a:ext uri="{FF2B5EF4-FFF2-40B4-BE49-F238E27FC236}">
                <a16:creationId xmlns:a16="http://schemas.microsoft.com/office/drawing/2014/main" id="{E1ACA183-03D4-49CD-B731-C6E0CF2E4995}"/>
              </a:ext>
            </a:extLst>
          </p:cNvPr>
          <p:cNvSpPr txBox="1"/>
          <p:nvPr/>
        </p:nvSpPr>
        <p:spPr>
          <a:xfrm>
            <a:off x="5190253" y="3040694"/>
            <a:ext cx="381858" cy="307777"/>
          </a:xfrm>
          <a:prstGeom prst="rect">
            <a:avLst/>
          </a:prstGeom>
          <a:noFill/>
        </p:spPr>
        <p:txBody>
          <a:bodyPr wrap="square" rtlCol="0">
            <a:spAutoFit/>
          </a:bodyPr>
          <a:lstStyle/>
          <a:p>
            <a:r>
              <a:rPr lang="en-IN" sz="1400" dirty="0"/>
              <a:t>L5</a:t>
            </a:r>
          </a:p>
        </p:txBody>
      </p:sp>
      <p:sp>
        <p:nvSpPr>
          <p:cNvPr id="82" name="TextBox 81">
            <a:extLst>
              <a:ext uri="{FF2B5EF4-FFF2-40B4-BE49-F238E27FC236}">
                <a16:creationId xmlns:a16="http://schemas.microsoft.com/office/drawing/2014/main" id="{D41AB7A0-3D8A-66D0-5B9A-0D5F4FE68CE4}"/>
              </a:ext>
            </a:extLst>
          </p:cNvPr>
          <p:cNvSpPr txBox="1"/>
          <p:nvPr/>
        </p:nvSpPr>
        <p:spPr>
          <a:xfrm>
            <a:off x="5649640" y="3035722"/>
            <a:ext cx="381858" cy="307777"/>
          </a:xfrm>
          <a:prstGeom prst="rect">
            <a:avLst/>
          </a:prstGeom>
          <a:noFill/>
        </p:spPr>
        <p:txBody>
          <a:bodyPr wrap="square" rtlCol="0">
            <a:spAutoFit/>
          </a:bodyPr>
          <a:lstStyle/>
          <a:p>
            <a:r>
              <a:rPr lang="en-IN" sz="1400" dirty="0"/>
              <a:t>S7</a:t>
            </a:r>
          </a:p>
        </p:txBody>
      </p:sp>
      <p:sp>
        <p:nvSpPr>
          <p:cNvPr id="83" name="TextBox 82">
            <a:extLst>
              <a:ext uri="{FF2B5EF4-FFF2-40B4-BE49-F238E27FC236}">
                <a16:creationId xmlns:a16="http://schemas.microsoft.com/office/drawing/2014/main" id="{BB6A3000-4D85-501B-7FD9-250A9872AE2C}"/>
              </a:ext>
            </a:extLst>
          </p:cNvPr>
          <p:cNvSpPr txBox="1"/>
          <p:nvPr/>
        </p:nvSpPr>
        <p:spPr>
          <a:xfrm>
            <a:off x="4753738" y="3045343"/>
            <a:ext cx="381858" cy="307777"/>
          </a:xfrm>
          <a:prstGeom prst="rect">
            <a:avLst/>
          </a:prstGeom>
          <a:noFill/>
        </p:spPr>
        <p:txBody>
          <a:bodyPr wrap="square" rtlCol="0">
            <a:spAutoFit/>
          </a:bodyPr>
          <a:lstStyle/>
          <a:p>
            <a:r>
              <a:rPr lang="en-IN" sz="1400" dirty="0"/>
              <a:t>S6</a:t>
            </a:r>
          </a:p>
        </p:txBody>
      </p:sp>
      <p:sp>
        <p:nvSpPr>
          <p:cNvPr id="84" name="TextBox 83">
            <a:extLst>
              <a:ext uri="{FF2B5EF4-FFF2-40B4-BE49-F238E27FC236}">
                <a16:creationId xmlns:a16="http://schemas.microsoft.com/office/drawing/2014/main" id="{2130BE3F-5FA7-24A7-814B-5C93C4F31997}"/>
              </a:ext>
            </a:extLst>
          </p:cNvPr>
          <p:cNvSpPr txBox="1"/>
          <p:nvPr/>
        </p:nvSpPr>
        <p:spPr>
          <a:xfrm>
            <a:off x="3893890" y="3047279"/>
            <a:ext cx="381858" cy="307777"/>
          </a:xfrm>
          <a:prstGeom prst="rect">
            <a:avLst/>
          </a:prstGeom>
          <a:noFill/>
        </p:spPr>
        <p:txBody>
          <a:bodyPr wrap="square" rtlCol="0">
            <a:spAutoFit/>
          </a:bodyPr>
          <a:lstStyle/>
          <a:p>
            <a:r>
              <a:rPr lang="en-IN" sz="1400" dirty="0"/>
              <a:t>S5</a:t>
            </a:r>
          </a:p>
        </p:txBody>
      </p:sp>
      <p:sp>
        <p:nvSpPr>
          <p:cNvPr id="85" name="TextBox 84">
            <a:extLst>
              <a:ext uri="{FF2B5EF4-FFF2-40B4-BE49-F238E27FC236}">
                <a16:creationId xmlns:a16="http://schemas.microsoft.com/office/drawing/2014/main" id="{3F5355A4-AD11-882B-CAC3-491AC10C87BC}"/>
              </a:ext>
            </a:extLst>
          </p:cNvPr>
          <p:cNvSpPr txBox="1"/>
          <p:nvPr/>
        </p:nvSpPr>
        <p:spPr>
          <a:xfrm>
            <a:off x="3043806" y="3020593"/>
            <a:ext cx="381858" cy="307777"/>
          </a:xfrm>
          <a:prstGeom prst="rect">
            <a:avLst/>
          </a:prstGeom>
          <a:noFill/>
        </p:spPr>
        <p:txBody>
          <a:bodyPr wrap="square" rtlCol="0">
            <a:spAutoFit/>
          </a:bodyPr>
          <a:lstStyle/>
          <a:p>
            <a:r>
              <a:rPr lang="en-IN" sz="1400" dirty="0"/>
              <a:t>S4</a:t>
            </a:r>
          </a:p>
        </p:txBody>
      </p:sp>
      <p:sp>
        <p:nvSpPr>
          <p:cNvPr id="86" name="TextBox 85">
            <a:extLst>
              <a:ext uri="{FF2B5EF4-FFF2-40B4-BE49-F238E27FC236}">
                <a16:creationId xmlns:a16="http://schemas.microsoft.com/office/drawing/2014/main" id="{2D94A9A7-A757-901B-3891-6F499089781D}"/>
              </a:ext>
            </a:extLst>
          </p:cNvPr>
          <p:cNvSpPr txBox="1"/>
          <p:nvPr/>
        </p:nvSpPr>
        <p:spPr>
          <a:xfrm>
            <a:off x="2201246" y="3013024"/>
            <a:ext cx="381858" cy="307777"/>
          </a:xfrm>
          <a:prstGeom prst="rect">
            <a:avLst/>
          </a:prstGeom>
          <a:noFill/>
        </p:spPr>
        <p:txBody>
          <a:bodyPr wrap="square" rtlCol="0">
            <a:spAutoFit/>
          </a:bodyPr>
          <a:lstStyle/>
          <a:p>
            <a:r>
              <a:rPr lang="en-IN" sz="1400" dirty="0"/>
              <a:t>S3</a:t>
            </a:r>
          </a:p>
        </p:txBody>
      </p:sp>
      <p:sp>
        <p:nvSpPr>
          <p:cNvPr id="87" name="TextBox 86">
            <a:extLst>
              <a:ext uri="{FF2B5EF4-FFF2-40B4-BE49-F238E27FC236}">
                <a16:creationId xmlns:a16="http://schemas.microsoft.com/office/drawing/2014/main" id="{EF4249EF-FC87-425D-54AA-5B92E503239C}"/>
              </a:ext>
            </a:extLst>
          </p:cNvPr>
          <p:cNvSpPr txBox="1"/>
          <p:nvPr/>
        </p:nvSpPr>
        <p:spPr>
          <a:xfrm>
            <a:off x="1332138" y="3033307"/>
            <a:ext cx="381858" cy="307777"/>
          </a:xfrm>
          <a:prstGeom prst="rect">
            <a:avLst/>
          </a:prstGeom>
          <a:noFill/>
        </p:spPr>
        <p:txBody>
          <a:bodyPr wrap="square" rtlCol="0">
            <a:spAutoFit/>
          </a:bodyPr>
          <a:lstStyle/>
          <a:p>
            <a:r>
              <a:rPr lang="en-IN" sz="1400" dirty="0"/>
              <a:t>S2</a:t>
            </a:r>
          </a:p>
        </p:txBody>
      </p:sp>
      <p:sp>
        <p:nvSpPr>
          <p:cNvPr id="89" name="TextBox 88">
            <a:extLst>
              <a:ext uri="{FF2B5EF4-FFF2-40B4-BE49-F238E27FC236}">
                <a16:creationId xmlns:a16="http://schemas.microsoft.com/office/drawing/2014/main" id="{876B7230-D237-2F74-BD15-89421D143611}"/>
              </a:ext>
            </a:extLst>
          </p:cNvPr>
          <p:cNvSpPr txBox="1"/>
          <p:nvPr/>
        </p:nvSpPr>
        <p:spPr>
          <a:xfrm>
            <a:off x="6495557" y="3046226"/>
            <a:ext cx="381858" cy="307777"/>
          </a:xfrm>
          <a:prstGeom prst="rect">
            <a:avLst/>
          </a:prstGeom>
          <a:noFill/>
        </p:spPr>
        <p:txBody>
          <a:bodyPr wrap="square" rtlCol="0">
            <a:spAutoFit/>
          </a:bodyPr>
          <a:lstStyle/>
          <a:p>
            <a:r>
              <a:rPr lang="en-IN" sz="1400" dirty="0"/>
              <a:t>S8</a:t>
            </a:r>
          </a:p>
        </p:txBody>
      </p:sp>
      <p:sp>
        <p:nvSpPr>
          <p:cNvPr id="90" name="TextBox 89">
            <a:extLst>
              <a:ext uri="{FF2B5EF4-FFF2-40B4-BE49-F238E27FC236}">
                <a16:creationId xmlns:a16="http://schemas.microsoft.com/office/drawing/2014/main" id="{DC01900D-AB9C-DA28-1C65-C6E193B54144}"/>
              </a:ext>
            </a:extLst>
          </p:cNvPr>
          <p:cNvSpPr txBox="1"/>
          <p:nvPr/>
        </p:nvSpPr>
        <p:spPr>
          <a:xfrm>
            <a:off x="1355776" y="2756366"/>
            <a:ext cx="381858" cy="307777"/>
          </a:xfrm>
          <a:prstGeom prst="rect">
            <a:avLst/>
          </a:prstGeom>
          <a:noFill/>
        </p:spPr>
        <p:txBody>
          <a:bodyPr wrap="square" rtlCol="0">
            <a:spAutoFit/>
          </a:bodyPr>
          <a:lstStyle/>
          <a:p>
            <a:r>
              <a:rPr lang="en-IN" sz="1400" dirty="0"/>
              <a:t>E1</a:t>
            </a:r>
          </a:p>
        </p:txBody>
      </p:sp>
      <p:sp>
        <p:nvSpPr>
          <p:cNvPr id="91" name="TextBox 90">
            <a:extLst>
              <a:ext uri="{FF2B5EF4-FFF2-40B4-BE49-F238E27FC236}">
                <a16:creationId xmlns:a16="http://schemas.microsoft.com/office/drawing/2014/main" id="{9E263A89-424C-FCD4-C5BA-197655687FA6}"/>
              </a:ext>
            </a:extLst>
          </p:cNvPr>
          <p:cNvSpPr txBox="1"/>
          <p:nvPr/>
        </p:nvSpPr>
        <p:spPr>
          <a:xfrm>
            <a:off x="6481022" y="2756366"/>
            <a:ext cx="381858" cy="307777"/>
          </a:xfrm>
          <a:prstGeom prst="rect">
            <a:avLst/>
          </a:prstGeom>
          <a:noFill/>
        </p:spPr>
        <p:txBody>
          <a:bodyPr wrap="square" rtlCol="0">
            <a:spAutoFit/>
          </a:bodyPr>
          <a:lstStyle/>
          <a:p>
            <a:r>
              <a:rPr lang="en-IN" sz="1400" dirty="0"/>
              <a:t>E3</a:t>
            </a:r>
          </a:p>
        </p:txBody>
      </p:sp>
      <p:sp>
        <p:nvSpPr>
          <p:cNvPr id="92" name="TextBox 91">
            <a:extLst>
              <a:ext uri="{FF2B5EF4-FFF2-40B4-BE49-F238E27FC236}">
                <a16:creationId xmlns:a16="http://schemas.microsoft.com/office/drawing/2014/main" id="{E7EF4ACE-DF3F-66FF-456F-54B3B4E816BA}"/>
              </a:ext>
            </a:extLst>
          </p:cNvPr>
          <p:cNvSpPr txBox="1"/>
          <p:nvPr/>
        </p:nvSpPr>
        <p:spPr>
          <a:xfrm>
            <a:off x="3907820" y="2759140"/>
            <a:ext cx="381858" cy="307777"/>
          </a:xfrm>
          <a:prstGeom prst="rect">
            <a:avLst/>
          </a:prstGeom>
          <a:noFill/>
        </p:spPr>
        <p:txBody>
          <a:bodyPr wrap="square" rtlCol="0">
            <a:spAutoFit/>
          </a:bodyPr>
          <a:lstStyle/>
          <a:p>
            <a:r>
              <a:rPr lang="en-IN" sz="1400" dirty="0"/>
              <a:t>E2</a:t>
            </a:r>
          </a:p>
        </p:txBody>
      </p:sp>
      <p:sp>
        <p:nvSpPr>
          <p:cNvPr id="93" name="Flowchart: Summing Junction 92">
            <a:extLst>
              <a:ext uri="{FF2B5EF4-FFF2-40B4-BE49-F238E27FC236}">
                <a16:creationId xmlns:a16="http://schemas.microsoft.com/office/drawing/2014/main" id="{FFD5B772-20EB-1E5E-E43E-1EAB22D153A3}"/>
              </a:ext>
            </a:extLst>
          </p:cNvPr>
          <p:cNvSpPr/>
          <p:nvPr/>
        </p:nvSpPr>
        <p:spPr>
          <a:xfrm>
            <a:off x="621804" y="1755634"/>
            <a:ext cx="356447" cy="387989"/>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TextBox 93">
            <a:extLst>
              <a:ext uri="{FF2B5EF4-FFF2-40B4-BE49-F238E27FC236}">
                <a16:creationId xmlns:a16="http://schemas.microsoft.com/office/drawing/2014/main" id="{33543344-6EE6-E383-EA75-E05477064888}"/>
              </a:ext>
            </a:extLst>
          </p:cNvPr>
          <p:cNvSpPr txBox="1"/>
          <p:nvPr/>
        </p:nvSpPr>
        <p:spPr>
          <a:xfrm>
            <a:off x="1041641" y="1839289"/>
            <a:ext cx="1445832" cy="276999"/>
          </a:xfrm>
          <a:prstGeom prst="rect">
            <a:avLst/>
          </a:prstGeom>
          <a:noFill/>
        </p:spPr>
        <p:txBody>
          <a:bodyPr wrap="square" rtlCol="0">
            <a:spAutoFit/>
          </a:bodyPr>
          <a:lstStyle/>
          <a:p>
            <a:r>
              <a:rPr lang="en-IN" sz="1200" dirty="0"/>
              <a:t>Gateway</a:t>
            </a:r>
          </a:p>
        </p:txBody>
      </p:sp>
      <p:sp>
        <p:nvSpPr>
          <p:cNvPr id="95" name="TextBox 94">
            <a:extLst>
              <a:ext uri="{FF2B5EF4-FFF2-40B4-BE49-F238E27FC236}">
                <a16:creationId xmlns:a16="http://schemas.microsoft.com/office/drawing/2014/main" id="{1C43F9E9-0B0C-F904-3EB8-3E445764B4D7}"/>
              </a:ext>
            </a:extLst>
          </p:cNvPr>
          <p:cNvSpPr txBox="1"/>
          <p:nvPr/>
        </p:nvSpPr>
        <p:spPr>
          <a:xfrm>
            <a:off x="3906318" y="2350678"/>
            <a:ext cx="407788" cy="307777"/>
          </a:xfrm>
          <a:prstGeom prst="rect">
            <a:avLst/>
          </a:prstGeom>
          <a:noFill/>
        </p:spPr>
        <p:txBody>
          <a:bodyPr wrap="square" rtlCol="0">
            <a:spAutoFit/>
          </a:bodyPr>
          <a:lstStyle/>
          <a:p>
            <a:r>
              <a:rPr lang="en-IN" sz="1400" dirty="0"/>
              <a:t>G1</a:t>
            </a:r>
          </a:p>
        </p:txBody>
      </p:sp>
      <p:sp>
        <p:nvSpPr>
          <p:cNvPr id="96" name="TextBox 95">
            <a:extLst>
              <a:ext uri="{FF2B5EF4-FFF2-40B4-BE49-F238E27FC236}">
                <a16:creationId xmlns:a16="http://schemas.microsoft.com/office/drawing/2014/main" id="{6DE0CC21-6F65-33E1-27AB-2EF80ABC3E0E}"/>
              </a:ext>
            </a:extLst>
          </p:cNvPr>
          <p:cNvSpPr txBox="1"/>
          <p:nvPr/>
        </p:nvSpPr>
        <p:spPr>
          <a:xfrm>
            <a:off x="507749" y="5048016"/>
            <a:ext cx="7267999" cy="2154436"/>
          </a:xfrm>
          <a:prstGeom prst="rect">
            <a:avLst/>
          </a:prstGeom>
          <a:noFill/>
        </p:spPr>
        <p:txBody>
          <a:bodyPr wrap="square" rtlCol="0">
            <a:spAutoFit/>
          </a:bodyPr>
          <a:lstStyle/>
          <a:p>
            <a:pPr marL="285750" indent="-285750">
              <a:buFont typeface="Arial" panose="020B0604020202020204" pitchFamily="34" charset="0"/>
              <a:buChar char="•"/>
            </a:pPr>
            <a:r>
              <a:rPr lang="en-IN" sz="1400" dirty="0">
                <a:solidFill>
                  <a:schemeClr val="tx1">
                    <a:lumMod val="75000"/>
                    <a:lumOff val="25000"/>
                  </a:schemeClr>
                </a:solidFill>
              </a:rPr>
              <a:t>Sensor Si is responsible for controlling Li.</a:t>
            </a:r>
          </a:p>
          <a:p>
            <a:pPr marL="285750" indent="-285750">
              <a:buFont typeface="Arial" panose="020B0604020202020204" pitchFamily="34" charset="0"/>
              <a:buChar char="•"/>
            </a:pPr>
            <a:r>
              <a:rPr lang="en-IN" sz="1400" dirty="0">
                <a:solidFill>
                  <a:schemeClr val="tx1">
                    <a:lumMod val="75000"/>
                    <a:lumOff val="25000"/>
                  </a:schemeClr>
                </a:solidFill>
              </a:rPr>
              <a:t>At the start of road a sensor Si controls Li-1 and Li.</a:t>
            </a:r>
          </a:p>
          <a:p>
            <a:pPr marL="285750" indent="-285750">
              <a:buFont typeface="Arial" panose="020B0604020202020204" pitchFamily="34" charset="0"/>
              <a:buChar char="•"/>
            </a:pPr>
            <a:r>
              <a:rPr lang="en-IN" sz="1400" dirty="0">
                <a:solidFill>
                  <a:schemeClr val="tx1">
                    <a:lumMod val="75000"/>
                    <a:lumOff val="25000"/>
                  </a:schemeClr>
                </a:solidFill>
              </a:rPr>
              <a:t>At the crossing the end sensors are responsible for controlling central light.</a:t>
            </a:r>
          </a:p>
          <a:p>
            <a:pPr marL="285750" indent="-285750">
              <a:buFont typeface="Arial" panose="020B0604020202020204" pitchFamily="34" charset="0"/>
              <a:buChar char="•"/>
            </a:pPr>
            <a:r>
              <a:rPr lang="en-IN" sz="1400" dirty="0">
                <a:solidFill>
                  <a:schemeClr val="tx1">
                    <a:lumMod val="75000"/>
                    <a:lumOff val="25000"/>
                  </a:schemeClr>
                </a:solidFill>
              </a:rPr>
              <a:t>End device </a:t>
            </a:r>
            <a:r>
              <a:rPr lang="en-IN" sz="1400" dirty="0" err="1">
                <a:solidFill>
                  <a:schemeClr val="tx1">
                    <a:lumMod val="75000"/>
                    <a:lumOff val="25000"/>
                  </a:schemeClr>
                </a:solidFill>
              </a:rPr>
              <a:t>Ei</a:t>
            </a:r>
            <a:r>
              <a:rPr lang="en-IN" sz="1400" dirty="0">
                <a:solidFill>
                  <a:schemeClr val="tx1">
                    <a:lumMod val="75000"/>
                    <a:lumOff val="25000"/>
                  </a:schemeClr>
                </a:solidFill>
              </a:rPr>
              <a:t> gets data from nearest 3 sensors.</a:t>
            </a:r>
          </a:p>
          <a:p>
            <a:pPr marL="285750" indent="-285750">
              <a:buFont typeface="Arial" panose="020B0604020202020204" pitchFamily="34" charset="0"/>
              <a:buChar char="•"/>
            </a:pPr>
            <a:r>
              <a:rPr lang="en-IN" sz="1400" dirty="0">
                <a:solidFill>
                  <a:schemeClr val="tx1">
                    <a:lumMod val="75000"/>
                    <a:lumOff val="25000"/>
                  </a:schemeClr>
                </a:solidFill>
              </a:rPr>
              <a:t>Gateway Gi gets data from nearest 3-5 end devices.</a:t>
            </a:r>
          </a:p>
          <a:p>
            <a:pPr marL="285750" indent="-285750">
              <a:buFont typeface="Arial" panose="020B0604020202020204" pitchFamily="34" charset="0"/>
              <a:buChar char="•"/>
            </a:pPr>
            <a:r>
              <a:rPr lang="en-IN" sz="1400" dirty="0">
                <a:solidFill>
                  <a:schemeClr val="tx1">
                    <a:lumMod val="75000"/>
                    <a:lumOff val="25000"/>
                  </a:schemeClr>
                </a:solidFill>
              </a:rPr>
              <a:t>Distance between two streetlight is 70m.</a:t>
            </a:r>
          </a:p>
          <a:p>
            <a:pPr marL="285750" indent="-285750">
              <a:buFont typeface="Arial" panose="020B0604020202020204" pitchFamily="34" charset="0"/>
              <a:buChar char="•"/>
            </a:pPr>
            <a:r>
              <a:rPr lang="en-IN" sz="1400" dirty="0">
                <a:solidFill>
                  <a:schemeClr val="tx1">
                    <a:lumMod val="75000"/>
                    <a:lumOff val="25000"/>
                  </a:schemeClr>
                </a:solidFill>
              </a:rPr>
              <a:t>Distance covered with one gateway approximately 2Km.</a:t>
            </a:r>
          </a:p>
          <a:p>
            <a:pPr marL="285750" indent="-285750">
              <a:buFont typeface="Arial" panose="020B0604020202020204" pitchFamily="34" charset="0"/>
              <a:buChar char="•"/>
            </a:pPr>
            <a:endParaRPr lang="en-IN" dirty="0">
              <a:solidFill>
                <a:schemeClr val="tx1">
                  <a:lumMod val="75000"/>
                  <a:lumOff val="25000"/>
                </a:schemeClr>
              </a:solidFill>
            </a:endParaRPr>
          </a:p>
          <a:p>
            <a:pPr marL="285750" indent="-285750">
              <a:buFont typeface="Arial" panose="020B0604020202020204" pitchFamily="34" charset="0"/>
              <a:buChar char="•"/>
            </a:pPr>
            <a:endParaRPr lang="en-IN" dirty="0">
              <a:solidFill>
                <a:schemeClr val="tx1">
                  <a:lumMod val="75000"/>
                  <a:lumOff val="25000"/>
                </a:schemeClr>
              </a:solidFill>
            </a:endParaRPr>
          </a:p>
        </p:txBody>
      </p:sp>
      <p:cxnSp>
        <p:nvCxnSpPr>
          <p:cNvPr id="98" name="Connector: Elbow 97">
            <a:extLst>
              <a:ext uri="{FF2B5EF4-FFF2-40B4-BE49-F238E27FC236}">
                <a16:creationId xmlns:a16="http://schemas.microsoft.com/office/drawing/2014/main" id="{8C34C8DF-2999-5C94-ED43-1A47BEF86515}"/>
              </a:ext>
            </a:extLst>
          </p:cNvPr>
          <p:cNvCxnSpPr>
            <a:cxnSpLocks/>
            <a:stCxn id="73" idx="0"/>
            <a:endCxn id="44" idx="1"/>
          </p:cNvCxnSpPr>
          <p:nvPr/>
        </p:nvCxnSpPr>
        <p:spPr>
          <a:xfrm rot="5400000" flipH="1" flipV="1">
            <a:off x="973178" y="2626893"/>
            <a:ext cx="149520" cy="69852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00" name="Connector: Elbow 99">
            <a:extLst>
              <a:ext uri="{FF2B5EF4-FFF2-40B4-BE49-F238E27FC236}">
                <a16:creationId xmlns:a16="http://schemas.microsoft.com/office/drawing/2014/main" id="{5D06A18A-572C-353D-A491-962BF5CFB481}"/>
              </a:ext>
            </a:extLst>
          </p:cNvPr>
          <p:cNvCxnSpPr>
            <a:cxnSpLocks/>
            <a:stCxn id="86" idx="0"/>
            <a:endCxn id="44" idx="3"/>
          </p:cNvCxnSpPr>
          <p:nvPr/>
        </p:nvCxnSpPr>
        <p:spPr>
          <a:xfrm rot="16200000" flipV="1">
            <a:off x="1966120" y="2586969"/>
            <a:ext cx="111631" cy="74048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07" name="Connector: Elbow 106">
            <a:extLst>
              <a:ext uri="{FF2B5EF4-FFF2-40B4-BE49-F238E27FC236}">
                <a16:creationId xmlns:a16="http://schemas.microsoft.com/office/drawing/2014/main" id="{4EA1D504-FE4A-6429-65C0-DDCA200A85D4}"/>
              </a:ext>
            </a:extLst>
          </p:cNvPr>
          <p:cNvCxnSpPr>
            <a:cxnSpLocks/>
            <a:stCxn id="85" idx="0"/>
            <a:endCxn id="65" idx="1"/>
          </p:cNvCxnSpPr>
          <p:nvPr/>
        </p:nvCxnSpPr>
        <p:spPr>
          <a:xfrm rot="5400000" flipH="1" flipV="1">
            <a:off x="3536414" y="2599714"/>
            <a:ext cx="119201" cy="72255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09" name="Connector: Elbow 108">
            <a:extLst>
              <a:ext uri="{FF2B5EF4-FFF2-40B4-BE49-F238E27FC236}">
                <a16:creationId xmlns:a16="http://schemas.microsoft.com/office/drawing/2014/main" id="{C978E4A7-7FFB-5AEF-4248-E95F34BB6678}"/>
              </a:ext>
            </a:extLst>
          </p:cNvPr>
          <p:cNvCxnSpPr>
            <a:cxnSpLocks/>
            <a:stCxn id="83" idx="0"/>
            <a:endCxn id="65" idx="3"/>
          </p:cNvCxnSpPr>
          <p:nvPr/>
        </p:nvCxnSpPr>
        <p:spPr>
          <a:xfrm rot="16200000" flipV="1">
            <a:off x="4506254" y="2606929"/>
            <a:ext cx="143951" cy="73287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13" name="Connector: Elbow 112">
            <a:extLst>
              <a:ext uri="{FF2B5EF4-FFF2-40B4-BE49-F238E27FC236}">
                <a16:creationId xmlns:a16="http://schemas.microsoft.com/office/drawing/2014/main" id="{687811BC-29E1-3311-92B1-96BF32A426AF}"/>
              </a:ext>
            </a:extLst>
          </p:cNvPr>
          <p:cNvCxnSpPr>
            <a:cxnSpLocks/>
            <a:stCxn id="82" idx="0"/>
            <a:endCxn id="70" idx="1"/>
          </p:cNvCxnSpPr>
          <p:nvPr/>
        </p:nvCxnSpPr>
        <p:spPr>
          <a:xfrm rot="5400000" flipH="1" flipV="1">
            <a:off x="6127619" y="2615110"/>
            <a:ext cx="133563" cy="70766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20" name="Straight Arrow Connector 119">
            <a:extLst>
              <a:ext uri="{FF2B5EF4-FFF2-40B4-BE49-F238E27FC236}">
                <a16:creationId xmlns:a16="http://schemas.microsoft.com/office/drawing/2014/main" id="{402E6C2C-35A0-0AED-32C8-568D23788AAF}"/>
              </a:ext>
            </a:extLst>
          </p:cNvPr>
          <p:cNvCxnSpPr>
            <a:cxnSpLocks/>
          </p:cNvCxnSpPr>
          <p:nvPr/>
        </p:nvCxnSpPr>
        <p:spPr>
          <a:xfrm flipV="1">
            <a:off x="1515682" y="2972110"/>
            <a:ext cx="0" cy="1129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E41274D8-C227-D3C3-0E6E-1390AAA43B74}"/>
              </a:ext>
            </a:extLst>
          </p:cNvPr>
          <p:cNvCxnSpPr>
            <a:cxnSpLocks/>
          </p:cNvCxnSpPr>
          <p:nvPr/>
        </p:nvCxnSpPr>
        <p:spPr>
          <a:xfrm flipV="1">
            <a:off x="4101086" y="2972109"/>
            <a:ext cx="0" cy="1129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BEC1DBD0-EEFB-BF36-E410-6F7C678B5761}"/>
              </a:ext>
            </a:extLst>
          </p:cNvPr>
          <p:cNvCxnSpPr>
            <a:cxnSpLocks/>
          </p:cNvCxnSpPr>
          <p:nvPr/>
        </p:nvCxnSpPr>
        <p:spPr>
          <a:xfrm flipV="1">
            <a:off x="6667683" y="2963851"/>
            <a:ext cx="0" cy="1129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Connector: Elbow 130">
            <a:extLst>
              <a:ext uri="{FF2B5EF4-FFF2-40B4-BE49-F238E27FC236}">
                <a16:creationId xmlns:a16="http://schemas.microsoft.com/office/drawing/2014/main" id="{E0FCE8D5-63C5-BCA1-5A47-2D750138CD62}"/>
              </a:ext>
            </a:extLst>
          </p:cNvPr>
          <p:cNvCxnSpPr>
            <a:cxnSpLocks/>
            <a:stCxn id="44" idx="0"/>
            <a:endCxn id="72" idx="2"/>
          </p:cNvCxnSpPr>
          <p:nvPr/>
        </p:nvCxnSpPr>
        <p:spPr>
          <a:xfrm rot="5400000" flipH="1" flipV="1">
            <a:off x="2566707" y="1466223"/>
            <a:ext cx="297351" cy="238187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34" name="Connector: Elbow 133">
            <a:extLst>
              <a:ext uri="{FF2B5EF4-FFF2-40B4-BE49-F238E27FC236}">
                <a16:creationId xmlns:a16="http://schemas.microsoft.com/office/drawing/2014/main" id="{971A27BD-12C9-682F-B55F-BFD016AF8909}"/>
              </a:ext>
            </a:extLst>
          </p:cNvPr>
          <p:cNvCxnSpPr>
            <a:cxnSpLocks/>
            <a:stCxn id="70" idx="0"/>
            <a:endCxn id="72" idx="6"/>
          </p:cNvCxnSpPr>
          <p:nvPr/>
        </p:nvCxnSpPr>
        <p:spPr>
          <a:xfrm rot="16200000" flipV="1">
            <a:off x="5320064" y="1451184"/>
            <a:ext cx="298117" cy="241271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38" name="Straight Arrow Connector 137">
            <a:extLst>
              <a:ext uri="{FF2B5EF4-FFF2-40B4-BE49-F238E27FC236}">
                <a16:creationId xmlns:a16="http://schemas.microsoft.com/office/drawing/2014/main" id="{1C2BF350-489B-DA4F-A636-2E76B8800D52}"/>
              </a:ext>
            </a:extLst>
          </p:cNvPr>
          <p:cNvCxnSpPr>
            <a:cxnSpLocks/>
          </p:cNvCxnSpPr>
          <p:nvPr/>
        </p:nvCxnSpPr>
        <p:spPr>
          <a:xfrm flipV="1">
            <a:off x="4086668" y="2690143"/>
            <a:ext cx="0" cy="1129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0" name="Rectangle 139">
            <a:extLst>
              <a:ext uri="{FF2B5EF4-FFF2-40B4-BE49-F238E27FC236}">
                <a16:creationId xmlns:a16="http://schemas.microsoft.com/office/drawing/2014/main" id="{91A28404-9FA9-8D77-3A58-86411A1EB9A5}"/>
              </a:ext>
            </a:extLst>
          </p:cNvPr>
          <p:cNvSpPr/>
          <p:nvPr/>
        </p:nvSpPr>
        <p:spPr>
          <a:xfrm>
            <a:off x="881548" y="3433969"/>
            <a:ext cx="405475" cy="201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41" name="Rectangle 140">
            <a:extLst>
              <a:ext uri="{FF2B5EF4-FFF2-40B4-BE49-F238E27FC236}">
                <a16:creationId xmlns:a16="http://schemas.microsoft.com/office/drawing/2014/main" id="{B58BA4F0-B0CB-98F9-B7FC-4CD31D839713}"/>
              </a:ext>
            </a:extLst>
          </p:cNvPr>
          <p:cNvSpPr/>
          <p:nvPr/>
        </p:nvSpPr>
        <p:spPr>
          <a:xfrm>
            <a:off x="1716486" y="3434899"/>
            <a:ext cx="405475" cy="201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42" name="Rectangle 141">
            <a:extLst>
              <a:ext uri="{FF2B5EF4-FFF2-40B4-BE49-F238E27FC236}">
                <a16:creationId xmlns:a16="http://schemas.microsoft.com/office/drawing/2014/main" id="{AA69152B-0215-7E5E-7F74-E16D6C2EC0E6}"/>
              </a:ext>
            </a:extLst>
          </p:cNvPr>
          <p:cNvSpPr/>
          <p:nvPr/>
        </p:nvSpPr>
        <p:spPr>
          <a:xfrm>
            <a:off x="2589423" y="3425968"/>
            <a:ext cx="405475" cy="201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43" name="Rectangle 142">
            <a:extLst>
              <a:ext uri="{FF2B5EF4-FFF2-40B4-BE49-F238E27FC236}">
                <a16:creationId xmlns:a16="http://schemas.microsoft.com/office/drawing/2014/main" id="{D8E2D020-A117-CBA6-B87A-8C80C55D8AC4}"/>
              </a:ext>
            </a:extLst>
          </p:cNvPr>
          <p:cNvSpPr/>
          <p:nvPr/>
        </p:nvSpPr>
        <p:spPr>
          <a:xfrm>
            <a:off x="3459108" y="3425968"/>
            <a:ext cx="405475" cy="201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44" name="Rectangle 143">
            <a:extLst>
              <a:ext uri="{FF2B5EF4-FFF2-40B4-BE49-F238E27FC236}">
                <a16:creationId xmlns:a16="http://schemas.microsoft.com/office/drawing/2014/main" id="{E3B61A80-5C52-BFDE-935A-B9871B2C12E0}"/>
              </a:ext>
            </a:extLst>
          </p:cNvPr>
          <p:cNvSpPr/>
          <p:nvPr/>
        </p:nvSpPr>
        <p:spPr>
          <a:xfrm>
            <a:off x="6895485" y="3425967"/>
            <a:ext cx="405475" cy="201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45" name="Rectangle 144">
            <a:extLst>
              <a:ext uri="{FF2B5EF4-FFF2-40B4-BE49-F238E27FC236}">
                <a16:creationId xmlns:a16="http://schemas.microsoft.com/office/drawing/2014/main" id="{A4774B14-B93B-0C71-459E-15FADE2780FB}"/>
              </a:ext>
            </a:extLst>
          </p:cNvPr>
          <p:cNvSpPr/>
          <p:nvPr/>
        </p:nvSpPr>
        <p:spPr>
          <a:xfrm>
            <a:off x="6044140" y="3418311"/>
            <a:ext cx="405475" cy="201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46" name="Rectangle 145">
            <a:extLst>
              <a:ext uri="{FF2B5EF4-FFF2-40B4-BE49-F238E27FC236}">
                <a16:creationId xmlns:a16="http://schemas.microsoft.com/office/drawing/2014/main" id="{6B7C3304-3297-4926-E385-EC447E81B166}"/>
              </a:ext>
            </a:extLst>
          </p:cNvPr>
          <p:cNvSpPr/>
          <p:nvPr/>
        </p:nvSpPr>
        <p:spPr>
          <a:xfrm>
            <a:off x="5172564" y="3446263"/>
            <a:ext cx="405475" cy="201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47" name="Rectangle 146">
            <a:extLst>
              <a:ext uri="{FF2B5EF4-FFF2-40B4-BE49-F238E27FC236}">
                <a16:creationId xmlns:a16="http://schemas.microsoft.com/office/drawing/2014/main" id="{406995DE-DF66-1584-057A-5DCCFC6DB471}"/>
              </a:ext>
            </a:extLst>
          </p:cNvPr>
          <p:cNvSpPr/>
          <p:nvPr/>
        </p:nvSpPr>
        <p:spPr>
          <a:xfrm>
            <a:off x="4313717" y="3440982"/>
            <a:ext cx="405475" cy="201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49" name="Rectangle 148">
            <a:extLst>
              <a:ext uri="{FF2B5EF4-FFF2-40B4-BE49-F238E27FC236}">
                <a16:creationId xmlns:a16="http://schemas.microsoft.com/office/drawing/2014/main" id="{E0595425-B7CA-72DC-3B59-1C3BF03A0517}"/>
              </a:ext>
            </a:extLst>
          </p:cNvPr>
          <p:cNvSpPr/>
          <p:nvPr/>
        </p:nvSpPr>
        <p:spPr>
          <a:xfrm>
            <a:off x="6542274" y="3425780"/>
            <a:ext cx="254496" cy="1911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0" name="Rectangle 149">
            <a:extLst>
              <a:ext uri="{FF2B5EF4-FFF2-40B4-BE49-F238E27FC236}">
                <a16:creationId xmlns:a16="http://schemas.microsoft.com/office/drawing/2014/main" id="{7E3A6FC8-F586-1A85-0A7C-D3AF3A025A3E}"/>
              </a:ext>
            </a:extLst>
          </p:cNvPr>
          <p:cNvSpPr/>
          <p:nvPr/>
        </p:nvSpPr>
        <p:spPr>
          <a:xfrm>
            <a:off x="5680342" y="3435347"/>
            <a:ext cx="254496" cy="1911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1" name="Rectangle 150">
            <a:extLst>
              <a:ext uri="{FF2B5EF4-FFF2-40B4-BE49-F238E27FC236}">
                <a16:creationId xmlns:a16="http://schemas.microsoft.com/office/drawing/2014/main" id="{02FA04C7-3C32-67CF-3A08-400E194E46C6}"/>
              </a:ext>
            </a:extLst>
          </p:cNvPr>
          <p:cNvSpPr/>
          <p:nvPr/>
        </p:nvSpPr>
        <p:spPr>
          <a:xfrm>
            <a:off x="4812626" y="3427143"/>
            <a:ext cx="254496" cy="1911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2" name="Rectangle 151">
            <a:extLst>
              <a:ext uri="{FF2B5EF4-FFF2-40B4-BE49-F238E27FC236}">
                <a16:creationId xmlns:a16="http://schemas.microsoft.com/office/drawing/2014/main" id="{FDE06719-CB4F-0B2B-7951-59C62AD6AD06}"/>
              </a:ext>
            </a:extLst>
          </p:cNvPr>
          <p:cNvSpPr/>
          <p:nvPr/>
        </p:nvSpPr>
        <p:spPr>
          <a:xfrm>
            <a:off x="6540435" y="3724408"/>
            <a:ext cx="254496" cy="19111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3" name="Rectangle 152">
            <a:extLst>
              <a:ext uri="{FF2B5EF4-FFF2-40B4-BE49-F238E27FC236}">
                <a16:creationId xmlns:a16="http://schemas.microsoft.com/office/drawing/2014/main" id="{30D47C38-062D-5A73-6A4B-CABCC466550B}"/>
              </a:ext>
            </a:extLst>
          </p:cNvPr>
          <p:cNvSpPr/>
          <p:nvPr/>
        </p:nvSpPr>
        <p:spPr>
          <a:xfrm>
            <a:off x="3954933" y="3724408"/>
            <a:ext cx="254496" cy="19111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4" name="Rectangle 153">
            <a:extLst>
              <a:ext uri="{FF2B5EF4-FFF2-40B4-BE49-F238E27FC236}">
                <a16:creationId xmlns:a16="http://schemas.microsoft.com/office/drawing/2014/main" id="{03FAD0FE-F74B-BF0E-670C-F2EA3B3E1E7F}"/>
              </a:ext>
            </a:extLst>
          </p:cNvPr>
          <p:cNvSpPr/>
          <p:nvPr/>
        </p:nvSpPr>
        <p:spPr>
          <a:xfrm>
            <a:off x="1388434" y="3724408"/>
            <a:ext cx="254496" cy="19111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5" name="Diamond 154">
            <a:extLst>
              <a:ext uri="{FF2B5EF4-FFF2-40B4-BE49-F238E27FC236}">
                <a16:creationId xmlns:a16="http://schemas.microsoft.com/office/drawing/2014/main" id="{B6650738-B919-5D49-B99D-112A0FDF1AFC}"/>
              </a:ext>
            </a:extLst>
          </p:cNvPr>
          <p:cNvSpPr/>
          <p:nvPr/>
        </p:nvSpPr>
        <p:spPr>
          <a:xfrm>
            <a:off x="8528068" y="2894331"/>
            <a:ext cx="639881" cy="76763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7" name="Cylinder 156">
            <a:extLst>
              <a:ext uri="{FF2B5EF4-FFF2-40B4-BE49-F238E27FC236}">
                <a16:creationId xmlns:a16="http://schemas.microsoft.com/office/drawing/2014/main" id="{CB2B4CC1-CC49-9EFB-44B5-E8B9B328490F}"/>
              </a:ext>
            </a:extLst>
          </p:cNvPr>
          <p:cNvSpPr/>
          <p:nvPr/>
        </p:nvSpPr>
        <p:spPr>
          <a:xfrm>
            <a:off x="5066869" y="675651"/>
            <a:ext cx="613460" cy="99031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S</a:t>
            </a:r>
          </a:p>
          <a:p>
            <a:pPr algn="ctr"/>
            <a:r>
              <a:rPr lang="en-IN" sz="1000" dirty="0">
                <a:solidFill>
                  <a:schemeClr val="tx1"/>
                </a:solidFill>
              </a:rPr>
              <a:t>E</a:t>
            </a:r>
          </a:p>
          <a:p>
            <a:pPr algn="ctr"/>
            <a:r>
              <a:rPr lang="en-IN" sz="1000" dirty="0">
                <a:solidFill>
                  <a:schemeClr val="tx1"/>
                </a:solidFill>
              </a:rPr>
              <a:t>R</a:t>
            </a:r>
          </a:p>
          <a:p>
            <a:pPr algn="ctr"/>
            <a:r>
              <a:rPr lang="en-IN" sz="1000" dirty="0">
                <a:solidFill>
                  <a:schemeClr val="tx1"/>
                </a:solidFill>
              </a:rPr>
              <a:t>V</a:t>
            </a:r>
          </a:p>
          <a:p>
            <a:pPr algn="ctr"/>
            <a:r>
              <a:rPr lang="en-IN" sz="1000" dirty="0">
                <a:solidFill>
                  <a:schemeClr val="tx1"/>
                </a:solidFill>
              </a:rPr>
              <a:t>E</a:t>
            </a:r>
          </a:p>
          <a:p>
            <a:pPr algn="ctr"/>
            <a:r>
              <a:rPr lang="en-IN" sz="1000" dirty="0">
                <a:solidFill>
                  <a:schemeClr val="tx1"/>
                </a:solidFill>
              </a:rPr>
              <a:t>R</a:t>
            </a:r>
          </a:p>
        </p:txBody>
      </p:sp>
      <p:cxnSp>
        <p:nvCxnSpPr>
          <p:cNvPr id="162" name="Connector: Elbow 161">
            <a:extLst>
              <a:ext uri="{FF2B5EF4-FFF2-40B4-BE49-F238E27FC236}">
                <a16:creationId xmlns:a16="http://schemas.microsoft.com/office/drawing/2014/main" id="{B70C54CE-801B-B00F-708C-8878ACBE2FED}"/>
              </a:ext>
            </a:extLst>
          </p:cNvPr>
          <p:cNvCxnSpPr>
            <a:cxnSpLocks/>
            <a:stCxn id="72" idx="0"/>
            <a:endCxn id="157" idx="2"/>
          </p:cNvCxnSpPr>
          <p:nvPr/>
        </p:nvCxnSpPr>
        <p:spPr>
          <a:xfrm rot="5400000" flipH="1" flipV="1">
            <a:off x="4003867" y="1251486"/>
            <a:ext cx="1143677" cy="982327"/>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0B0C4958-605D-0101-F88F-719683F46978}"/>
              </a:ext>
            </a:extLst>
          </p:cNvPr>
          <p:cNvCxnSpPr>
            <a:cxnSpLocks/>
          </p:cNvCxnSpPr>
          <p:nvPr/>
        </p:nvCxnSpPr>
        <p:spPr>
          <a:xfrm>
            <a:off x="8902724" y="610295"/>
            <a:ext cx="0" cy="153332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4" name="Straight Connector 193">
            <a:extLst>
              <a:ext uri="{FF2B5EF4-FFF2-40B4-BE49-F238E27FC236}">
                <a16:creationId xmlns:a16="http://schemas.microsoft.com/office/drawing/2014/main" id="{159B2173-580F-885B-759D-E4996BB340F9}"/>
              </a:ext>
            </a:extLst>
          </p:cNvPr>
          <p:cNvCxnSpPr>
            <a:cxnSpLocks/>
          </p:cNvCxnSpPr>
          <p:nvPr/>
        </p:nvCxnSpPr>
        <p:spPr>
          <a:xfrm>
            <a:off x="8974732" y="4653136"/>
            <a:ext cx="0" cy="153332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5" name="Straight Connector 194">
            <a:extLst>
              <a:ext uri="{FF2B5EF4-FFF2-40B4-BE49-F238E27FC236}">
                <a16:creationId xmlns:a16="http://schemas.microsoft.com/office/drawing/2014/main" id="{9C99416F-F666-6EB2-E2C5-DB0480B417A4}"/>
              </a:ext>
            </a:extLst>
          </p:cNvPr>
          <p:cNvCxnSpPr>
            <a:cxnSpLocks/>
          </p:cNvCxnSpPr>
          <p:nvPr/>
        </p:nvCxnSpPr>
        <p:spPr>
          <a:xfrm flipV="1">
            <a:off x="9838828" y="3418311"/>
            <a:ext cx="1800200" cy="10689"/>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6E2F9017-4FF5-8340-835E-9E976EB18891}"/>
              </a:ext>
            </a:extLst>
          </p:cNvPr>
          <p:cNvSpPr txBox="1"/>
          <p:nvPr/>
        </p:nvSpPr>
        <p:spPr>
          <a:xfrm>
            <a:off x="8443666" y="3080573"/>
            <a:ext cx="823186" cy="492443"/>
          </a:xfrm>
          <a:prstGeom prst="rect">
            <a:avLst/>
          </a:prstGeom>
          <a:noFill/>
        </p:spPr>
        <p:txBody>
          <a:bodyPr wrap="square" rtlCol="0">
            <a:spAutoFit/>
          </a:bodyPr>
          <a:lstStyle/>
          <a:p>
            <a:pPr algn="ctr"/>
            <a:r>
              <a:rPr lang="en-IN" sz="1300" dirty="0"/>
              <a:t>Flood</a:t>
            </a:r>
          </a:p>
          <a:p>
            <a:pPr algn="ctr"/>
            <a:r>
              <a:rPr lang="en-IN" sz="1300" dirty="0"/>
              <a:t>light</a:t>
            </a:r>
          </a:p>
        </p:txBody>
      </p:sp>
    </p:spTree>
    <p:extLst>
      <p:ext uri="{BB962C8B-B14F-4D97-AF65-F5344CB8AC3E}">
        <p14:creationId xmlns:p14="http://schemas.microsoft.com/office/powerpoint/2010/main" val="3467904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2905-D306-BF8F-8A45-F752D71F93E4}"/>
              </a:ext>
            </a:extLst>
          </p:cNvPr>
          <p:cNvSpPr>
            <a:spLocks noGrp="1"/>
          </p:cNvSpPr>
          <p:nvPr>
            <p:ph type="title"/>
          </p:nvPr>
        </p:nvSpPr>
        <p:spPr/>
        <p:txBody>
          <a:bodyPr>
            <a:normAutofit/>
          </a:bodyPr>
          <a:lstStyle/>
          <a:p>
            <a:pPr algn="ctr"/>
            <a:r>
              <a:rPr lang="en-IN" sz="2400" dirty="0">
                <a:solidFill>
                  <a:schemeClr val="tx1">
                    <a:lumMod val="75000"/>
                    <a:lumOff val="25000"/>
                  </a:schemeClr>
                </a:solidFill>
              </a:rPr>
              <a:t>Key Areas</a:t>
            </a:r>
          </a:p>
        </p:txBody>
      </p:sp>
      <p:sp>
        <p:nvSpPr>
          <p:cNvPr id="3" name="Content Placeholder 2">
            <a:extLst>
              <a:ext uri="{FF2B5EF4-FFF2-40B4-BE49-F238E27FC236}">
                <a16:creationId xmlns:a16="http://schemas.microsoft.com/office/drawing/2014/main" id="{83C500CC-520D-BAFA-AC91-0ACA62826997}"/>
              </a:ext>
            </a:extLst>
          </p:cNvPr>
          <p:cNvSpPr>
            <a:spLocks noGrp="1"/>
          </p:cNvSpPr>
          <p:nvPr>
            <p:ph idx="1"/>
          </p:nvPr>
        </p:nvSpPr>
        <p:spPr/>
        <p:txBody>
          <a:bodyPr/>
          <a:lstStyle/>
          <a:p>
            <a:pPr algn="l">
              <a:buFont typeface="Wingdings" panose="05000000000000000000" pitchFamily="2" charset="2"/>
              <a:buChar char="Ø"/>
            </a:pPr>
            <a:r>
              <a:rPr lang="en-US" sz="1800" dirty="0"/>
              <a:t>1. Target area  : NH/SH with less traffic during night, Highways to remote locations</a:t>
            </a:r>
          </a:p>
          <a:p>
            <a:pPr algn="l">
              <a:buFont typeface="Wingdings" panose="05000000000000000000" pitchFamily="2" charset="2"/>
              <a:buChar char="Ø"/>
            </a:pPr>
            <a:r>
              <a:rPr lang="en-US" sz="1800" dirty="0"/>
              <a:t>2. Our work aims at implementing a low cost solution for smart streetlighting by using  the existing traditional streetlamps.</a:t>
            </a:r>
          </a:p>
          <a:p>
            <a:pPr algn="l">
              <a:buFont typeface="Wingdings" panose="05000000000000000000" pitchFamily="2" charset="2"/>
              <a:buChar char="Ø"/>
            </a:pPr>
            <a:r>
              <a:rPr lang="en-US" sz="1800" dirty="0"/>
              <a:t>3. Our work is scalable in terms of adding additional control systems like installing Camera, GPS etc.</a:t>
            </a:r>
            <a:endParaRPr lang="en-US" sz="1800" b="1" dirty="0"/>
          </a:p>
          <a:p>
            <a:endParaRPr lang="en-IN" dirty="0"/>
          </a:p>
        </p:txBody>
      </p:sp>
    </p:spTree>
    <p:extLst>
      <p:ext uri="{BB962C8B-B14F-4D97-AF65-F5344CB8AC3E}">
        <p14:creationId xmlns:p14="http://schemas.microsoft.com/office/powerpoint/2010/main" val="245105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AD1B5-7FB1-7E16-4D5B-1110F65FFA3F}"/>
              </a:ext>
            </a:extLst>
          </p:cNvPr>
          <p:cNvSpPr>
            <a:spLocks noGrp="1"/>
          </p:cNvSpPr>
          <p:nvPr>
            <p:ph type="title"/>
          </p:nvPr>
        </p:nvSpPr>
        <p:spPr/>
        <p:txBody>
          <a:bodyPr>
            <a:normAutofit/>
          </a:bodyPr>
          <a:lstStyle/>
          <a:p>
            <a:pPr algn="ctr"/>
            <a:r>
              <a:rPr lang="en-IN" sz="2400" b="1" u="sng" dirty="0">
                <a:solidFill>
                  <a:schemeClr val="tx1"/>
                </a:solidFill>
              </a:rPr>
              <a:t>Fault Detection</a:t>
            </a:r>
          </a:p>
        </p:txBody>
      </p:sp>
      <p:sp>
        <p:nvSpPr>
          <p:cNvPr id="3" name="Content Placeholder 2">
            <a:extLst>
              <a:ext uri="{FF2B5EF4-FFF2-40B4-BE49-F238E27FC236}">
                <a16:creationId xmlns:a16="http://schemas.microsoft.com/office/drawing/2014/main" id="{F93A525B-D9DE-1846-3738-DA685778006C}"/>
              </a:ext>
            </a:extLst>
          </p:cNvPr>
          <p:cNvSpPr>
            <a:spLocks noGrp="1"/>
          </p:cNvSpPr>
          <p:nvPr>
            <p:ph idx="1"/>
          </p:nvPr>
        </p:nvSpPr>
        <p:spPr>
          <a:xfrm>
            <a:off x="677158" y="1556792"/>
            <a:ext cx="8594429" cy="4484571"/>
          </a:xfrm>
        </p:spPr>
        <p:txBody>
          <a:bodyPr/>
          <a:lstStyle/>
          <a:p>
            <a:pPr>
              <a:buFont typeface="Wingdings" panose="05000000000000000000" pitchFamily="2" charset="2"/>
              <a:buChar char="Ø"/>
            </a:pPr>
            <a:r>
              <a:rPr lang="en-US" sz="1500" dirty="0"/>
              <a:t>An ambient light sensor(LDR) is a photodetector that is used to sense the amount of ambient light present, and appropriately dim the device's screen to match it. </a:t>
            </a:r>
          </a:p>
          <a:p>
            <a:pPr>
              <a:buFont typeface="Wingdings" panose="05000000000000000000" pitchFamily="2" charset="2"/>
              <a:buChar char="Ø"/>
            </a:pPr>
            <a:r>
              <a:rPr lang="en-US" sz="1500" dirty="0"/>
              <a:t>One IoT board will control 3-5 streetlights and the board will be equipped with GPS module.</a:t>
            </a:r>
          </a:p>
          <a:p>
            <a:pPr>
              <a:buFont typeface="Wingdings" panose="05000000000000000000" pitchFamily="2" charset="2"/>
              <a:buChar char="Ø"/>
            </a:pPr>
            <a:r>
              <a:rPr lang="en-US" sz="1500" dirty="0"/>
              <a:t>We use two light sensors one( say A) to check whether it is day or night and another(say B) placed just below the streetlight to check whether it is on or off. </a:t>
            </a:r>
          </a:p>
          <a:p>
            <a:pPr>
              <a:buFont typeface="Wingdings" panose="05000000000000000000" pitchFamily="2" charset="2"/>
              <a:buChar char="Ø"/>
            </a:pPr>
            <a:r>
              <a:rPr lang="en-US" sz="1500" dirty="0"/>
              <a:t>If it is night and PIR sensor detects an object in the road but </a:t>
            </a:r>
            <a:r>
              <a:rPr lang="en-IN" sz="1500" dirty="0"/>
              <a:t>sensor B doesn’t get light from streetlight it means the streetlight is faulty.</a:t>
            </a:r>
          </a:p>
          <a:p>
            <a:pPr marL="0" indent="0">
              <a:buNone/>
            </a:pPr>
            <a:endParaRPr lang="en-US" sz="1500" dirty="0"/>
          </a:p>
        </p:txBody>
      </p:sp>
      <p:pic>
        <p:nvPicPr>
          <p:cNvPr id="7" name="Picture 6">
            <a:extLst>
              <a:ext uri="{FF2B5EF4-FFF2-40B4-BE49-F238E27FC236}">
                <a16:creationId xmlns:a16="http://schemas.microsoft.com/office/drawing/2014/main" id="{57787FE0-6A5B-2535-3B84-91B4022B08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364570" y="3933056"/>
            <a:ext cx="2376264" cy="2403820"/>
          </a:xfrm>
          <a:prstGeom prst="rect">
            <a:avLst/>
          </a:prstGeom>
        </p:spPr>
      </p:pic>
      <p:pic>
        <p:nvPicPr>
          <p:cNvPr id="9" name="Picture 8">
            <a:extLst>
              <a:ext uri="{FF2B5EF4-FFF2-40B4-BE49-F238E27FC236}">
                <a16:creationId xmlns:a16="http://schemas.microsoft.com/office/drawing/2014/main" id="{28C8C810-1C1C-62F0-0845-DB48D3048C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40212" y="4093193"/>
            <a:ext cx="3312370" cy="2576167"/>
          </a:xfrm>
          <a:prstGeom prst="rect">
            <a:avLst/>
          </a:prstGeom>
        </p:spPr>
      </p:pic>
      <p:sp>
        <p:nvSpPr>
          <p:cNvPr id="10" name="TextBox 9">
            <a:extLst>
              <a:ext uri="{FF2B5EF4-FFF2-40B4-BE49-F238E27FC236}">
                <a16:creationId xmlns:a16="http://schemas.microsoft.com/office/drawing/2014/main" id="{B5D90835-F92A-D380-FB50-9EE7E214581F}"/>
              </a:ext>
            </a:extLst>
          </p:cNvPr>
          <p:cNvSpPr txBox="1"/>
          <p:nvPr/>
        </p:nvSpPr>
        <p:spPr>
          <a:xfrm>
            <a:off x="1701924" y="5626115"/>
            <a:ext cx="2880320" cy="323165"/>
          </a:xfrm>
          <a:prstGeom prst="rect">
            <a:avLst/>
          </a:prstGeom>
          <a:noFill/>
        </p:spPr>
        <p:txBody>
          <a:bodyPr wrap="square" rtlCol="0">
            <a:spAutoFit/>
          </a:bodyPr>
          <a:lstStyle/>
          <a:p>
            <a:pPr algn="ctr"/>
            <a:r>
              <a:rPr lang="en-IN" sz="1500" dirty="0"/>
              <a:t>LDR</a:t>
            </a:r>
          </a:p>
        </p:txBody>
      </p:sp>
      <p:sp>
        <p:nvSpPr>
          <p:cNvPr id="11" name="TextBox 10">
            <a:extLst>
              <a:ext uri="{FF2B5EF4-FFF2-40B4-BE49-F238E27FC236}">
                <a16:creationId xmlns:a16="http://schemas.microsoft.com/office/drawing/2014/main" id="{84FA385D-9D31-6C6E-DECD-00E84EA77574}"/>
              </a:ext>
            </a:extLst>
          </p:cNvPr>
          <p:cNvSpPr txBox="1"/>
          <p:nvPr/>
        </p:nvSpPr>
        <p:spPr>
          <a:xfrm>
            <a:off x="6267340" y="5770131"/>
            <a:ext cx="2880320" cy="323165"/>
          </a:xfrm>
          <a:prstGeom prst="rect">
            <a:avLst/>
          </a:prstGeom>
          <a:noFill/>
        </p:spPr>
        <p:txBody>
          <a:bodyPr wrap="square" rtlCol="0">
            <a:spAutoFit/>
          </a:bodyPr>
          <a:lstStyle/>
          <a:p>
            <a:pPr algn="ctr"/>
            <a:r>
              <a:rPr lang="en-IN" sz="1500" dirty="0"/>
              <a:t>GPS Module</a:t>
            </a:r>
          </a:p>
        </p:txBody>
      </p:sp>
    </p:spTree>
    <p:extLst>
      <p:ext uri="{BB962C8B-B14F-4D97-AF65-F5344CB8AC3E}">
        <p14:creationId xmlns:p14="http://schemas.microsoft.com/office/powerpoint/2010/main" val="1274868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0BE64-11F4-5C3E-90E1-039542AB81DB}"/>
              </a:ext>
            </a:extLst>
          </p:cNvPr>
          <p:cNvSpPr>
            <a:spLocks noGrp="1"/>
          </p:cNvSpPr>
          <p:nvPr>
            <p:ph type="title"/>
          </p:nvPr>
        </p:nvSpPr>
        <p:spPr/>
        <p:txBody>
          <a:bodyPr>
            <a:normAutofit/>
          </a:bodyPr>
          <a:lstStyle/>
          <a:p>
            <a:r>
              <a:rPr lang="en-IN" sz="2800" dirty="0"/>
              <a:t>Bill of Materials</a:t>
            </a:r>
          </a:p>
        </p:txBody>
      </p:sp>
      <p:graphicFrame>
        <p:nvGraphicFramePr>
          <p:cNvPr id="4" name="Table 4">
            <a:extLst>
              <a:ext uri="{FF2B5EF4-FFF2-40B4-BE49-F238E27FC236}">
                <a16:creationId xmlns:a16="http://schemas.microsoft.com/office/drawing/2014/main" id="{6899A41F-857A-DC95-6E89-5C49F3D8F2C6}"/>
              </a:ext>
            </a:extLst>
          </p:cNvPr>
          <p:cNvGraphicFramePr>
            <a:graphicFrameLocks noGrp="1"/>
          </p:cNvGraphicFramePr>
          <p:nvPr>
            <p:extLst>
              <p:ext uri="{D42A27DB-BD31-4B8C-83A1-F6EECF244321}">
                <p14:modId xmlns:p14="http://schemas.microsoft.com/office/powerpoint/2010/main" val="2444377763"/>
              </p:ext>
            </p:extLst>
          </p:nvPr>
        </p:nvGraphicFramePr>
        <p:xfrm>
          <a:off x="1269876" y="1484784"/>
          <a:ext cx="6655232" cy="4748477"/>
        </p:xfrm>
        <a:graphic>
          <a:graphicData uri="http://schemas.openxmlformats.org/drawingml/2006/table">
            <a:tbl>
              <a:tblPr firstRow="1" bandRow="1">
                <a:tableStyleId>{3B4B98B0-60AC-42C2-AFA5-B58CD77FA1E5}</a:tableStyleId>
              </a:tblPr>
              <a:tblGrid>
                <a:gridCol w="720080">
                  <a:extLst>
                    <a:ext uri="{9D8B030D-6E8A-4147-A177-3AD203B41FA5}">
                      <a16:colId xmlns:a16="http://schemas.microsoft.com/office/drawing/2014/main" val="3181150881"/>
                    </a:ext>
                  </a:extLst>
                </a:gridCol>
                <a:gridCol w="1872208">
                  <a:extLst>
                    <a:ext uri="{9D8B030D-6E8A-4147-A177-3AD203B41FA5}">
                      <a16:colId xmlns:a16="http://schemas.microsoft.com/office/drawing/2014/main" val="2948714234"/>
                    </a:ext>
                  </a:extLst>
                </a:gridCol>
                <a:gridCol w="2399136">
                  <a:extLst>
                    <a:ext uri="{9D8B030D-6E8A-4147-A177-3AD203B41FA5}">
                      <a16:colId xmlns:a16="http://schemas.microsoft.com/office/drawing/2014/main" val="1387531982"/>
                    </a:ext>
                  </a:extLst>
                </a:gridCol>
                <a:gridCol w="1663808">
                  <a:extLst>
                    <a:ext uri="{9D8B030D-6E8A-4147-A177-3AD203B41FA5}">
                      <a16:colId xmlns:a16="http://schemas.microsoft.com/office/drawing/2014/main" val="1294221302"/>
                    </a:ext>
                  </a:extLst>
                </a:gridCol>
              </a:tblGrid>
              <a:tr h="440914">
                <a:tc>
                  <a:txBody>
                    <a:bodyPr/>
                    <a:lstStyle/>
                    <a:p>
                      <a:pPr algn="ctr"/>
                      <a:r>
                        <a:rPr lang="en-IN" dirty="0"/>
                        <a:t>S.N.</a:t>
                      </a:r>
                    </a:p>
                  </a:txBody>
                  <a:tcPr/>
                </a:tc>
                <a:tc>
                  <a:txBody>
                    <a:bodyPr/>
                    <a:lstStyle/>
                    <a:p>
                      <a:r>
                        <a:rPr lang="en-IN" dirty="0"/>
                        <a:t>Components</a:t>
                      </a:r>
                    </a:p>
                  </a:txBody>
                  <a:tcPr/>
                </a:tc>
                <a:tc>
                  <a:txBody>
                    <a:bodyPr/>
                    <a:lstStyle/>
                    <a:p>
                      <a:r>
                        <a:rPr lang="en-IN" dirty="0"/>
                        <a:t>Description</a:t>
                      </a:r>
                    </a:p>
                  </a:txBody>
                  <a:tcPr/>
                </a:tc>
                <a:tc>
                  <a:txBody>
                    <a:bodyPr/>
                    <a:lstStyle/>
                    <a:p>
                      <a:r>
                        <a:rPr lang="en-IN" dirty="0"/>
                        <a:t>Quantity</a:t>
                      </a:r>
                    </a:p>
                  </a:txBody>
                  <a:tcPr/>
                </a:tc>
                <a:extLst>
                  <a:ext uri="{0D108BD9-81ED-4DB2-BD59-A6C34878D82A}">
                    <a16:rowId xmlns:a16="http://schemas.microsoft.com/office/drawing/2014/main" val="259437182"/>
                  </a:ext>
                </a:extLst>
              </a:tr>
              <a:tr h="440914">
                <a:tc>
                  <a:txBody>
                    <a:bodyPr/>
                    <a:lstStyle/>
                    <a:p>
                      <a:r>
                        <a:rPr lang="en-IN" dirty="0"/>
                        <a:t>1</a:t>
                      </a:r>
                    </a:p>
                  </a:txBody>
                  <a:tcPr/>
                </a:tc>
                <a:tc>
                  <a:txBody>
                    <a:bodyPr/>
                    <a:lstStyle/>
                    <a:p>
                      <a:r>
                        <a:rPr lang="en-IN" dirty="0"/>
                        <a:t>LEDs</a:t>
                      </a:r>
                    </a:p>
                  </a:txBody>
                  <a:tcPr/>
                </a:tc>
                <a:tc>
                  <a:txBody>
                    <a:bodyPr/>
                    <a:lstStyle/>
                    <a:p>
                      <a:endParaRPr lang="en-IN"/>
                    </a:p>
                  </a:txBody>
                  <a:tcPr/>
                </a:tc>
                <a:tc>
                  <a:txBody>
                    <a:bodyPr/>
                    <a:lstStyle/>
                    <a:p>
                      <a:r>
                        <a:rPr lang="en-IN" dirty="0"/>
                        <a:t>18-24</a:t>
                      </a:r>
                    </a:p>
                  </a:txBody>
                  <a:tcPr/>
                </a:tc>
                <a:extLst>
                  <a:ext uri="{0D108BD9-81ED-4DB2-BD59-A6C34878D82A}">
                    <a16:rowId xmlns:a16="http://schemas.microsoft.com/office/drawing/2014/main" val="1174912274"/>
                  </a:ext>
                </a:extLst>
              </a:tr>
              <a:tr h="440914">
                <a:tc>
                  <a:txBody>
                    <a:bodyPr/>
                    <a:lstStyle/>
                    <a:p>
                      <a:r>
                        <a:rPr lang="en-IN" dirty="0"/>
                        <a:t>2</a:t>
                      </a:r>
                    </a:p>
                  </a:txBody>
                  <a:tcPr/>
                </a:tc>
                <a:tc>
                  <a:txBody>
                    <a:bodyPr/>
                    <a:lstStyle/>
                    <a:p>
                      <a:r>
                        <a:rPr lang="en-IN" dirty="0"/>
                        <a:t>PIR sensor</a:t>
                      </a:r>
                    </a:p>
                  </a:txBody>
                  <a:tcPr/>
                </a:tc>
                <a:tc>
                  <a:txBody>
                    <a:bodyPr/>
                    <a:lstStyle/>
                    <a:p>
                      <a:endParaRPr lang="en-IN"/>
                    </a:p>
                  </a:txBody>
                  <a:tcPr/>
                </a:tc>
                <a:tc>
                  <a:txBody>
                    <a:bodyPr/>
                    <a:lstStyle/>
                    <a:p>
                      <a:r>
                        <a:rPr lang="en-IN" dirty="0"/>
                        <a:t>9-12</a:t>
                      </a:r>
                    </a:p>
                  </a:txBody>
                  <a:tcPr/>
                </a:tc>
                <a:extLst>
                  <a:ext uri="{0D108BD9-81ED-4DB2-BD59-A6C34878D82A}">
                    <a16:rowId xmlns:a16="http://schemas.microsoft.com/office/drawing/2014/main" val="87294799"/>
                  </a:ext>
                </a:extLst>
              </a:tr>
              <a:tr h="440914">
                <a:tc>
                  <a:txBody>
                    <a:bodyPr/>
                    <a:lstStyle/>
                    <a:p>
                      <a:r>
                        <a:rPr lang="en-IN" dirty="0"/>
                        <a:t>3</a:t>
                      </a:r>
                    </a:p>
                  </a:txBody>
                  <a:tcPr/>
                </a:tc>
                <a:tc>
                  <a:txBody>
                    <a:bodyPr/>
                    <a:lstStyle/>
                    <a:p>
                      <a:r>
                        <a:rPr lang="en-IN" dirty="0"/>
                        <a:t>LDR sensor</a:t>
                      </a:r>
                    </a:p>
                  </a:txBody>
                  <a:tcPr/>
                </a:tc>
                <a:tc>
                  <a:txBody>
                    <a:bodyPr/>
                    <a:lstStyle/>
                    <a:p>
                      <a:endParaRPr lang="en-IN" dirty="0"/>
                    </a:p>
                  </a:txBody>
                  <a:tcPr/>
                </a:tc>
                <a:tc>
                  <a:txBody>
                    <a:bodyPr/>
                    <a:lstStyle/>
                    <a:p>
                      <a:r>
                        <a:rPr lang="en-IN" dirty="0"/>
                        <a:t>18-24</a:t>
                      </a:r>
                    </a:p>
                  </a:txBody>
                  <a:tcPr/>
                </a:tc>
                <a:extLst>
                  <a:ext uri="{0D108BD9-81ED-4DB2-BD59-A6C34878D82A}">
                    <a16:rowId xmlns:a16="http://schemas.microsoft.com/office/drawing/2014/main" val="2652944483"/>
                  </a:ext>
                </a:extLst>
              </a:tr>
              <a:tr h="440914">
                <a:tc>
                  <a:txBody>
                    <a:bodyPr/>
                    <a:lstStyle/>
                    <a:p>
                      <a:r>
                        <a:rPr lang="en-IN" dirty="0"/>
                        <a:t>4</a:t>
                      </a:r>
                    </a:p>
                  </a:txBody>
                  <a:tcPr/>
                </a:tc>
                <a:tc>
                  <a:txBody>
                    <a:bodyPr/>
                    <a:lstStyle/>
                    <a:p>
                      <a:r>
                        <a:rPr lang="en-IN" dirty="0"/>
                        <a:t>Dimmers</a:t>
                      </a:r>
                    </a:p>
                  </a:txBody>
                  <a:tcPr/>
                </a:tc>
                <a:tc>
                  <a:txBody>
                    <a:bodyPr/>
                    <a:lstStyle/>
                    <a:p>
                      <a:endParaRPr lang="en-IN"/>
                    </a:p>
                  </a:txBody>
                  <a:tcPr/>
                </a:tc>
                <a:tc>
                  <a:txBody>
                    <a:bodyPr/>
                    <a:lstStyle/>
                    <a:p>
                      <a:r>
                        <a:rPr lang="en-IN" dirty="0"/>
                        <a:t>9-12</a:t>
                      </a:r>
                    </a:p>
                  </a:txBody>
                  <a:tcPr/>
                </a:tc>
                <a:extLst>
                  <a:ext uri="{0D108BD9-81ED-4DB2-BD59-A6C34878D82A}">
                    <a16:rowId xmlns:a16="http://schemas.microsoft.com/office/drawing/2014/main" val="1583835931"/>
                  </a:ext>
                </a:extLst>
              </a:tr>
              <a:tr h="440914">
                <a:tc>
                  <a:txBody>
                    <a:bodyPr/>
                    <a:lstStyle/>
                    <a:p>
                      <a:r>
                        <a:rPr lang="en-IN" dirty="0"/>
                        <a:t>6</a:t>
                      </a:r>
                    </a:p>
                  </a:txBody>
                  <a:tcPr/>
                </a:tc>
                <a:tc>
                  <a:txBody>
                    <a:bodyPr/>
                    <a:lstStyle/>
                    <a:p>
                      <a:r>
                        <a:rPr lang="en-IN" dirty="0"/>
                        <a:t>GPS module</a:t>
                      </a:r>
                    </a:p>
                  </a:txBody>
                  <a:tcPr/>
                </a:tc>
                <a:tc>
                  <a:txBody>
                    <a:bodyPr/>
                    <a:lstStyle/>
                    <a:p>
                      <a:endParaRPr lang="en-IN" dirty="0"/>
                    </a:p>
                  </a:txBody>
                  <a:tcPr/>
                </a:tc>
                <a:tc>
                  <a:txBody>
                    <a:bodyPr/>
                    <a:lstStyle/>
                    <a:p>
                      <a:r>
                        <a:rPr lang="en-IN" dirty="0"/>
                        <a:t>3-4</a:t>
                      </a:r>
                    </a:p>
                  </a:txBody>
                  <a:tcPr/>
                </a:tc>
                <a:extLst>
                  <a:ext uri="{0D108BD9-81ED-4DB2-BD59-A6C34878D82A}">
                    <a16:rowId xmlns:a16="http://schemas.microsoft.com/office/drawing/2014/main" val="1436668754"/>
                  </a:ext>
                </a:extLst>
              </a:tr>
              <a:tr h="440914">
                <a:tc>
                  <a:txBody>
                    <a:bodyPr/>
                    <a:lstStyle/>
                    <a:p>
                      <a:r>
                        <a:rPr lang="en-IN" dirty="0"/>
                        <a:t>7</a:t>
                      </a:r>
                    </a:p>
                  </a:txBody>
                  <a:tcPr/>
                </a:tc>
                <a:tc>
                  <a:txBody>
                    <a:bodyPr/>
                    <a:lstStyle/>
                    <a:p>
                      <a:r>
                        <a:rPr lang="en-IN" dirty="0"/>
                        <a:t>LoRa end device</a:t>
                      </a:r>
                    </a:p>
                  </a:txBody>
                  <a:tcPr/>
                </a:tc>
                <a:tc>
                  <a:txBody>
                    <a:bodyPr/>
                    <a:lstStyle/>
                    <a:p>
                      <a:pPr marL="0" marR="0" lvl="0" indent="0" algn="l" defTabSz="457063" rtl="0" eaLnBrk="1" fontAlgn="auto" latinLnBrk="0" hangingPunct="1">
                        <a:lnSpc>
                          <a:spcPct val="100000"/>
                        </a:lnSpc>
                        <a:spcBef>
                          <a:spcPts val="0"/>
                        </a:spcBef>
                        <a:spcAft>
                          <a:spcPts val="0"/>
                        </a:spcAft>
                        <a:buClrTx/>
                        <a:buSzTx/>
                        <a:buFontTx/>
                        <a:buNone/>
                        <a:tabLst/>
                        <a:defRPr/>
                      </a:pPr>
                      <a:r>
                        <a:rPr lang="en-US" sz="1800" dirty="0"/>
                        <a:t>Arduino MKR WAN 1300 with LoRa module.</a:t>
                      </a:r>
                    </a:p>
                    <a:p>
                      <a:endParaRPr lang="en-IN" dirty="0"/>
                    </a:p>
                  </a:txBody>
                  <a:tcPr/>
                </a:tc>
                <a:tc>
                  <a:txBody>
                    <a:bodyPr/>
                    <a:lstStyle/>
                    <a:p>
                      <a:r>
                        <a:rPr lang="en-IN" dirty="0"/>
                        <a:t>3-4</a:t>
                      </a:r>
                    </a:p>
                  </a:txBody>
                  <a:tcPr/>
                </a:tc>
                <a:extLst>
                  <a:ext uri="{0D108BD9-81ED-4DB2-BD59-A6C34878D82A}">
                    <a16:rowId xmlns:a16="http://schemas.microsoft.com/office/drawing/2014/main" val="2653184897"/>
                  </a:ext>
                </a:extLst>
              </a:tr>
              <a:tr h="440914">
                <a:tc>
                  <a:txBody>
                    <a:bodyPr/>
                    <a:lstStyle/>
                    <a:p>
                      <a:r>
                        <a:rPr lang="en-IN" dirty="0"/>
                        <a:t>8</a:t>
                      </a:r>
                    </a:p>
                  </a:txBody>
                  <a:tcPr/>
                </a:tc>
                <a:tc>
                  <a:txBody>
                    <a:bodyPr/>
                    <a:lstStyle/>
                    <a:p>
                      <a:r>
                        <a:rPr lang="en-IN" dirty="0"/>
                        <a:t>LoRa Gateway</a:t>
                      </a:r>
                    </a:p>
                  </a:txBody>
                  <a:tcPr/>
                </a:tc>
                <a:tc>
                  <a:txBody>
                    <a:bodyPr/>
                    <a:lstStyle/>
                    <a:p>
                      <a:r>
                        <a:rPr lang="en-US" sz="1800" dirty="0"/>
                        <a:t>Arduino Pro LoRa Gateway development kit </a:t>
                      </a:r>
                      <a:endParaRPr lang="en-IN" dirty="0"/>
                    </a:p>
                  </a:txBody>
                  <a:tcPr/>
                </a:tc>
                <a:tc>
                  <a:txBody>
                    <a:bodyPr/>
                    <a:lstStyle/>
                    <a:p>
                      <a:r>
                        <a:rPr lang="en-IN" dirty="0"/>
                        <a:t>2</a:t>
                      </a:r>
                    </a:p>
                  </a:txBody>
                  <a:tcPr/>
                </a:tc>
                <a:extLst>
                  <a:ext uri="{0D108BD9-81ED-4DB2-BD59-A6C34878D82A}">
                    <a16:rowId xmlns:a16="http://schemas.microsoft.com/office/drawing/2014/main" val="1525546900"/>
                  </a:ext>
                </a:extLst>
              </a:tr>
            </a:tbl>
          </a:graphicData>
        </a:graphic>
      </p:graphicFrame>
    </p:spTree>
    <p:extLst>
      <p:ext uri="{BB962C8B-B14F-4D97-AF65-F5344CB8AC3E}">
        <p14:creationId xmlns:p14="http://schemas.microsoft.com/office/powerpoint/2010/main" val="381784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05963-452E-6F66-FA65-85AEAF6B8E6D}"/>
              </a:ext>
            </a:extLst>
          </p:cNvPr>
          <p:cNvSpPr>
            <a:spLocks noGrp="1"/>
          </p:cNvSpPr>
          <p:nvPr>
            <p:ph type="title"/>
          </p:nvPr>
        </p:nvSpPr>
        <p:spPr/>
        <p:txBody>
          <a:bodyPr>
            <a:normAutofit/>
          </a:bodyPr>
          <a:lstStyle/>
          <a:p>
            <a:r>
              <a:rPr lang="en-IN" sz="2800" dirty="0"/>
              <a:t>Milestone</a:t>
            </a:r>
          </a:p>
        </p:txBody>
      </p:sp>
      <p:graphicFrame>
        <p:nvGraphicFramePr>
          <p:cNvPr id="6" name="Table 6">
            <a:extLst>
              <a:ext uri="{FF2B5EF4-FFF2-40B4-BE49-F238E27FC236}">
                <a16:creationId xmlns:a16="http://schemas.microsoft.com/office/drawing/2014/main" id="{95A36DC0-7936-9208-884F-90186C141126}"/>
              </a:ext>
            </a:extLst>
          </p:cNvPr>
          <p:cNvGraphicFramePr>
            <a:graphicFrameLocks noGrp="1"/>
          </p:cNvGraphicFramePr>
          <p:nvPr>
            <p:ph idx="1"/>
            <p:extLst>
              <p:ext uri="{D42A27DB-BD31-4B8C-83A1-F6EECF244321}">
                <p14:modId xmlns:p14="http://schemas.microsoft.com/office/powerpoint/2010/main" val="2331717496"/>
              </p:ext>
            </p:extLst>
          </p:nvPr>
        </p:nvGraphicFramePr>
        <p:xfrm>
          <a:off x="677863" y="2160588"/>
          <a:ext cx="8593137" cy="2387600"/>
        </p:xfrm>
        <a:graphic>
          <a:graphicData uri="http://schemas.openxmlformats.org/drawingml/2006/table">
            <a:tbl>
              <a:tblPr firstRow="1" bandRow="1">
                <a:tableStyleId>{3B4B98B0-60AC-42C2-AFA5-B58CD77FA1E5}</a:tableStyleId>
              </a:tblPr>
              <a:tblGrid>
                <a:gridCol w="2464221">
                  <a:extLst>
                    <a:ext uri="{9D8B030D-6E8A-4147-A177-3AD203B41FA5}">
                      <a16:colId xmlns:a16="http://schemas.microsoft.com/office/drawing/2014/main" val="2333753305"/>
                    </a:ext>
                  </a:extLst>
                </a:gridCol>
                <a:gridCol w="3264537">
                  <a:extLst>
                    <a:ext uri="{9D8B030D-6E8A-4147-A177-3AD203B41FA5}">
                      <a16:colId xmlns:a16="http://schemas.microsoft.com/office/drawing/2014/main" val="2756905177"/>
                    </a:ext>
                  </a:extLst>
                </a:gridCol>
                <a:gridCol w="2864379">
                  <a:extLst>
                    <a:ext uri="{9D8B030D-6E8A-4147-A177-3AD203B41FA5}">
                      <a16:colId xmlns:a16="http://schemas.microsoft.com/office/drawing/2014/main" val="3165730950"/>
                    </a:ext>
                  </a:extLst>
                </a:gridCol>
              </a:tblGrid>
              <a:tr h="370840">
                <a:tc>
                  <a:txBody>
                    <a:bodyPr/>
                    <a:lstStyle/>
                    <a:p>
                      <a:pPr algn="ctr"/>
                      <a:r>
                        <a:rPr lang="en-IN" dirty="0"/>
                        <a:t>Phase</a:t>
                      </a:r>
                    </a:p>
                  </a:txBody>
                  <a:tcPr/>
                </a:tc>
                <a:tc>
                  <a:txBody>
                    <a:bodyPr/>
                    <a:lstStyle/>
                    <a:p>
                      <a:pPr algn="ctr"/>
                      <a:r>
                        <a:rPr lang="en-IN" dirty="0"/>
                        <a:t>Activity</a:t>
                      </a:r>
                    </a:p>
                  </a:txBody>
                  <a:tcPr/>
                </a:tc>
                <a:tc>
                  <a:txBody>
                    <a:bodyPr/>
                    <a:lstStyle/>
                    <a:p>
                      <a:pPr algn="ctr"/>
                      <a:r>
                        <a:rPr lang="en-IN" dirty="0"/>
                        <a:t>Date of completion</a:t>
                      </a:r>
                    </a:p>
                  </a:txBody>
                  <a:tcPr/>
                </a:tc>
                <a:extLst>
                  <a:ext uri="{0D108BD9-81ED-4DB2-BD59-A6C34878D82A}">
                    <a16:rowId xmlns:a16="http://schemas.microsoft.com/office/drawing/2014/main" val="4250778972"/>
                  </a:ext>
                </a:extLst>
              </a:tr>
              <a:tr h="370840">
                <a:tc>
                  <a:txBody>
                    <a:bodyPr/>
                    <a:lstStyle/>
                    <a:p>
                      <a:pPr algn="ctr"/>
                      <a:r>
                        <a:rPr lang="en-IN" sz="1500" dirty="0"/>
                        <a:t>1</a:t>
                      </a:r>
                    </a:p>
                  </a:txBody>
                  <a:tcPr/>
                </a:tc>
                <a:tc>
                  <a:txBody>
                    <a:bodyPr/>
                    <a:lstStyle/>
                    <a:p>
                      <a:pPr algn="ctr"/>
                      <a:r>
                        <a:rPr lang="en-IN" sz="1500" dirty="0"/>
                        <a:t>Integration of sensors with IOT development board</a:t>
                      </a:r>
                    </a:p>
                  </a:txBody>
                  <a:tcPr/>
                </a:tc>
                <a:tc>
                  <a:txBody>
                    <a:bodyPr/>
                    <a:lstStyle/>
                    <a:p>
                      <a:pPr algn="ctr"/>
                      <a:r>
                        <a:rPr lang="en-IN" sz="1500" dirty="0"/>
                        <a:t>25-Oct-22</a:t>
                      </a:r>
                    </a:p>
                  </a:txBody>
                  <a:tcPr/>
                </a:tc>
                <a:extLst>
                  <a:ext uri="{0D108BD9-81ED-4DB2-BD59-A6C34878D82A}">
                    <a16:rowId xmlns:a16="http://schemas.microsoft.com/office/drawing/2014/main" val="1511430136"/>
                  </a:ext>
                </a:extLst>
              </a:tr>
              <a:tr h="370840">
                <a:tc>
                  <a:txBody>
                    <a:bodyPr/>
                    <a:lstStyle/>
                    <a:p>
                      <a:pPr algn="ctr"/>
                      <a:r>
                        <a:rPr lang="en-IN" sz="1500" dirty="0"/>
                        <a:t>2</a:t>
                      </a:r>
                    </a:p>
                  </a:txBody>
                  <a:tcPr/>
                </a:tc>
                <a:tc>
                  <a:txBody>
                    <a:bodyPr/>
                    <a:lstStyle/>
                    <a:p>
                      <a:pPr algn="ctr"/>
                      <a:r>
                        <a:rPr lang="en-IN" sz="1500" dirty="0"/>
                        <a:t>Establishment of WSN, Gateway and server connectivity</a:t>
                      </a:r>
                    </a:p>
                  </a:txBody>
                  <a:tcPr/>
                </a:tc>
                <a:tc>
                  <a:txBody>
                    <a:bodyPr/>
                    <a:lstStyle/>
                    <a:p>
                      <a:pPr algn="ctr"/>
                      <a:r>
                        <a:rPr lang="en-IN" sz="1500" dirty="0"/>
                        <a:t>1-Nov-22</a:t>
                      </a:r>
                    </a:p>
                  </a:txBody>
                  <a:tcPr/>
                </a:tc>
                <a:extLst>
                  <a:ext uri="{0D108BD9-81ED-4DB2-BD59-A6C34878D82A}">
                    <a16:rowId xmlns:a16="http://schemas.microsoft.com/office/drawing/2014/main" val="2498091301"/>
                  </a:ext>
                </a:extLst>
              </a:tr>
              <a:tr h="370840">
                <a:tc>
                  <a:txBody>
                    <a:bodyPr/>
                    <a:lstStyle/>
                    <a:p>
                      <a:pPr algn="ctr"/>
                      <a:r>
                        <a:rPr lang="en-IN" sz="1500" dirty="0"/>
                        <a:t>3</a:t>
                      </a:r>
                    </a:p>
                  </a:txBody>
                  <a:tcPr/>
                </a:tc>
                <a:tc>
                  <a:txBody>
                    <a:bodyPr/>
                    <a:lstStyle/>
                    <a:p>
                      <a:pPr algn="ctr"/>
                      <a:r>
                        <a:rPr lang="en-IN" sz="1500" dirty="0"/>
                        <a:t>Fault tolerance, monitoring and accessing of gateways/sensor nodes</a:t>
                      </a:r>
                    </a:p>
                  </a:txBody>
                  <a:tcPr/>
                </a:tc>
                <a:tc>
                  <a:txBody>
                    <a:bodyPr/>
                    <a:lstStyle/>
                    <a:p>
                      <a:pPr algn="ctr"/>
                      <a:r>
                        <a:rPr lang="en-IN" sz="1500" dirty="0"/>
                        <a:t>10-Nov-22</a:t>
                      </a:r>
                    </a:p>
                  </a:txBody>
                  <a:tcPr/>
                </a:tc>
                <a:extLst>
                  <a:ext uri="{0D108BD9-81ED-4DB2-BD59-A6C34878D82A}">
                    <a16:rowId xmlns:a16="http://schemas.microsoft.com/office/drawing/2014/main" val="2971081659"/>
                  </a:ext>
                </a:extLst>
              </a:tr>
              <a:tr h="370840">
                <a:tc>
                  <a:txBody>
                    <a:bodyPr/>
                    <a:lstStyle/>
                    <a:p>
                      <a:pPr algn="ctr"/>
                      <a:r>
                        <a:rPr lang="en-IN" sz="1500" dirty="0"/>
                        <a:t>4</a:t>
                      </a:r>
                    </a:p>
                  </a:txBody>
                  <a:tcPr/>
                </a:tc>
                <a:tc>
                  <a:txBody>
                    <a:bodyPr/>
                    <a:lstStyle/>
                    <a:p>
                      <a:pPr algn="ctr"/>
                      <a:r>
                        <a:rPr lang="en-IN" sz="1500" dirty="0"/>
                        <a:t>Write-up</a:t>
                      </a:r>
                    </a:p>
                  </a:txBody>
                  <a:tcPr/>
                </a:tc>
                <a:tc>
                  <a:txBody>
                    <a:bodyPr/>
                    <a:lstStyle/>
                    <a:p>
                      <a:pPr algn="ctr"/>
                      <a:r>
                        <a:rPr lang="en-IN" sz="1500" dirty="0"/>
                        <a:t>14-Nov-22</a:t>
                      </a:r>
                    </a:p>
                  </a:txBody>
                  <a:tcPr/>
                </a:tc>
                <a:extLst>
                  <a:ext uri="{0D108BD9-81ED-4DB2-BD59-A6C34878D82A}">
                    <a16:rowId xmlns:a16="http://schemas.microsoft.com/office/drawing/2014/main" val="1453682933"/>
                  </a:ext>
                </a:extLst>
              </a:tr>
            </a:tbl>
          </a:graphicData>
        </a:graphic>
      </p:graphicFrame>
    </p:spTree>
    <p:extLst>
      <p:ext uri="{BB962C8B-B14F-4D97-AF65-F5344CB8AC3E}">
        <p14:creationId xmlns:p14="http://schemas.microsoft.com/office/powerpoint/2010/main" val="3223669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Table of Contents</a:t>
            </a:r>
          </a:p>
        </p:txBody>
      </p:sp>
      <p:sp>
        <p:nvSpPr>
          <p:cNvPr id="3" name="Content Placeholder 2"/>
          <p:cNvSpPr>
            <a:spLocks noGrp="1"/>
          </p:cNvSpPr>
          <p:nvPr>
            <p:ph idx="1"/>
          </p:nvPr>
        </p:nvSpPr>
        <p:spPr>
          <a:xfrm>
            <a:off x="677158" y="2160590"/>
            <a:ext cx="8594429" cy="3860698"/>
          </a:xfrm>
        </p:spPr>
        <p:txBody>
          <a:bodyPr>
            <a:normAutofit/>
          </a:bodyPr>
          <a:lstStyle/>
          <a:p>
            <a:pPr>
              <a:buFont typeface="Wingdings" panose="05000000000000000000" pitchFamily="2" charset="2"/>
              <a:buChar char="Ø"/>
            </a:pPr>
            <a:r>
              <a:rPr lang="en-US" sz="1600" dirty="0"/>
              <a:t>Literature review</a:t>
            </a:r>
          </a:p>
          <a:p>
            <a:pPr>
              <a:buFont typeface="Wingdings" panose="05000000000000000000" pitchFamily="2" charset="2"/>
              <a:buChar char="Ø"/>
            </a:pPr>
            <a:r>
              <a:rPr lang="en-US" sz="1600" dirty="0"/>
              <a:t>Proposed model</a:t>
            </a:r>
          </a:p>
          <a:p>
            <a:pPr lvl="1">
              <a:buFont typeface="Wingdings" panose="05000000000000000000" pitchFamily="2" charset="2"/>
              <a:buChar char="Ø"/>
            </a:pPr>
            <a:r>
              <a:rPr lang="en-US" sz="1400" dirty="0"/>
              <a:t>Sensors</a:t>
            </a:r>
          </a:p>
          <a:p>
            <a:pPr lvl="1">
              <a:buFont typeface="Wingdings" panose="05000000000000000000" pitchFamily="2" charset="2"/>
              <a:buChar char="Ø"/>
            </a:pPr>
            <a:r>
              <a:rPr lang="en-US" sz="1400" dirty="0"/>
              <a:t>Data flow and WSN</a:t>
            </a:r>
          </a:p>
          <a:p>
            <a:pPr lvl="1">
              <a:buFont typeface="Wingdings" panose="05000000000000000000" pitchFamily="2" charset="2"/>
              <a:buChar char="Ø"/>
            </a:pPr>
            <a:r>
              <a:rPr lang="en-US" sz="1400" dirty="0"/>
              <a:t>Connection</a:t>
            </a:r>
          </a:p>
          <a:p>
            <a:pPr lvl="1">
              <a:buFont typeface="Wingdings" panose="05000000000000000000" pitchFamily="2" charset="2"/>
              <a:buChar char="Ø"/>
            </a:pPr>
            <a:r>
              <a:rPr lang="en-US" sz="1400" dirty="0"/>
              <a:t>Fault detection</a:t>
            </a:r>
          </a:p>
          <a:p>
            <a:pPr>
              <a:buFont typeface="Wingdings" panose="05000000000000000000" pitchFamily="2" charset="2"/>
              <a:buChar char="Ø"/>
            </a:pPr>
            <a:r>
              <a:rPr lang="en-US" sz="1600" dirty="0"/>
              <a:t>Bill of Materials</a:t>
            </a:r>
          </a:p>
          <a:p>
            <a:pPr>
              <a:buFont typeface="Wingdings" panose="05000000000000000000" pitchFamily="2" charset="2"/>
              <a:buChar char="Ø"/>
            </a:pPr>
            <a:r>
              <a:rPr lang="en-US" sz="1600" dirty="0"/>
              <a:t>Milestone</a:t>
            </a:r>
          </a:p>
          <a:p>
            <a:pPr>
              <a:buFont typeface="Wingdings" panose="05000000000000000000" pitchFamily="2" charset="2"/>
              <a:buChar char="Ø"/>
            </a:pPr>
            <a:r>
              <a:rPr lang="en-US" sz="1600" dirty="0"/>
              <a:t>References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5307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1" y="116632"/>
            <a:ext cx="10512862" cy="1325563"/>
          </a:xfrm>
        </p:spPr>
        <p:txBody>
          <a:bodyPr/>
          <a:lstStyle/>
          <a:p>
            <a:r>
              <a:rPr lang="en-US" dirty="0"/>
              <a:t>References</a:t>
            </a:r>
          </a:p>
        </p:txBody>
      </p:sp>
      <p:sp>
        <p:nvSpPr>
          <p:cNvPr id="3" name="Content Placeholder 2"/>
          <p:cNvSpPr>
            <a:spLocks noGrp="1"/>
          </p:cNvSpPr>
          <p:nvPr>
            <p:ph idx="1"/>
          </p:nvPr>
        </p:nvSpPr>
        <p:spPr>
          <a:xfrm>
            <a:off x="837982" y="1268760"/>
            <a:ext cx="10512862" cy="4908203"/>
          </a:xfrm>
        </p:spPr>
        <p:txBody>
          <a:bodyPr>
            <a:normAutofit/>
          </a:bodyPr>
          <a:lstStyle/>
          <a:p>
            <a:pPr marL="342900" indent="-342900">
              <a:buFont typeface="+mj-lt"/>
              <a:buAutoNum type="arabicPeriod"/>
            </a:pPr>
            <a:r>
              <a:rPr lang="en-IN" sz="1400" b="0" i="0" dirty="0">
                <a:effectLst/>
              </a:rPr>
              <a:t>C. -W. Yang, E. </a:t>
            </a:r>
            <a:r>
              <a:rPr lang="en-IN" sz="1400" b="0" i="0" dirty="0" err="1">
                <a:effectLst/>
              </a:rPr>
              <a:t>Nefedov</a:t>
            </a:r>
            <a:r>
              <a:rPr lang="en-IN" sz="1400" b="0" i="0" dirty="0">
                <a:effectLst/>
              </a:rPr>
              <a:t>, S. </a:t>
            </a:r>
            <a:r>
              <a:rPr lang="en-IN" sz="1400" b="0" i="0" dirty="0" err="1">
                <a:effectLst/>
              </a:rPr>
              <a:t>Sierla</a:t>
            </a:r>
            <a:r>
              <a:rPr lang="en-IN" sz="1400" b="0" i="0" dirty="0">
                <a:effectLst/>
              </a:rPr>
              <a:t> and P. </a:t>
            </a:r>
            <a:r>
              <a:rPr lang="en-IN" sz="1400" b="0" i="0" dirty="0" err="1">
                <a:effectLst/>
              </a:rPr>
              <a:t>Flikkema</a:t>
            </a:r>
            <a:r>
              <a:rPr lang="en-IN" sz="1400" b="0" i="0" dirty="0">
                <a:effectLst/>
              </a:rPr>
              <a:t>, "Vehicle and pedestrian aware street lighting automation," </a:t>
            </a:r>
            <a:r>
              <a:rPr lang="en-IN" sz="1400" b="0" i="1" dirty="0">
                <a:effectLst/>
              </a:rPr>
              <a:t>2015 IEEE 13th International Conference on Industrial Informatics (INDIN)</a:t>
            </a:r>
            <a:r>
              <a:rPr lang="en-IN" sz="1400" b="0" i="0" dirty="0">
                <a:effectLst/>
              </a:rPr>
              <a:t>, 2015, pp. 1269-1274, </a:t>
            </a:r>
            <a:r>
              <a:rPr lang="en-IN" sz="1400" b="0" i="0" dirty="0" err="1">
                <a:effectLst/>
              </a:rPr>
              <a:t>doi</a:t>
            </a:r>
            <a:r>
              <a:rPr lang="en-IN" sz="1400" b="0" i="0" dirty="0">
                <a:effectLst/>
              </a:rPr>
              <a:t>: 10.1109/INDIN.2015.7281917.</a:t>
            </a:r>
          </a:p>
          <a:p>
            <a:pPr marL="342900" indent="-342900">
              <a:buFont typeface="+mj-lt"/>
              <a:buAutoNum type="arabicPeriod"/>
            </a:pPr>
            <a:r>
              <a:rPr lang="en-IN" sz="1400" b="0" i="0" dirty="0" err="1">
                <a:effectLst/>
              </a:rPr>
              <a:t>Nefedov</a:t>
            </a:r>
            <a:r>
              <a:rPr lang="en-IN" sz="1400" b="0" i="0" dirty="0">
                <a:effectLst/>
              </a:rPr>
              <a:t>, </a:t>
            </a:r>
            <a:r>
              <a:rPr lang="en-IN" sz="1400" b="0" i="0" dirty="0" err="1">
                <a:effectLst/>
              </a:rPr>
              <a:t>Evgeny</a:t>
            </a:r>
            <a:r>
              <a:rPr lang="en-IN" sz="1400" b="0" i="0" dirty="0">
                <a:effectLst/>
              </a:rPr>
              <a:t>, et al. "Energy efficient traffic-based street lighting automation." </a:t>
            </a:r>
            <a:r>
              <a:rPr lang="en-IN" sz="1400" b="0" i="1" dirty="0">
                <a:effectLst/>
              </a:rPr>
              <a:t>2014 IEEE 23rd International Symposium on Industrial Electronics (ISIE)</a:t>
            </a:r>
            <a:r>
              <a:rPr lang="en-IN" sz="1400" b="0" i="0" dirty="0">
                <a:effectLst/>
              </a:rPr>
              <a:t>. IEEE, 2014.</a:t>
            </a:r>
          </a:p>
          <a:p>
            <a:pPr marL="342900" indent="-342900">
              <a:buFont typeface="+mj-lt"/>
              <a:buAutoNum type="arabicPeriod"/>
            </a:pPr>
            <a:r>
              <a:rPr lang="en-US" sz="1400" dirty="0">
                <a:cs typeface="Times New Roman" panose="02020603050405020304" pitchFamily="18" charset="0"/>
              </a:rPr>
              <a:t>H. -C. Lee and H. -B. Huang, "A Low-Cost and Noninvasive System for the Measurement and Detection of Faulty Streetlights," in IEEE Transactions on Instrumentation and Measurement, vol. 64, no. 4, pp. 1019-1031, April 2015, </a:t>
            </a:r>
            <a:r>
              <a:rPr lang="en-US" sz="1400" dirty="0" err="1">
                <a:cs typeface="Times New Roman" panose="02020603050405020304" pitchFamily="18" charset="0"/>
              </a:rPr>
              <a:t>doi</a:t>
            </a:r>
            <a:r>
              <a:rPr lang="en-US" sz="1400" dirty="0">
                <a:cs typeface="Times New Roman" panose="02020603050405020304" pitchFamily="18" charset="0"/>
              </a:rPr>
              <a:t>: 10.1109/TIM.2014.2361551.</a:t>
            </a:r>
          </a:p>
          <a:p>
            <a:pPr marL="342900" indent="-342900">
              <a:buFont typeface="+mj-lt"/>
              <a:buAutoNum type="arabicPeriod"/>
            </a:pPr>
            <a:r>
              <a:rPr lang="en-IN" sz="1400" dirty="0">
                <a:cs typeface="Times New Roman" panose="02020603050405020304" pitchFamily="18" charset="0"/>
              </a:rPr>
              <a:t>P. Karthikeyan, M. Karthik, V. </a:t>
            </a:r>
            <a:r>
              <a:rPr lang="en-IN" sz="1400" dirty="0" err="1">
                <a:cs typeface="Times New Roman" panose="02020603050405020304" pitchFamily="18" charset="0"/>
              </a:rPr>
              <a:t>Deepikapriya</a:t>
            </a:r>
            <a:r>
              <a:rPr lang="en-IN" sz="1400" dirty="0">
                <a:cs typeface="Times New Roman" panose="02020603050405020304" pitchFamily="18" charset="0"/>
              </a:rPr>
              <a:t>, S. </a:t>
            </a:r>
            <a:r>
              <a:rPr lang="en-IN" sz="1400" dirty="0" err="1">
                <a:cs typeface="Times New Roman" panose="02020603050405020304" pitchFamily="18" charset="0"/>
              </a:rPr>
              <a:t>Divya</a:t>
            </a:r>
            <a:r>
              <a:rPr lang="en-IN" sz="1400" dirty="0">
                <a:cs typeface="Times New Roman" panose="02020603050405020304" pitchFamily="18" charset="0"/>
              </a:rPr>
              <a:t> </a:t>
            </a:r>
            <a:r>
              <a:rPr lang="en-IN" sz="1400" dirty="0" err="1">
                <a:cs typeface="Times New Roman" panose="02020603050405020304" pitchFamily="18" charset="0"/>
              </a:rPr>
              <a:t>Briya</a:t>
            </a:r>
            <a:r>
              <a:rPr lang="en-IN" sz="1400" dirty="0">
                <a:cs typeface="Times New Roman" panose="02020603050405020304" pitchFamily="18" charset="0"/>
              </a:rPr>
              <a:t>, R. </a:t>
            </a:r>
            <a:r>
              <a:rPr lang="en-IN" sz="1400" dirty="0" err="1">
                <a:cs typeface="Times New Roman" panose="02020603050405020304" pitchFamily="18" charset="0"/>
              </a:rPr>
              <a:t>Dharanishwarma</a:t>
            </a:r>
            <a:r>
              <a:rPr lang="en-IN" sz="1400" dirty="0">
                <a:cs typeface="Times New Roman" panose="02020603050405020304" pitchFamily="18" charset="0"/>
              </a:rPr>
              <a:t> and S. </a:t>
            </a:r>
            <a:r>
              <a:rPr lang="en-IN" sz="1400" dirty="0" err="1">
                <a:cs typeface="Times New Roman" panose="02020603050405020304" pitchFamily="18" charset="0"/>
              </a:rPr>
              <a:t>Janakirthick</a:t>
            </a:r>
            <a:r>
              <a:rPr lang="en-IN" sz="1400" dirty="0">
                <a:cs typeface="Times New Roman" panose="02020603050405020304" pitchFamily="18" charset="0"/>
              </a:rPr>
              <a:t>, "Design and Implementation of Smart Street Light Automation and Fault Detection System," 2022 2nd International Conference on Power Electronics &amp; IoT Applications in Renewable Energy and its Control (PARC), 2022, pp. 1-7, </a:t>
            </a:r>
            <a:r>
              <a:rPr lang="en-IN" sz="1400" dirty="0" err="1">
                <a:cs typeface="Times New Roman" panose="02020603050405020304" pitchFamily="18" charset="0"/>
              </a:rPr>
              <a:t>doi</a:t>
            </a:r>
            <a:r>
              <a:rPr lang="en-IN" sz="1400" dirty="0">
                <a:cs typeface="Times New Roman" panose="02020603050405020304" pitchFamily="18" charset="0"/>
              </a:rPr>
              <a:t>: 10.1109/PARC52418.2022.9726622.</a:t>
            </a:r>
          </a:p>
          <a:p>
            <a:pPr marL="342900" indent="-342900">
              <a:buFont typeface="+mj-lt"/>
              <a:buAutoNum type="arabicPeriod"/>
            </a:pPr>
            <a:r>
              <a:rPr lang="en-US" sz="1400" b="0" i="0" dirty="0">
                <a:effectLst/>
              </a:rPr>
              <a:t>Jabbar, HN Jasim ZN Kamal SF. "SMART COMMUNITY WITH CREATE A MANAGEMENT SYSTEM FOR STREET LIGHTS.“</a:t>
            </a:r>
          </a:p>
          <a:p>
            <a:pPr marL="342900" indent="-342900">
              <a:buFont typeface="+mj-lt"/>
              <a:buAutoNum type="arabicPeriod"/>
            </a:pPr>
            <a:r>
              <a:rPr lang="en-US" sz="1400" b="0" i="0" dirty="0" err="1">
                <a:effectLst/>
              </a:rPr>
              <a:t>Fanoon</a:t>
            </a:r>
            <a:r>
              <a:rPr lang="en-US" sz="1400" b="0" i="0" dirty="0">
                <a:effectLst/>
              </a:rPr>
              <a:t>, A. R. F. S., and A. R. F. </a:t>
            </a:r>
            <a:r>
              <a:rPr lang="en-US" sz="1400" b="0" i="0" dirty="0" err="1">
                <a:effectLst/>
              </a:rPr>
              <a:t>Shafana</a:t>
            </a:r>
            <a:r>
              <a:rPr lang="en-US" sz="1400" b="0" i="0" dirty="0">
                <a:effectLst/>
              </a:rPr>
              <a:t>. "Smart lighting system for efficient street lighting." </a:t>
            </a:r>
            <a:r>
              <a:rPr lang="en-US" sz="1400" b="0" i="1" dirty="0">
                <a:effectLst/>
              </a:rPr>
              <a:t>J. Technol. Value Addition</a:t>
            </a:r>
            <a:r>
              <a:rPr lang="en-US" sz="1400" b="0" i="0" dirty="0">
                <a:effectLst/>
              </a:rPr>
              <a:t> 1.2 (2030): 36-47.</a:t>
            </a:r>
            <a:endParaRPr lang="en-IN" sz="1400" dirty="0">
              <a:cs typeface="Times New Roman" panose="02020603050405020304" pitchFamily="18" charset="0"/>
            </a:endParaRPr>
          </a:p>
          <a:p>
            <a:pPr marL="342900" indent="-342900">
              <a:buFont typeface="+mj-lt"/>
              <a:buAutoNum type="arabicPeriod"/>
            </a:pPr>
            <a:endParaRPr lang="en-IN" sz="1400" dirty="0"/>
          </a:p>
          <a:p>
            <a:pPr marL="342900" indent="-342900">
              <a:buFont typeface="+mj-lt"/>
              <a:buAutoNum type="arabicPeriod"/>
            </a:pPr>
            <a:endParaRPr lang="en-IN" sz="1400" dirty="0"/>
          </a:p>
          <a:p>
            <a:pPr marL="342900" indent="-342900">
              <a:buFont typeface="+mj-lt"/>
              <a:buAutoNum type="arabicPeriod"/>
            </a:pPr>
            <a:endParaRPr lang="en-IN" sz="1400" b="0" i="0" dirty="0">
              <a:effectLst/>
              <a:latin typeface="+mj-lt"/>
            </a:endParaRPr>
          </a:p>
          <a:p>
            <a:endParaRPr lang="en-US" sz="2000" dirty="0"/>
          </a:p>
        </p:txBody>
      </p:sp>
    </p:spTree>
    <p:extLst>
      <p:ext uri="{BB962C8B-B14F-4D97-AF65-F5344CB8AC3E}">
        <p14:creationId xmlns:p14="http://schemas.microsoft.com/office/powerpoint/2010/main" val="148406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FCAEA7-5341-E355-BA52-05274239FBE1}"/>
              </a:ext>
            </a:extLst>
          </p:cNvPr>
          <p:cNvSpPr>
            <a:spLocks noGrp="1"/>
          </p:cNvSpPr>
          <p:nvPr>
            <p:ph idx="1"/>
          </p:nvPr>
        </p:nvSpPr>
        <p:spPr>
          <a:xfrm>
            <a:off x="677158" y="548680"/>
            <a:ext cx="8594429" cy="5492683"/>
          </a:xfrm>
        </p:spPr>
        <p:txBody>
          <a:bodyPr/>
          <a:lstStyle/>
          <a:p>
            <a:pPr marL="342900" indent="-342900">
              <a:buFont typeface="+mj-lt"/>
              <a:buAutoNum type="arabicPeriod" startAt="7"/>
            </a:pPr>
            <a:r>
              <a:rPr lang="en-US" sz="1400" b="0" i="0" dirty="0">
                <a:solidFill>
                  <a:srgbClr val="222222"/>
                </a:solidFill>
                <a:effectLst/>
              </a:rPr>
              <a:t>Gagliardi, Gianfranco, et al. "Advanced adaptive street lighting systems for smart cities." </a:t>
            </a:r>
            <a:r>
              <a:rPr lang="en-US" sz="1400" b="0" i="1" dirty="0">
                <a:solidFill>
                  <a:srgbClr val="222222"/>
                </a:solidFill>
                <a:effectLst/>
              </a:rPr>
              <a:t>Smart Cities</a:t>
            </a:r>
            <a:r>
              <a:rPr lang="en-US" sz="1400" b="0" i="0" dirty="0">
                <a:solidFill>
                  <a:srgbClr val="222222"/>
                </a:solidFill>
                <a:effectLst/>
              </a:rPr>
              <a:t> 3.4 (2020): 1495-1512.</a:t>
            </a:r>
          </a:p>
          <a:p>
            <a:pPr marL="342900" indent="-342900">
              <a:buFont typeface="+mj-lt"/>
              <a:buAutoNum type="arabicPeriod" startAt="7"/>
            </a:pPr>
            <a:r>
              <a:rPr lang="en-IN" sz="1400" b="0" i="0" dirty="0" err="1">
                <a:solidFill>
                  <a:srgbClr val="222222"/>
                </a:solidFill>
                <a:effectLst/>
              </a:rPr>
              <a:t>Dwijaksara</a:t>
            </a:r>
            <a:r>
              <a:rPr lang="en-IN" sz="1400" b="0" i="0" dirty="0">
                <a:solidFill>
                  <a:srgbClr val="222222"/>
                </a:solidFill>
                <a:effectLst/>
              </a:rPr>
              <a:t>, Made </a:t>
            </a:r>
            <a:r>
              <a:rPr lang="en-IN" sz="1400" b="0" i="0" dirty="0" err="1">
                <a:solidFill>
                  <a:srgbClr val="222222"/>
                </a:solidFill>
                <a:effectLst/>
              </a:rPr>
              <a:t>Harta</a:t>
            </a:r>
            <a:r>
              <a:rPr lang="en-IN" sz="1400" b="0" i="0" dirty="0">
                <a:solidFill>
                  <a:srgbClr val="222222"/>
                </a:solidFill>
                <a:effectLst/>
              </a:rPr>
              <a:t>, </a:t>
            </a:r>
            <a:r>
              <a:rPr lang="en-IN" sz="1400" b="0" i="0" dirty="0" err="1">
                <a:solidFill>
                  <a:srgbClr val="222222"/>
                </a:solidFill>
                <a:effectLst/>
              </a:rPr>
              <a:t>Wha</a:t>
            </a:r>
            <a:r>
              <a:rPr lang="en-IN" sz="1400" b="0" i="0" dirty="0">
                <a:solidFill>
                  <a:srgbClr val="222222"/>
                </a:solidFill>
                <a:effectLst/>
              </a:rPr>
              <a:t> Sook Jeon, and Dong </a:t>
            </a:r>
            <a:r>
              <a:rPr lang="en-IN" sz="1400" b="0" i="0" dirty="0" err="1">
                <a:solidFill>
                  <a:srgbClr val="222222"/>
                </a:solidFill>
                <a:effectLst/>
              </a:rPr>
              <a:t>Geun</a:t>
            </a:r>
            <a:r>
              <a:rPr lang="en-IN" sz="1400" b="0" i="0" dirty="0">
                <a:solidFill>
                  <a:srgbClr val="222222"/>
                </a:solidFill>
                <a:effectLst/>
              </a:rPr>
              <a:t> </a:t>
            </a:r>
            <a:r>
              <a:rPr lang="en-IN" sz="1400" b="0" i="0" dirty="0" err="1">
                <a:solidFill>
                  <a:srgbClr val="222222"/>
                </a:solidFill>
                <a:effectLst/>
              </a:rPr>
              <a:t>Jeong</a:t>
            </a:r>
            <a:r>
              <a:rPr lang="en-IN" sz="1400" b="0" i="0" dirty="0">
                <a:solidFill>
                  <a:srgbClr val="222222"/>
                </a:solidFill>
                <a:effectLst/>
              </a:rPr>
              <a:t>. "</a:t>
            </a:r>
            <a:r>
              <a:rPr lang="en-IN" sz="1400" b="0" i="0" dirty="0" err="1">
                <a:solidFill>
                  <a:srgbClr val="222222"/>
                </a:solidFill>
                <a:effectLst/>
              </a:rPr>
              <a:t>Multihop</a:t>
            </a:r>
            <a:r>
              <a:rPr lang="en-IN" sz="1400" b="0" i="0" dirty="0">
                <a:solidFill>
                  <a:srgbClr val="222222"/>
                </a:solidFill>
                <a:effectLst/>
              </a:rPr>
              <a:t> gateway-to-gateway communication protocol for lora networks." </a:t>
            </a:r>
            <a:r>
              <a:rPr lang="en-IN" sz="1400" b="0" i="1" dirty="0">
                <a:solidFill>
                  <a:srgbClr val="222222"/>
                </a:solidFill>
                <a:effectLst/>
              </a:rPr>
              <a:t>2019 IEEE International Conference on Industrial Technology (ICIT)</a:t>
            </a:r>
            <a:r>
              <a:rPr lang="en-IN" sz="1400" b="0" i="0" dirty="0">
                <a:solidFill>
                  <a:srgbClr val="222222"/>
                </a:solidFill>
                <a:effectLst/>
              </a:rPr>
              <a:t>. IEEE, 2019.</a:t>
            </a:r>
            <a:endParaRPr lang="en-US" sz="1400" b="0" i="0" dirty="0">
              <a:effectLst/>
            </a:endParaRPr>
          </a:p>
          <a:p>
            <a:pPr marL="342900" indent="-342900">
              <a:buFont typeface="+mj-lt"/>
              <a:buAutoNum type="arabicPeriod" startAt="7"/>
            </a:pPr>
            <a:r>
              <a:rPr lang="en-IN" sz="1400" dirty="0"/>
              <a:t>S. </a:t>
            </a:r>
            <a:r>
              <a:rPr lang="en-IN" sz="1400" dirty="0" err="1"/>
              <a:t>Sophiya</a:t>
            </a:r>
            <a:r>
              <a:rPr lang="en-IN" sz="1400" dirty="0"/>
              <a:t> Susan, A. Praveen Raj, A. Mishra and V. </a:t>
            </a:r>
            <a:r>
              <a:rPr lang="en-IN" sz="1400" dirty="0" err="1"/>
              <a:t>Thambi</a:t>
            </a:r>
            <a:r>
              <a:rPr lang="en-IN" sz="1400" dirty="0"/>
              <a:t>, "Vehicle Movement based Innovative Smart Highway Lighting System," </a:t>
            </a:r>
            <a:r>
              <a:rPr lang="en-IN" sz="1400" i="1" dirty="0"/>
              <a:t>2022 International Conference on Inventive Computation Technologies (ICICT)</a:t>
            </a:r>
            <a:r>
              <a:rPr lang="en-IN" sz="1400" dirty="0"/>
              <a:t>, 2022, pp. 483-488, </a:t>
            </a:r>
            <a:r>
              <a:rPr lang="en-IN" sz="1400" dirty="0" err="1"/>
              <a:t>doi</a:t>
            </a:r>
            <a:r>
              <a:rPr lang="en-IN" sz="1400" dirty="0"/>
              <a:t>: 10.1109/ICICT54344.2022.9850478.</a:t>
            </a:r>
          </a:p>
          <a:p>
            <a:pPr marL="342900" indent="-342900">
              <a:buFont typeface="+mj-lt"/>
              <a:buAutoNum type="arabicPeriod" startAt="7"/>
            </a:pPr>
            <a:r>
              <a:rPr lang="en-IN" sz="1400" dirty="0"/>
              <a:t>A. Abdullah, S. H. </a:t>
            </a:r>
            <a:r>
              <a:rPr lang="en-IN" sz="1400" dirty="0" err="1"/>
              <a:t>Yusoff</a:t>
            </a:r>
            <a:r>
              <a:rPr lang="en-IN" sz="1400" dirty="0"/>
              <a:t>, S. A. </a:t>
            </a:r>
            <a:r>
              <a:rPr lang="en-IN" sz="1400" dirty="0" err="1"/>
              <a:t>Zaini</a:t>
            </a:r>
            <a:r>
              <a:rPr lang="en-IN" sz="1400" dirty="0"/>
              <a:t>, N. S. Midi and S. Y. Mohamad, "Smart Street Light Using Intensity Controller," </a:t>
            </a:r>
            <a:r>
              <a:rPr lang="en-IN" sz="1400" i="1" dirty="0"/>
              <a:t>2018 7th International Conference on Computer and Communication Engineering (ICCCE)</a:t>
            </a:r>
            <a:r>
              <a:rPr lang="en-IN" sz="1400" dirty="0"/>
              <a:t>, 2018, pp. 1-5, </a:t>
            </a:r>
            <a:r>
              <a:rPr lang="en-IN" sz="1400" dirty="0" err="1"/>
              <a:t>doi</a:t>
            </a:r>
            <a:r>
              <a:rPr lang="en-IN" sz="1400" dirty="0"/>
              <a:t>: 10.1109/ICCCE.2018.8539321.</a:t>
            </a:r>
          </a:p>
        </p:txBody>
      </p:sp>
    </p:spTree>
    <p:extLst>
      <p:ext uri="{BB962C8B-B14F-4D97-AF65-F5344CB8AC3E}">
        <p14:creationId xmlns:p14="http://schemas.microsoft.com/office/powerpoint/2010/main" val="3609193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96" y="116632"/>
            <a:ext cx="10157354" cy="688504"/>
          </a:xfrm>
        </p:spPr>
        <p:txBody>
          <a:bodyPr>
            <a:normAutofit/>
          </a:bodyPr>
          <a:lstStyle/>
          <a:p>
            <a:r>
              <a:rPr lang="en-US" sz="2800" dirty="0"/>
              <a:t>Literature review</a:t>
            </a:r>
          </a:p>
        </p:txBody>
      </p:sp>
      <p:sp>
        <p:nvSpPr>
          <p:cNvPr id="3" name="Content Placeholder 2"/>
          <p:cNvSpPr>
            <a:spLocks noGrp="1"/>
          </p:cNvSpPr>
          <p:nvPr>
            <p:ph idx="1"/>
          </p:nvPr>
        </p:nvSpPr>
        <p:spPr>
          <a:xfrm>
            <a:off x="0" y="980728"/>
            <a:ext cx="10157354" cy="4896544"/>
          </a:xfrm>
        </p:spPr>
        <p:txBody>
          <a:bodyPr>
            <a:normAutofit/>
          </a:bodyPr>
          <a:lstStyle/>
          <a:p>
            <a:pPr>
              <a:buFont typeface="Wingdings" panose="05000000000000000000" pitchFamily="2" charset="2"/>
              <a:buChar char="Ø"/>
            </a:pPr>
            <a:r>
              <a:rPr lang="en-US" sz="2000" u="sng" dirty="0">
                <a:solidFill>
                  <a:schemeClr val="bg2">
                    <a:lumMod val="25000"/>
                  </a:schemeClr>
                </a:solidFill>
              </a:rPr>
              <a:t>H C Lee at el. </a:t>
            </a:r>
            <a:r>
              <a:rPr lang="en-US" dirty="0"/>
              <a:t>:[3] </a:t>
            </a:r>
            <a:r>
              <a:rPr lang="en-US" sz="1600" i="1" dirty="0"/>
              <a:t>A low-cost and noninvasive system for the measurement and detection of faulty streetlights </a:t>
            </a:r>
          </a:p>
          <a:p>
            <a:pPr lvl="1">
              <a:buFont typeface="Wingdings" panose="05000000000000000000" pitchFamily="2" charset="2"/>
              <a:buChar char="Ø"/>
            </a:pPr>
            <a:r>
              <a:rPr lang="en-US" sz="1500" dirty="0">
                <a:latin typeface="+mj-lt"/>
              </a:rPr>
              <a:t>Used </a:t>
            </a:r>
            <a:r>
              <a:rPr lang="en-US" sz="1500" dirty="0" err="1">
                <a:latin typeface="+mj-lt"/>
              </a:rPr>
              <a:t>HitchHiker</a:t>
            </a:r>
            <a:r>
              <a:rPr lang="en-US" sz="1500" dirty="0">
                <a:latin typeface="+mj-lt"/>
              </a:rPr>
              <a:t> device for fault detection.</a:t>
            </a:r>
          </a:p>
          <a:p>
            <a:pPr lvl="1">
              <a:lnSpc>
                <a:spcPct val="120000"/>
              </a:lnSpc>
              <a:buFont typeface="Wingdings" panose="05000000000000000000" pitchFamily="2" charset="2"/>
              <a:buChar char="Ø"/>
            </a:pPr>
            <a:r>
              <a:rPr lang="en-US" sz="1500" dirty="0" err="1">
                <a:latin typeface="+mj-lt"/>
              </a:rPr>
              <a:t>Imaps</a:t>
            </a:r>
            <a:r>
              <a:rPr lang="en-US" sz="1500" dirty="0">
                <a:latin typeface="+mj-lt"/>
              </a:rPr>
              <a:t>(Illumination maps) are created to get the approx. location of the fault.</a:t>
            </a:r>
          </a:p>
          <a:p>
            <a:pPr marL="426645" lvl="1" indent="0">
              <a:lnSpc>
                <a:spcPct val="120000"/>
              </a:lnSpc>
              <a:buNone/>
            </a:pPr>
            <a:r>
              <a:rPr lang="en-US" sz="1500" b="1" dirty="0">
                <a:latin typeface="+mj-lt"/>
              </a:rPr>
              <a:t>Advantages</a:t>
            </a:r>
          </a:p>
          <a:p>
            <a:pPr lvl="1">
              <a:lnSpc>
                <a:spcPct val="120000"/>
              </a:lnSpc>
              <a:buFont typeface="Wingdings" panose="05000000000000000000" pitchFamily="2" charset="2"/>
              <a:buChar char="Ø"/>
            </a:pPr>
            <a:r>
              <a:rPr lang="en-US" sz="1500" dirty="0">
                <a:latin typeface="+mj-lt"/>
              </a:rPr>
              <a:t>Extra infrastructure cost not required</a:t>
            </a:r>
          </a:p>
          <a:p>
            <a:pPr lvl="1">
              <a:lnSpc>
                <a:spcPct val="120000"/>
              </a:lnSpc>
              <a:buFont typeface="Wingdings" panose="05000000000000000000" pitchFamily="2" charset="2"/>
              <a:buChar char="Ø"/>
            </a:pPr>
            <a:r>
              <a:rPr lang="en-US" sz="1500" dirty="0">
                <a:latin typeface="+mj-lt"/>
              </a:rPr>
              <a:t>Easy to deploy</a:t>
            </a:r>
          </a:p>
          <a:p>
            <a:pPr marL="426645" lvl="1" indent="0">
              <a:lnSpc>
                <a:spcPct val="120000"/>
              </a:lnSpc>
              <a:buNone/>
            </a:pPr>
            <a:r>
              <a:rPr lang="en-US" sz="1500" b="1" dirty="0">
                <a:latin typeface="+mj-lt"/>
              </a:rPr>
              <a:t>Disadvantages</a:t>
            </a:r>
          </a:p>
          <a:p>
            <a:pPr lvl="1">
              <a:lnSpc>
                <a:spcPct val="120000"/>
              </a:lnSpc>
              <a:buFont typeface="Wingdings" panose="05000000000000000000" pitchFamily="2" charset="2"/>
              <a:buChar char="Ø"/>
            </a:pPr>
            <a:r>
              <a:rPr lang="en-US" sz="1500" dirty="0">
                <a:latin typeface="+mj-lt"/>
              </a:rPr>
              <a:t>Cannot exactly determine if there is a fault.</a:t>
            </a:r>
          </a:p>
          <a:p>
            <a:pPr lvl="1">
              <a:lnSpc>
                <a:spcPct val="120000"/>
              </a:lnSpc>
              <a:buFont typeface="Wingdings" panose="05000000000000000000" pitchFamily="2" charset="2"/>
              <a:buChar char="Ø"/>
            </a:pPr>
            <a:r>
              <a:rPr lang="en-US" sz="1500" dirty="0">
                <a:latin typeface="+mj-lt"/>
              </a:rPr>
              <a:t>Several hours delay in fault detection</a:t>
            </a:r>
          </a:p>
          <a:p>
            <a:pPr lvl="1">
              <a:lnSpc>
                <a:spcPct val="120000"/>
              </a:lnSpc>
              <a:buFont typeface="Wingdings" panose="05000000000000000000" pitchFamily="2" charset="2"/>
              <a:buChar char="Ø"/>
            </a:pPr>
            <a:r>
              <a:rPr lang="en-US" sz="1500" dirty="0">
                <a:latin typeface="+mj-lt"/>
                <a:cs typeface="Times New Roman" panose="02020603050405020304" pitchFamily="18" charset="0"/>
              </a:rPr>
              <a:t>It is not an effective way to detect fault on a large scale.</a:t>
            </a:r>
          </a:p>
          <a:p>
            <a:pPr lvl="1">
              <a:lnSpc>
                <a:spcPct val="120000"/>
              </a:lnSpc>
              <a:buFont typeface="Wingdings" panose="05000000000000000000" pitchFamily="2" charset="2"/>
              <a:buChar char="Ø"/>
            </a:pPr>
            <a:r>
              <a:rPr lang="en-US" sz="1500" dirty="0">
                <a:latin typeface="+mj-lt"/>
                <a:cs typeface="Times New Roman" panose="02020603050405020304" pitchFamily="18" charset="0"/>
              </a:rPr>
              <a:t>The illumination reading from the light sensor may be incorrect due to different weather conditions (such as rain or fog) or dirt on the light sensor.</a:t>
            </a:r>
          </a:p>
          <a:p>
            <a:pPr lvl="1"/>
            <a:endParaRPr lang="en-US" sz="1600" dirty="0"/>
          </a:p>
          <a:p>
            <a:pPr marL="426645" lvl="1" indent="0">
              <a:buNone/>
            </a:pPr>
            <a:endParaRPr lang="en-US" dirty="0"/>
          </a:p>
        </p:txBody>
      </p:sp>
    </p:spTree>
    <p:extLst>
      <p:ext uri="{BB962C8B-B14F-4D97-AF65-F5344CB8AC3E}">
        <p14:creationId xmlns:p14="http://schemas.microsoft.com/office/powerpoint/2010/main" val="84037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31" y="692696"/>
            <a:ext cx="10157354" cy="5695528"/>
          </a:xfrm>
        </p:spPr>
        <p:txBody>
          <a:bodyPr>
            <a:normAutofit fontScale="92500" lnSpcReduction="20000"/>
          </a:bodyPr>
          <a:lstStyle/>
          <a:p>
            <a:pPr>
              <a:buFont typeface="Wingdings" panose="05000000000000000000" pitchFamily="2" charset="2"/>
              <a:buChar char="Ø"/>
            </a:pPr>
            <a:r>
              <a:rPr lang="en-US" sz="2200" u="sng" dirty="0">
                <a:solidFill>
                  <a:schemeClr val="bg2">
                    <a:lumMod val="25000"/>
                  </a:schemeClr>
                </a:solidFill>
              </a:rPr>
              <a:t>P. Karthikeyan at el. </a:t>
            </a:r>
            <a:r>
              <a:rPr lang="en-US" sz="1700" b="1" dirty="0"/>
              <a:t>:[4]</a:t>
            </a:r>
            <a:r>
              <a:rPr lang="en-US" sz="1700" dirty="0"/>
              <a:t> </a:t>
            </a:r>
            <a:r>
              <a:rPr lang="en-US" sz="1700" i="1" dirty="0">
                <a:latin typeface="+mj-lt"/>
                <a:cs typeface="Times New Roman" panose="02020603050405020304" pitchFamily="18" charset="0"/>
              </a:rPr>
              <a:t>Design and Implementation of Smart Street Light Automation and Fault Detection System</a:t>
            </a:r>
            <a:endParaRPr lang="en-US" sz="1700" i="1" dirty="0">
              <a:latin typeface="+mj-lt"/>
            </a:endParaRPr>
          </a:p>
          <a:p>
            <a:pPr lvl="1">
              <a:lnSpc>
                <a:spcPct val="110000"/>
              </a:lnSpc>
              <a:buFont typeface="Wingdings" panose="05000000000000000000" pitchFamily="2" charset="2"/>
              <a:buChar char="Ø"/>
            </a:pPr>
            <a:r>
              <a:rPr lang="en-US" dirty="0">
                <a:latin typeface="+mj-lt"/>
                <a:cs typeface="Times New Roman" panose="02020603050405020304" pitchFamily="18" charset="0"/>
              </a:rPr>
              <a:t>Creation of Wireless Sensor Network of streetlights. </a:t>
            </a:r>
          </a:p>
          <a:p>
            <a:pPr lvl="1">
              <a:lnSpc>
                <a:spcPct val="110000"/>
              </a:lnSpc>
              <a:buFont typeface="Wingdings" panose="05000000000000000000" pitchFamily="2" charset="2"/>
              <a:buChar char="Ø"/>
            </a:pPr>
            <a:r>
              <a:rPr lang="en-IN" dirty="0">
                <a:latin typeface="+mj-lt"/>
                <a:cs typeface="Times New Roman" panose="02020603050405020304" pitchFamily="18" charset="0"/>
              </a:rPr>
              <a:t>The components employed include ESP32 development board, Power Converter module, Real Time Clock, LDR, GPS module.</a:t>
            </a:r>
          </a:p>
          <a:p>
            <a:pPr lvl="1">
              <a:lnSpc>
                <a:spcPct val="110000"/>
              </a:lnSpc>
              <a:buFont typeface="Wingdings" panose="05000000000000000000" pitchFamily="2" charset="2"/>
              <a:buChar char="Ø"/>
            </a:pPr>
            <a:r>
              <a:rPr lang="en-US" dirty="0">
                <a:latin typeface="+mj-lt"/>
                <a:cs typeface="Times New Roman" panose="02020603050405020304" pitchFamily="18" charset="0"/>
              </a:rPr>
              <a:t>It can collect the street light’s working status in real time.</a:t>
            </a:r>
          </a:p>
          <a:p>
            <a:pPr lvl="1">
              <a:lnSpc>
                <a:spcPct val="110000"/>
              </a:lnSpc>
              <a:buFont typeface="Wingdings" panose="05000000000000000000" pitchFamily="2" charset="2"/>
              <a:buChar char="Ø"/>
            </a:pPr>
            <a:r>
              <a:rPr lang="en-US" dirty="0">
                <a:latin typeface="+mj-lt"/>
                <a:cs typeface="Times New Roman" panose="02020603050405020304" pitchFamily="18" charset="0"/>
              </a:rPr>
              <a:t>The Real Time Clock (RTC) present in the ESP 32S development board is used to get the real time data which is used to switch the lights ON/OFF and identify the faulty lights. </a:t>
            </a:r>
          </a:p>
          <a:p>
            <a:pPr lvl="1">
              <a:lnSpc>
                <a:spcPct val="110000"/>
              </a:lnSpc>
              <a:buFont typeface="Wingdings" panose="05000000000000000000" pitchFamily="2" charset="2"/>
              <a:buChar char="Ø"/>
            </a:pPr>
            <a:r>
              <a:rPr lang="en-US" dirty="0">
                <a:latin typeface="+mj-lt"/>
                <a:cs typeface="Times New Roman" panose="02020603050405020304" pitchFamily="18" charset="0"/>
              </a:rPr>
              <a:t>If the real time is between 6:00 PM - 06:00 AM and also if the environmental LDR senses the absence of light, then the light is kept in ON position.</a:t>
            </a:r>
          </a:p>
          <a:p>
            <a:pPr lvl="1">
              <a:lnSpc>
                <a:spcPct val="110000"/>
              </a:lnSpc>
              <a:buFont typeface="Wingdings" panose="05000000000000000000" pitchFamily="2" charset="2"/>
              <a:buChar char="Ø"/>
            </a:pPr>
            <a:r>
              <a:rPr lang="en-US" dirty="0">
                <a:latin typeface="+mj-lt"/>
                <a:cs typeface="Times New Roman" panose="02020603050405020304" pitchFamily="18" charset="0"/>
              </a:rPr>
              <a:t>The failure of the above condition is considered as a fault.</a:t>
            </a:r>
          </a:p>
          <a:p>
            <a:pPr marL="426645" lvl="1" indent="0">
              <a:lnSpc>
                <a:spcPct val="110000"/>
              </a:lnSpc>
              <a:buNone/>
            </a:pPr>
            <a:r>
              <a:rPr lang="en-US" b="1" dirty="0">
                <a:latin typeface="+mj-lt"/>
                <a:cs typeface="Times New Roman" panose="02020603050405020304" pitchFamily="18" charset="0"/>
              </a:rPr>
              <a:t>Advantages</a:t>
            </a:r>
          </a:p>
          <a:p>
            <a:pPr lvl="1">
              <a:lnSpc>
                <a:spcPct val="110000"/>
              </a:lnSpc>
              <a:buFont typeface="Wingdings" panose="05000000000000000000" pitchFamily="2" charset="2"/>
              <a:buChar char="Ø"/>
            </a:pPr>
            <a:r>
              <a:rPr lang="en-US" dirty="0">
                <a:latin typeface="+mj-lt"/>
                <a:cs typeface="Times New Roman" panose="02020603050405020304" pitchFamily="18" charset="0"/>
              </a:rPr>
              <a:t>Exact location of the faulty streetlight can be obtained with the help of GPS module.</a:t>
            </a:r>
          </a:p>
          <a:p>
            <a:pPr lvl="1">
              <a:lnSpc>
                <a:spcPct val="110000"/>
              </a:lnSpc>
              <a:buFont typeface="Wingdings" panose="05000000000000000000" pitchFamily="2" charset="2"/>
              <a:buChar char="Ø"/>
            </a:pPr>
            <a:r>
              <a:rPr lang="en-US" dirty="0">
                <a:latin typeface="+mj-lt"/>
                <a:cs typeface="Times New Roman" panose="02020603050405020304" pitchFamily="18" charset="0"/>
              </a:rPr>
              <a:t>Real time fault detection.</a:t>
            </a:r>
          </a:p>
          <a:p>
            <a:pPr marL="426645" lvl="1" indent="0">
              <a:lnSpc>
                <a:spcPct val="110000"/>
              </a:lnSpc>
              <a:buNone/>
            </a:pPr>
            <a:r>
              <a:rPr lang="en-US" b="1" dirty="0">
                <a:latin typeface="+mj-lt"/>
                <a:cs typeface="Times New Roman" panose="02020603050405020304" pitchFamily="18" charset="0"/>
              </a:rPr>
              <a:t>Disadvantages</a:t>
            </a:r>
          </a:p>
          <a:p>
            <a:pPr lvl="1">
              <a:lnSpc>
                <a:spcPct val="110000"/>
              </a:lnSpc>
              <a:buFont typeface="Wingdings" panose="05000000000000000000" pitchFamily="2" charset="2"/>
              <a:buChar char="Ø"/>
            </a:pPr>
            <a:r>
              <a:rPr lang="en-US" dirty="0">
                <a:latin typeface="+mj-lt"/>
                <a:cs typeface="Times New Roman" panose="02020603050405020304" pitchFamily="18" charset="0"/>
              </a:rPr>
              <a:t>Each streetlight will have all the mentioned components, hence it is not cost efficient.</a:t>
            </a:r>
          </a:p>
          <a:p>
            <a:pPr lvl="1">
              <a:lnSpc>
                <a:spcPct val="110000"/>
              </a:lnSpc>
              <a:buFont typeface="Wingdings" panose="05000000000000000000" pitchFamily="2" charset="2"/>
              <a:buChar char="Ø"/>
            </a:pPr>
            <a:r>
              <a:rPr lang="en-US" dirty="0">
                <a:latin typeface="+mj-lt"/>
                <a:cs typeface="Times New Roman" panose="02020603050405020304" pitchFamily="18" charset="0"/>
              </a:rPr>
              <a:t>The cost of modifying conventional streetlights is so high that it is nearly impossible to realize this system in the short-term.</a:t>
            </a:r>
          </a:p>
          <a:p>
            <a:pPr lvl="1"/>
            <a:endParaRPr lang="en-US" sz="1400" dirty="0">
              <a:latin typeface="+mj-lt"/>
              <a:cs typeface="Times New Roman" panose="02020603050405020304" pitchFamily="18" charset="0"/>
            </a:endParaRPr>
          </a:p>
        </p:txBody>
      </p:sp>
    </p:spTree>
    <p:extLst>
      <p:ext uri="{BB962C8B-B14F-4D97-AF65-F5344CB8AC3E}">
        <p14:creationId xmlns:p14="http://schemas.microsoft.com/office/powerpoint/2010/main" val="310570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00F64D-707F-4797-4F57-8ACE6E026FED}"/>
              </a:ext>
            </a:extLst>
          </p:cNvPr>
          <p:cNvSpPr>
            <a:spLocks noGrp="1"/>
          </p:cNvSpPr>
          <p:nvPr>
            <p:ph idx="1"/>
          </p:nvPr>
        </p:nvSpPr>
        <p:spPr>
          <a:xfrm>
            <a:off x="0" y="548680"/>
            <a:ext cx="10225136" cy="792088"/>
          </a:xfrm>
        </p:spPr>
        <p:txBody>
          <a:bodyPr/>
          <a:lstStyle/>
          <a:p>
            <a:pPr>
              <a:buFont typeface="Wingdings" panose="05000000000000000000" pitchFamily="2" charset="2"/>
              <a:buChar char="Ø"/>
            </a:pPr>
            <a:r>
              <a:rPr lang="en-IN" sz="2000" u="sng" dirty="0"/>
              <a:t>S. </a:t>
            </a:r>
            <a:r>
              <a:rPr lang="en-IN" sz="2000" u="sng" dirty="0" err="1"/>
              <a:t>Sophiya</a:t>
            </a:r>
            <a:r>
              <a:rPr lang="en-IN" sz="2000" u="sng" dirty="0"/>
              <a:t> Susan at el. </a:t>
            </a:r>
            <a:r>
              <a:rPr lang="en-IN" dirty="0"/>
              <a:t>:[9] </a:t>
            </a:r>
            <a:r>
              <a:rPr lang="en-IN" sz="1600" i="1" dirty="0"/>
              <a:t>Vehicle Movement based Innovative Smart Highway Lighting System</a:t>
            </a:r>
          </a:p>
        </p:txBody>
      </p:sp>
      <p:sp>
        <p:nvSpPr>
          <p:cNvPr id="4" name="Content Placeholder 2">
            <a:extLst>
              <a:ext uri="{FF2B5EF4-FFF2-40B4-BE49-F238E27FC236}">
                <a16:creationId xmlns:a16="http://schemas.microsoft.com/office/drawing/2014/main" id="{B4568119-B9A9-9F86-BDDF-A8D6B84D1052}"/>
              </a:ext>
            </a:extLst>
          </p:cNvPr>
          <p:cNvSpPr txBox="1">
            <a:spLocks/>
          </p:cNvSpPr>
          <p:nvPr/>
        </p:nvSpPr>
        <p:spPr>
          <a:xfrm>
            <a:off x="286816" y="1052736"/>
            <a:ext cx="9651504" cy="5582117"/>
          </a:xfrm>
          <a:prstGeom prst="rect">
            <a:avLst/>
          </a:prstGeom>
        </p:spPr>
        <p:txBody>
          <a:bodyPr vert="horz" lIns="91440" tIns="45720" rIns="91440" bIns="45720" rtlCol="0">
            <a:normAutofit fontScale="85000" lnSpcReduction="10000"/>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ts val="2500"/>
              </a:lnSpc>
              <a:spcBef>
                <a:spcPts val="0"/>
              </a:spcBef>
              <a:buFont typeface="Wingdings" panose="05000000000000000000" pitchFamily="2" charset="2"/>
              <a:buChar char="Ø"/>
            </a:pPr>
            <a:r>
              <a:rPr lang="en-US" sz="1800" b="1" dirty="0"/>
              <a:t>Aim</a:t>
            </a:r>
            <a:r>
              <a:rPr lang="en-US" sz="1800" dirty="0"/>
              <a:t>: To create a dynamically programed motion detecting automatic street lighting system with the main focus on scalability. The streetlights’ energy consumption is reduced by toggling the lights on and off based on the presence of movement of vehicles or pedestrians along the highway</a:t>
            </a:r>
          </a:p>
          <a:p>
            <a:pPr>
              <a:lnSpc>
                <a:spcPts val="2500"/>
              </a:lnSpc>
              <a:spcBef>
                <a:spcPts val="0"/>
              </a:spcBef>
              <a:buFont typeface="Wingdings" panose="05000000000000000000" pitchFamily="2" charset="2"/>
              <a:buChar char="Ø"/>
            </a:pPr>
            <a:endParaRPr lang="en-US" sz="1800" dirty="0"/>
          </a:p>
          <a:p>
            <a:pPr>
              <a:lnSpc>
                <a:spcPts val="2500"/>
              </a:lnSpc>
              <a:spcBef>
                <a:spcPts val="0"/>
              </a:spcBef>
              <a:buFont typeface="Wingdings" panose="05000000000000000000" pitchFamily="2" charset="2"/>
              <a:buChar char="Ø"/>
            </a:pPr>
            <a:r>
              <a:rPr lang="en-US" sz="1800" b="1" dirty="0"/>
              <a:t>Sensor input </a:t>
            </a:r>
            <a:r>
              <a:rPr lang="en-US" sz="1800" dirty="0"/>
              <a:t>:  an array of sensor nodes that provide information on the movement in their immediate surroundings. This information and the node ID is broadcasted by radio waves to their immediate neighbors</a:t>
            </a:r>
          </a:p>
          <a:p>
            <a:pPr>
              <a:lnSpc>
                <a:spcPts val="2500"/>
              </a:lnSpc>
              <a:spcBef>
                <a:spcPts val="0"/>
              </a:spcBef>
              <a:buFont typeface="Wingdings" panose="05000000000000000000" pitchFamily="2" charset="2"/>
              <a:buChar char="Ø"/>
            </a:pPr>
            <a:endParaRPr lang="en-US" sz="1800" dirty="0"/>
          </a:p>
          <a:p>
            <a:pPr>
              <a:lnSpc>
                <a:spcPts val="2500"/>
              </a:lnSpc>
              <a:spcBef>
                <a:spcPts val="0"/>
              </a:spcBef>
              <a:buFont typeface="Wingdings" panose="05000000000000000000" pitchFamily="2" charset="2"/>
              <a:buChar char="Ø"/>
            </a:pPr>
            <a:r>
              <a:rPr lang="en-US" sz="1800" b="1" dirty="0"/>
              <a:t>Methodology</a:t>
            </a:r>
            <a:r>
              <a:rPr lang="en-US" sz="1800" dirty="0"/>
              <a:t> : </a:t>
            </a:r>
          </a:p>
          <a:p>
            <a:pPr lvl="1">
              <a:lnSpc>
                <a:spcPts val="2500"/>
              </a:lnSpc>
              <a:spcBef>
                <a:spcPts val="0"/>
              </a:spcBef>
              <a:buFont typeface="Wingdings" panose="05000000000000000000" pitchFamily="2" charset="2"/>
              <a:buChar char="Ø"/>
            </a:pPr>
            <a:r>
              <a:rPr lang="en-US" dirty="0"/>
              <a:t>When a sensor detects motion, it broadcasts this information and its ID</a:t>
            </a:r>
          </a:p>
          <a:p>
            <a:pPr lvl="1">
              <a:lnSpc>
                <a:spcPts val="2500"/>
              </a:lnSpc>
              <a:spcBef>
                <a:spcPts val="0"/>
              </a:spcBef>
              <a:buFont typeface="Wingdings" panose="05000000000000000000" pitchFamily="2" charset="2"/>
              <a:buChar char="Ø"/>
            </a:pPr>
            <a:r>
              <a:rPr lang="en-US" dirty="0"/>
              <a:t>Sensors in the node array use NRF24L01 which has a better range of 100m and easier to integrate</a:t>
            </a:r>
          </a:p>
          <a:p>
            <a:pPr lvl="1">
              <a:lnSpc>
                <a:spcPts val="2500"/>
              </a:lnSpc>
              <a:spcBef>
                <a:spcPts val="0"/>
              </a:spcBef>
              <a:buFont typeface="Wingdings" panose="05000000000000000000" pitchFamily="2" charset="2"/>
              <a:buChar char="Ø"/>
            </a:pPr>
            <a:r>
              <a:rPr lang="en-US" dirty="0"/>
              <a:t>By default, receiver. Upon receiving information, transmits radio waves to immediate two </a:t>
            </a:r>
            <a:r>
              <a:rPr lang="en-US" dirty="0" err="1"/>
              <a:t>neighbours</a:t>
            </a:r>
            <a:r>
              <a:rPr lang="en-US" dirty="0"/>
              <a:t>. </a:t>
            </a:r>
          </a:p>
          <a:p>
            <a:pPr lvl="1">
              <a:lnSpc>
                <a:spcPts val="2500"/>
              </a:lnSpc>
              <a:spcBef>
                <a:spcPts val="0"/>
              </a:spcBef>
              <a:buFont typeface="Wingdings" panose="05000000000000000000" pitchFamily="2" charset="2"/>
              <a:buChar char="Ø"/>
            </a:pPr>
            <a:r>
              <a:rPr lang="en-US" dirty="0"/>
              <a:t>System identifies continuous movements and stationary objects by comparing the array elements and prevents toggling.</a:t>
            </a:r>
          </a:p>
          <a:p>
            <a:pPr lvl="1">
              <a:lnSpc>
                <a:spcPts val="2500"/>
              </a:lnSpc>
              <a:spcBef>
                <a:spcPts val="0"/>
              </a:spcBef>
              <a:buFont typeface="Wingdings" panose="05000000000000000000" pitchFamily="2" charset="2"/>
              <a:buChar char="Ø"/>
            </a:pPr>
            <a:r>
              <a:rPr lang="en-US" dirty="0"/>
              <a:t>In case of faulty nodes, the module is surpassed by providing direct supply of power from the source, making it “ON”</a:t>
            </a:r>
          </a:p>
          <a:p>
            <a:pPr lvl="1">
              <a:lnSpc>
                <a:spcPts val="2500"/>
              </a:lnSpc>
              <a:spcBef>
                <a:spcPts val="0"/>
              </a:spcBef>
            </a:pPr>
            <a:endParaRPr lang="en-US" sz="1700" dirty="0"/>
          </a:p>
          <a:p>
            <a:pPr marL="457200" lvl="2" indent="0">
              <a:lnSpc>
                <a:spcPts val="2000"/>
              </a:lnSpc>
              <a:spcBef>
                <a:spcPts val="0"/>
              </a:spcBef>
              <a:buFont typeface="Wingdings 3" charset="2"/>
              <a:buNone/>
            </a:pPr>
            <a:endParaRPr lang="en-US" sz="1500" dirty="0"/>
          </a:p>
        </p:txBody>
      </p:sp>
    </p:spTree>
    <p:extLst>
      <p:ext uri="{BB962C8B-B14F-4D97-AF65-F5344CB8AC3E}">
        <p14:creationId xmlns:p14="http://schemas.microsoft.com/office/powerpoint/2010/main" val="91201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C21AF1E-D4A0-5A86-6203-6D24F88A9DAE}"/>
              </a:ext>
            </a:extLst>
          </p:cNvPr>
          <p:cNvSpPr txBox="1">
            <a:spLocks/>
          </p:cNvSpPr>
          <p:nvPr/>
        </p:nvSpPr>
        <p:spPr>
          <a:xfrm>
            <a:off x="333772" y="476672"/>
            <a:ext cx="10515600" cy="5570473"/>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lvl="1" indent="0">
              <a:lnSpc>
                <a:spcPts val="2500"/>
              </a:lnSpc>
              <a:spcBef>
                <a:spcPts val="0"/>
              </a:spcBef>
              <a:buNone/>
            </a:pPr>
            <a:r>
              <a:rPr lang="en-US" sz="1500" b="1" dirty="0"/>
              <a:t>Advantages</a:t>
            </a:r>
            <a:r>
              <a:rPr lang="en-US" sz="1500" dirty="0"/>
              <a:t> : </a:t>
            </a:r>
          </a:p>
          <a:p>
            <a:pPr marL="743019" lvl="2" indent="-285750">
              <a:lnSpc>
                <a:spcPts val="2500"/>
              </a:lnSpc>
              <a:spcBef>
                <a:spcPts val="0"/>
              </a:spcBef>
              <a:buFont typeface="Wingdings" panose="05000000000000000000" pitchFamily="2" charset="2"/>
              <a:buChar char="Ø"/>
            </a:pPr>
            <a:r>
              <a:rPr lang="en-US" sz="1500" dirty="0"/>
              <a:t>Reduces the energy consumption of streetlights by toggling lights on and off based on movements along the road.</a:t>
            </a:r>
          </a:p>
          <a:p>
            <a:pPr marL="743019" lvl="2" indent="-285750">
              <a:lnSpc>
                <a:spcPts val="2500"/>
              </a:lnSpc>
              <a:spcBef>
                <a:spcPts val="0"/>
              </a:spcBef>
              <a:buFont typeface="Wingdings" panose="05000000000000000000" pitchFamily="2" charset="2"/>
              <a:buChar char="Ø"/>
            </a:pPr>
            <a:r>
              <a:rPr lang="en-US" sz="1500" dirty="0"/>
              <a:t>Logical computations are performed by the automation system along the active sensor nodes - no requirement for a central logical unit. </a:t>
            </a:r>
          </a:p>
          <a:p>
            <a:pPr marL="743019" lvl="2" indent="-285750">
              <a:lnSpc>
                <a:spcPts val="2500"/>
              </a:lnSpc>
              <a:spcBef>
                <a:spcPts val="0"/>
              </a:spcBef>
              <a:buFont typeface="Wingdings" panose="05000000000000000000" pitchFamily="2" charset="2"/>
              <a:buChar char="Ø"/>
            </a:pPr>
            <a:r>
              <a:rPr lang="en-US" sz="1500" dirty="0"/>
              <a:t>The proposed model has a synchronized array of nodes that is able to accept new nodes without requiring any changes to the existing nodes, thus allowing to increase the size of the automation-network swiftly.</a:t>
            </a:r>
          </a:p>
          <a:p>
            <a:pPr marL="743019" lvl="2" indent="-285750">
              <a:lnSpc>
                <a:spcPts val="2500"/>
              </a:lnSpc>
              <a:spcBef>
                <a:spcPts val="0"/>
              </a:spcBef>
              <a:buFont typeface="Wingdings" panose="05000000000000000000" pitchFamily="2" charset="2"/>
              <a:buChar char="Ø"/>
            </a:pPr>
            <a:r>
              <a:rPr lang="en-US" sz="1500" dirty="0"/>
              <a:t>Proper solution in case of faulty nodes</a:t>
            </a:r>
          </a:p>
          <a:p>
            <a:pPr marL="742950" lvl="2" indent="-285750">
              <a:lnSpc>
                <a:spcPts val="2500"/>
              </a:lnSpc>
              <a:spcBef>
                <a:spcPts val="0"/>
              </a:spcBef>
              <a:buFont typeface="Wingdings" panose="05000000000000000000" pitchFamily="2" charset="2"/>
              <a:buChar char="Ø"/>
            </a:pPr>
            <a:endParaRPr lang="en-IN" sz="1500" dirty="0"/>
          </a:p>
          <a:p>
            <a:pPr marL="0" indent="0">
              <a:lnSpc>
                <a:spcPts val="2500"/>
              </a:lnSpc>
              <a:buNone/>
            </a:pPr>
            <a:r>
              <a:rPr lang="en-IN" sz="1500" b="1" dirty="0"/>
              <a:t>Disadvantages</a:t>
            </a:r>
            <a:r>
              <a:rPr lang="en-IN" sz="1500" dirty="0"/>
              <a:t>:</a:t>
            </a:r>
          </a:p>
          <a:p>
            <a:pPr lvl="1">
              <a:lnSpc>
                <a:spcPts val="2500"/>
              </a:lnSpc>
              <a:buFont typeface="Wingdings" panose="05000000000000000000" pitchFamily="2" charset="2"/>
              <a:buChar char="Ø"/>
            </a:pPr>
            <a:r>
              <a:rPr lang="en-IN" sz="1500" dirty="0"/>
              <a:t>Expensive to be deployed in real life.</a:t>
            </a:r>
          </a:p>
          <a:p>
            <a:pPr lvl="1">
              <a:lnSpc>
                <a:spcPts val="2500"/>
              </a:lnSpc>
              <a:buFont typeface="Wingdings" panose="05000000000000000000" pitchFamily="2" charset="2"/>
              <a:buChar char="Ø"/>
            </a:pPr>
            <a:r>
              <a:rPr lang="en-IN" sz="1500" dirty="0"/>
              <a:t>There is a requirement of apt and fast lighting of the streetlights in cases when vehicles at high speed approach fast.</a:t>
            </a:r>
          </a:p>
          <a:p>
            <a:pPr lvl="1">
              <a:lnSpc>
                <a:spcPts val="2500"/>
              </a:lnSpc>
              <a:buFont typeface="Wingdings" panose="05000000000000000000" pitchFamily="2" charset="2"/>
              <a:buChar char="Ø"/>
            </a:pPr>
            <a:r>
              <a:rPr lang="en-IN" sz="1500" dirty="0"/>
              <a:t>Constant attention to the working of sensors and each of its nodes are required as there is not central node or server which controls the network. Every node has its own sensor and works on tis own.</a:t>
            </a:r>
          </a:p>
        </p:txBody>
      </p:sp>
    </p:spTree>
    <p:extLst>
      <p:ext uri="{BB962C8B-B14F-4D97-AF65-F5344CB8AC3E}">
        <p14:creationId xmlns:p14="http://schemas.microsoft.com/office/powerpoint/2010/main" val="2606657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776D5-3D87-7DD7-F48C-416F01C4123B}"/>
              </a:ext>
            </a:extLst>
          </p:cNvPr>
          <p:cNvSpPr>
            <a:spLocks noGrp="1"/>
          </p:cNvSpPr>
          <p:nvPr>
            <p:ph type="title"/>
          </p:nvPr>
        </p:nvSpPr>
        <p:spPr>
          <a:xfrm>
            <a:off x="677158" y="609600"/>
            <a:ext cx="8594429" cy="515144"/>
          </a:xfrm>
        </p:spPr>
        <p:txBody>
          <a:bodyPr>
            <a:normAutofit fontScale="90000"/>
          </a:bodyPr>
          <a:lstStyle/>
          <a:p>
            <a:br>
              <a:rPr lang="en-IN" sz="2000" dirty="0">
                <a:solidFill>
                  <a:schemeClr val="tx1"/>
                </a:solidFill>
              </a:rPr>
            </a:br>
            <a:br>
              <a:rPr lang="en-IN" sz="2000" dirty="0">
                <a:solidFill>
                  <a:schemeClr val="tx1"/>
                </a:solidFill>
              </a:rPr>
            </a:br>
            <a:r>
              <a:rPr lang="en-IN" sz="2000" dirty="0">
                <a:solidFill>
                  <a:schemeClr val="tx1"/>
                </a:solidFill>
              </a:rPr>
              <a:t>	</a:t>
            </a:r>
          </a:p>
        </p:txBody>
      </p:sp>
      <p:sp>
        <p:nvSpPr>
          <p:cNvPr id="4" name="Content Placeholder 2">
            <a:extLst>
              <a:ext uri="{FF2B5EF4-FFF2-40B4-BE49-F238E27FC236}">
                <a16:creationId xmlns:a16="http://schemas.microsoft.com/office/drawing/2014/main" id="{34B401F2-F4AF-1E51-B6CB-69540458DC0E}"/>
              </a:ext>
            </a:extLst>
          </p:cNvPr>
          <p:cNvSpPr>
            <a:spLocks noGrp="1"/>
          </p:cNvSpPr>
          <p:nvPr>
            <p:ph idx="1"/>
          </p:nvPr>
        </p:nvSpPr>
        <p:spPr>
          <a:xfrm>
            <a:off x="27002" y="622662"/>
            <a:ext cx="10948020" cy="5409506"/>
          </a:xfrm>
        </p:spPr>
        <p:txBody>
          <a:bodyPr>
            <a:normAutofit/>
          </a:bodyPr>
          <a:lstStyle/>
          <a:p>
            <a:pPr>
              <a:lnSpc>
                <a:spcPts val="2500"/>
              </a:lnSpc>
              <a:buFont typeface="Wingdings" panose="05000000000000000000" pitchFamily="2" charset="2"/>
              <a:buChar char="Ø"/>
            </a:pPr>
            <a:r>
              <a:rPr lang="en-IN" sz="2000" u="sng" dirty="0">
                <a:solidFill>
                  <a:schemeClr val="tx1"/>
                </a:solidFill>
              </a:rPr>
              <a:t>A. Abdullah at el. </a:t>
            </a:r>
            <a:r>
              <a:rPr lang="en-IN" sz="2000" dirty="0">
                <a:solidFill>
                  <a:schemeClr val="tx1"/>
                </a:solidFill>
              </a:rPr>
              <a:t>:[10] </a:t>
            </a:r>
            <a:r>
              <a:rPr lang="en-IN" sz="1600" dirty="0">
                <a:solidFill>
                  <a:schemeClr val="tx1"/>
                </a:solidFill>
              </a:rPr>
              <a:t>Smart Street Light Using Intensity Controller</a:t>
            </a:r>
            <a:endParaRPr lang="en-IN" sz="1600" dirty="0"/>
          </a:p>
          <a:p>
            <a:pPr lvl="1">
              <a:lnSpc>
                <a:spcPts val="2500"/>
              </a:lnSpc>
              <a:buFont typeface="Wingdings" panose="05000000000000000000" pitchFamily="2" charset="2"/>
              <a:buChar char="Ø"/>
            </a:pPr>
            <a:r>
              <a:rPr lang="en-IN" sz="1500" b="1" dirty="0"/>
              <a:t>Aim</a:t>
            </a:r>
            <a:r>
              <a:rPr lang="en-IN" sz="1500" dirty="0"/>
              <a:t>: Proposing a smart streetlight system using sensors which optimises motion detection and reduces the power consumption along with it.</a:t>
            </a:r>
          </a:p>
          <a:p>
            <a:pPr lvl="1">
              <a:lnSpc>
                <a:spcPts val="2500"/>
              </a:lnSpc>
              <a:buFont typeface="Wingdings" panose="05000000000000000000" pitchFamily="2" charset="2"/>
              <a:buChar char="Ø"/>
            </a:pPr>
            <a:r>
              <a:rPr lang="en-US" sz="1500" b="1" dirty="0"/>
              <a:t>T</a:t>
            </a:r>
            <a:r>
              <a:rPr lang="en-US" sz="1500" b="1" dirty="0">
                <a:effectLst/>
              </a:rPr>
              <a:t>hree main components </a:t>
            </a:r>
            <a:r>
              <a:rPr lang="en-US" sz="1500" dirty="0">
                <a:effectLst/>
              </a:rPr>
              <a:t>- LED lamps, controlled sensors and object movement.</a:t>
            </a:r>
          </a:p>
          <a:p>
            <a:pPr lvl="1">
              <a:lnSpc>
                <a:spcPts val="2500"/>
              </a:lnSpc>
              <a:buFont typeface="Wingdings" panose="05000000000000000000" pitchFamily="2" charset="2"/>
              <a:buChar char="Ø"/>
            </a:pPr>
            <a:r>
              <a:rPr lang="en-US" sz="1500" b="1" dirty="0"/>
              <a:t>Methodology</a:t>
            </a:r>
            <a:r>
              <a:rPr lang="en-US" sz="1500" dirty="0"/>
              <a:t>:</a:t>
            </a:r>
          </a:p>
          <a:p>
            <a:pPr lvl="2">
              <a:lnSpc>
                <a:spcPts val="2500"/>
              </a:lnSpc>
              <a:buFont typeface="Wingdings" panose="05000000000000000000" pitchFamily="2" charset="2"/>
              <a:buChar char="Ø"/>
            </a:pPr>
            <a:r>
              <a:rPr lang="en-US" sz="1500" dirty="0">
                <a:effectLst/>
              </a:rPr>
              <a:t>Light Dependent Resistor (LDR) acts as a sensor that can adjust the light intensity – if less than 80% of sunlight is detect, light </a:t>
            </a:r>
            <a:r>
              <a:rPr lang="en-IN" sz="1500" dirty="0">
                <a:effectLst/>
              </a:rPr>
              <a:t>turns on.</a:t>
            </a:r>
          </a:p>
          <a:p>
            <a:pPr lvl="2">
              <a:lnSpc>
                <a:spcPts val="2500"/>
              </a:lnSpc>
              <a:buFont typeface="Wingdings" panose="05000000000000000000" pitchFamily="2" charset="2"/>
              <a:buChar char="Ø"/>
            </a:pPr>
            <a:r>
              <a:rPr lang="en-US" sz="1500" dirty="0">
                <a:effectLst/>
              </a:rPr>
              <a:t>Two Infrared (IR) sensors used to detect the speed of moving object – time taken is calculated when the object reaches each of the sensors, the distance is known to be 6cm and the speed is calculated hence.</a:t>
            </a:r>
          </a:p>
          <a:p>
            <a:pPr lvl="2">
              <a:lnSpc>
                <a:spcPts val="2500"/>
              </a:lnSpc>
              <a:buFont typeface="Wingdings" panose="05000000000000000000" pitchFamily="2" charset="2"/>
              <a:buChar char="Ø"/>
            </a:pPr>
            <a:r>
              <a:rPr lang="en-US" sz="1500" dirty="0"/>
              <a:t>Intensity of light emitted finally based on the resultant speed calculated – Low intensity (30%), Medium intensity  (70%), High intensity (100%)</a:t>
            </a:r>
          </a:p>
          <a:p>
            <a:pPr lvl="2">
              <a:lnSpc>
                <a:spcPts val="2500"/>
              </a:lnSpc>
              <a:buFont typeface="Wingdings" panose="05000000000000000000" pitchFamily="2" charset="2"/>
              <a:buChar char="Ø"/>
            </a:pPr>
            <a:r>
              <a:rPr lang="en-US" sz="1500" dirty="0"/>
              <a:t>Hence LDR detects light intensity and IR detects motion.</a:t>
            </a:r>
          </a:p>
          <a:p>
            <a:pPr lvl="1"/>
            <a:endParaRPr lang="en-IN" sz="1600" dirty="0"/>
          </a:p>
          <a:p>
            <a:endParaRPr lang="en-IN" dirty="0"/>
          </a:p>
        </p:txBody>
      </p:sp>
    </p:spTree>
    <p:extLst>
      <p:ext uri="{BB962C8B-B14F-4D97-AF65-F5344CB8AC3E}">
        <p14:creationId xmlns:p14="http://schemas.microsoft.com/office/powerpoint/2010/main" val="421372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BB39DF0-C8C4-1C4E-75BE-1180C4FF9A7C}"/>
              </a:ext>
            </a:extLst>
          </p:cNvPr>
          <p:cNvSpPr>
            <a:spLocks noGrp="1"/>
          </p:cNvSpPr>
          <p:nvPr>
            <p:ph idx="1"/>
          </p:nvPr>
        </p:nvSpPr>
        <p:spPr>
          <a:xfrm>
            <a:off x="261764" y="620688"/>
            <a:ext cx="10515600" cy="5486498"/>
          </a:xfrm>
        </p:spPr>
        <p:txBody>
          <a:bodyPr/>
          <a:lstStyle/>
          <a:p>
            <a:pPr marL="0" indent="0">
              <a:lnSpc>
                <a:spcPts val="2500"/>
              </a:lnSpc>
              <a:buNone/>
            </a:pPr>
            <a:r>
              <a:rPr lang="en-IN" sz="1500" b="1" dirty="0"/>
              <a:t>Advantages</a:t>
            </a:r>
          </a:p>
          <a:p>
            <a:pPr lvl="1">
              <a:lnSpc>
                <a:spcPts val="2500"/>
              </a:lnSpc>
              <a:buFont typeface="Wingdings" panose="05000000000000000000" pitchFamily="2" charset="2"/>
              <a:buChar char="Ø"/>
            </a:pPr>
            <a:r>
              <a:rPr lang="en-IN" sz="1500" dirty="0"/>
              <a:t>Very efficient in terms of detecting the light requirement during day and night, as well as based on motion of vehicles or pedestrians</a:t>
            </a:r>
          </a:p>
          <a:p>
            <a:pPr lvl="1">
              <a:lnSpc>
                <a:spcPts val="2500"/>
              </a:lnSpc>
              <a:buFont typeface="Wingdings" panose="05000000000000000000" pitchFamily="2" charset="2"/>
              <a:buChar char="Ø"/>
            </a:pPr>
            <a:r>
              <a:rPr lang="en-IN" sz="1500" dirty="0"/>
              <a:t>Uses LED instead of conventional metal halide bulbs, making it power efficient as well.</a:t>
            </a:r>
          </a:p>
          <a:p>
            <a:pPr lvl="1">
              <a:lnSpc>
                <a:spcPts val="2500"/>
              </a:lnSpc>
              <a:buFont typeface="Wingdings" panose="05000000000000000000" pitchFamily="2" charset="2"/>
              <a:buChar char="Ø"/>
            </a:pPr>
            <a:r>
              <a:rPr lang="en-IN" sz="1500" dirty="0"/>
              <a:t>Results proved it can save up to 40-40% energy for a month</a:t>
            </a:r>
          </a:p>
          <a:p>
            <a:pPr lvl="1">
              <a:lnSpc>
                <a:spcPts val="2500"/>
              </a:lnSpc>
              <a:buFont typeface="Wingdings" panose="05000000000000000000" pitchFamily="2" charset="2"/>
              <a:buChar char="Ø"/>
            </a:pPr>
            <a:endParaRPr lang="en-IN" sz="1500" dirty="0"/>
          </a:p>
          <a:p>
            <a:pPr marL="0" lvl="1" indent="0">
              <a:lnSpc>
                <a:spcPts val="2500"/>
              </a:lnSpc>
              <a:buNone/>
            </a:pPr>
            <a:r>
              <a:rPr lang="en-IN" sz="1500" b="1" dirty="0"/>
              <a:t>Disadvantages</a:t>
            </a:r>
          </a:p>
          <a:p>
            <a:pPr marL="784294" lvl="2" indent="-285750">
              <a:lnSpc>
                <a:spcPts val="2500"/>
              </a:lnSpc>
              <a:buFont typeface="Wingdings" panose="05000000000000000000" pitchFamily="2" charset="2"/>
              <a:buChar char="Ø"/>
            </a:pPr>
            <a:r>
              <a:rPr lang="en-IN" sz="1500" dirty="0"/>
              <a:t>Hard to deploy in real life everywhere as it uses LDR as well as two extra IR sensors. </a:t>
            </a:r>
          </a:p>
        </p:txBody>
      </p:sp>
    </p:spTree>
    <p:extLst>
      <p:ext uri="{BB962C8B-B14F-4D97-AF65-F5344CB8AC3E}">
        <p14:creationId xmlns:p14="http://schemas.microsoft.com/office/powerpoint/2010/main" val="1886972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8D5C5-43DA-B932-110B-BBB6C1AC55C7}"/>
              </a:ext>
            </a:extLst>
          </p:cNvPr>
          <p:cNvSpPr>
            <a:spLocks noGrp="1"/>
          </p:cNvSpPr>
          <p:nvPr>
            <p:ph idx="1"/>
          </p:nvPr>
        </p:nvSpPr>
        <p:spPr>
          <a:xfrm>
            <a:off x="0" y="383026"/>
            <a:ext cx="8594429" cy="432048"/>
          </a:xfrm>
        </p:spPr>
        <p:txBody>
          <a:bodyPr>
            <a:normAutofit fontScale="25000" lnSpcReduction="20000"/>
          </a:bodyPr>
          <a:lstStyle/>
          <a:p>
            <a:pPr>
              <a:buFont typeface="Wingdings" panose="05000000000000000000" pitchFamily="2" charset="2"/>
              <a:buChar char="Ø"/>
            </a:pPr>
            <a:r>
              <a:rPr lang="en-IN" sz="8000" b="0" i="0" u="sng" dirty="0">
                <a:effectLst/>
              </a:rPr>
              <a:t>C. -W. Yang at el. </a:t>
            </a:r>
            <a:r>
              <a:rPr lang="en-IN" sz="6000" b="0" i="0" dirty="0">
                <a:effectLst/>
              </a:rPr>
              <a:t>:[1] </a:t>
            </a:r>
            <a:r>
              <a:rPr lang="en-IN" sz="6400" b="0" i="1" dirty="0">
                <a:effectLst/>
              </a:rPr>
              <a:t>Vehicle and pedestrian aware street lighting automation</a:t>
            </a:r>
          </a:p>
          <a:p>
            <a:pPr marL="0" indent="0">
              <a:buNone/>
            </a:pPr>
            <a:r>
              <a:rPr lang="en-IN" sz="1800" b="0" i="1" dirty="0">
                <a:effectLst/>
              </a:rPr>
              <a:t> </a:t>
            </a:r>
          </a:p>
          <a:p>
            <a:pPr lvl="1"/>
            <a:endParaRPr lang="en-IN" i="1" dirty="0"/>
          </a:p>
        </p:txBody>
      </p:sp>
      <p:graphicFrame>
        <p:nvGraphicFramePr>
          <p:cNvPr id="4" name="Table 4">
            <a:extLst>
              <a:ext uri="{FF2B5EF4-FFF2-40B4-BE49-F238E27FC236}">
                <a16:creationId xmlns:a16="http://schemas.microsoft.com/office/drawing/2014/main" id="{B22DA3C2-31C2-FC40-1676-AAD998256227}"/>
              </a:ext>
            </a:extLst>
          </p:cNvPr>
          <p:cNvGraphicFramePr>
            <a:graphicFrameLocks noGrp="1"/>
          </p:cNvGraphicFramePr>
          <p:nvPr>
            <p:extLst>
              <p:ext uri="{D42A27DB-BD31-4B8C-83A1-F6EECF244321}">
                <p14:modId xmlns:p14="http://schemas.microsoft.com/office/powerpoint/2010/main" val="3418183653"/>
              </p:ext>
            </p:extLst>
          </p:nvPr>
        </p:nvGraphicFramePr>
        <p:xfrm>
          <a:off x="981844" y="1196752"/>
          <a:ext cx="8125884" cy="4287376"/>
        </p:xfrm>
        <a:graphic>
          <a:graphicData uri="http://schemas.openxmlformats.org/drawingml/2006/table">
            <a:tbl>
              <a:tblPr firstRow="1" bandRow="1">
                <a:tableStyleId>{3B4B98B0-60AC-42C2-AFA5-B58CD77FA1E5}</a:tableStyleId>
              </a:tblPr>
              <a:tblGrid>
                <a:gridCol w="4062942">
                  <a:extLst>
                    <a:ext uri="{9D8B030D-6E8A-4147-A177-3AD203B41FA5}">
                      <a16:colId xmlns:a16="http://schemas.microsoft.com/office/drawing/2014/main" val="2938361035"/>
                    </a:ext>
                  </a:extLst>
                </a:gridCol>
                <a:gridCol w="4062942">
                  <a:extLst>
                    <a:ext uri="{9D8B030D-6E8A-4147-A177-3AD203B41FA5}">
                      <a16:colId xmlns:a16="http://schemas.microsoft.com/office/drawing/2014/main" val="811768095"/>
                    </a:ext>
                  </a:extLst>
                </a:gridCol>
              </a:tblGrid>
              <a:tr h="599096">
                <a:tc gridSpan="2">
                  <a:txBody>
                    <a:bodyPr/>
                    <a:lstStyle/>
                    <a:p>
                      <a:pPr algn="ctr"/>
                      <a:r>
                        <a:rPr lang="en-IN" dirty="0"/>
                        <a:t>Comparison</a:t>
                      </a:r>
                    </a:p>
                  </a:txBody>
                  <a:tcPr/>
                </a:tc>
                <a:tc hMerge="1">
                  <a:txBody>
                    <a:bodyPr/>
                    <a:lstStyle/>
                    <a:p>
                      <a:endParaRPr lang="en-IN" dirty="0"/>
                    </a:p>
                  </a:txBody>
                  <a:tcPr/>
                </a:tc>
                <a:extLst>
                  <a:ext uri="{0D108BD9-81ED-4DB2-BD59-A6C34878D82A}">
                    <a16:rowId xmlns:a16="http://schemas.microsoft.com/office/drawing/2014/main" val="2930678954"/>
                  </a:ext>
                </a:extLst>
              </a:tr>
              <a:tr h="625040">
                <a:tc>
                  <a:txBody>
                    <a:bodyPr/>
                    <a:lstStyle/>
                    <a:p>
                      <a:pPr algn="ctr"/>
                      <a:r>
                        <a:rPr lang="en-IN" sz="1500" b="0" i="1" dirty="0">
                          <a:effectLst/>
                        </a:rPr>
                        <a:t>Vehicle and pedestrian aware street lighting automation</a:t>
                      </a:r>
                      <a:endParaRPr lang="en-IN" sz="1500" dirty="0"/>
                    </a:p>
                  </a:txBody>
                  <a:tcPr/>
                </a:tc>
                <a:tc>
                  <a:txBody>
                    <a:bodyPr/>
                    <a:lstStyle/>
                    <a:p>
                      <a:pPr algn="ctr"/>
                      <a:r>
                        <a:rPr lang="en-IN" dirty="0"/>
                        <a:t> Our model</a:t>
                      </a:r>
                    </a:p>
                  </a:txBody>
                  <a:tcPr/>
                </a:tc>
                <a:extLst>
                  <a:ext uri="{0D108BD9-81ED-4DB2-BD59-A6C34878D82A}">
                    <a16:rowId xmlns:a16="http://schemas.microsoft.com/office/drawing/2014/main" val="2118182338"/>
                  </a:ext>
                </a:extLst>
              </a:tr>
              <a:tr h="599096">
                <a:tc>
                  <a:txBody>
                    <a:bodyPr/>
                    <a:lstStyle/>
                    <a:p>
                      <a:pPr algn="l"/>
                      <a:r>
                        <a:rPr lang="en-IN" sz="1500" dirty="0"/>
                        <a:t>In this paper they are using some rules for the motion of vehicles that are:</a:t>
                      </a:r>
                    </a:p>
                    <a:p>
                      <a:pPr marL="342900" indent="-342900" algn="l">
                        <a:buAutoNum type="arabicPeriod"/>
                      </a:pPr>
                      <a:r>
                        <a:rPr lang="en-IN" sz="1500" dirty="0"/>
                        <a:t> If </a:t>
                      </a:r>
                      <a:r>
                        <a:rPr lang="en-IN" sz="1500" dirty="0" err="1"/>
                        <a:t>V</a:t>
                      </a:r>
                      <a:r>
                        <a:rPr lang="en-IN" sz="1500" baseline="-25000" dirty="0" err="1"/>
                        <a:t>vi</a:t>
                      </a:r>
                      <a:r>
                        <a:rPr lang="en-IN" sz="1500" baseline="0" dirty="0"/>
                        <a:t>&lt;V</a:t>
                      </a:r>
                      <a:r>
                        <a:rPr lang="en-IN" sz="1500" baseline="-25000" dirty="0"/>
                        <a:t>max</a:t>
                      </a:r>
                      <a:r>
                        <a:rPr lang="en-IN" sz="1500" baseline="0" dirty="0"/>
                        <a:t> Then </a:t>
                      </a:r>
                      <a:r>
                        <a:rPr lang="en-IN" sz="1500" baseline="0" dirty="0" err="1"/>
                        <a:t>V</a:t>
                      </a:r>
                      <a:r>
                        <a:rPr lang="en-IN" sz="1500" baseline="-25000" dirty="0" err="1"/>
                        <a:t>vi</a:t>
                      </a:r>
                      <a:r>
                        <a:rPr lang="en-IN" sz="1500" baseline="0" dirty="0"/>
                        <a:t> = V</a:t>
                      </a:r>
                      <a:r>
                        <a:rPr lang="en-IN" sz="1500" baseline="-25000" dirty="0"/>
                        <a:t>vi</a:t>
                      </a:r>
                      <a:r>
                        <a:rPr lang="en-IN" sz="1500" baseline="0" dirty="0"/>
                        <a:t>+1</a:t>
                      </a:r>
                    </a:p>
                    <a:p>
                      <a:pPr marL="342900" indent="-342900" algn="l">
                        <a:buAutoNum type="arabicPeriod"/>
                      </a:pPr>
                      <a:r>
                        <a:rPr lang="en-IN" sz="1500" baseline="0" dirty="0"/>
                        <a:t>IF </a:t>
                      </a:r>
                      <a:r>
                        <a:rPr lang="en-IN" sz="1500" baseline="0" dirty="0" err="1"/>
                        <a:t>V</a:t>
                      </a:r>
                      <a:r>
                        <a:rPr lang="en-IN" sz="1500" baseline="-25000" dirty="0" err="1"/>
                        <a:t>vi</a:t>
                      </a:r>
                      <a:r>
                        <a:rPr lang="en-IN" sz="1500" baseline="0" dirty="0"/>
                        <a:t>&lt;</a:t>
                      </a:r>
                      <a:r>
                        <a:rPr lang="en-IN" sz="1500" baseline="0" dirty="0" err="1"/>
                        <a:t>g</a:t>
                      </a:r>
                      <a:r>
                        <a:rPr lang="en-IN" sz="1500" baseline="-25000" dirty="0" err="1"/>
                        <a:t>vi</a:t>
                      </a:r>
                      <a:r>
                        <a:rPr lang="en-IN" sz="1500" baseline="0" dirty="0"/>
                        <a:t> THEN </a:t>
                      </a:r>
                      <a:r>
                        <a:rPr lang="en-IN" sz="1500" baseline="0" dirty="0" err="1"/>
                        <a:t>V</a:t>
                      </a:r>
                      <a:r>
                        <a:rPr lang="en-IN" sz="1500" baseline="-25000" dirty="0" err="1"/>
                        <a:t>vi</a:t>
                      </a:r>
                      <a:r>
                        <a:rPr lang="en-IN" sz="1500" baseline="0" dirty="0"/>
                        <a:t>= </a:t>
                      </a:r>
                      <a:r>
                        <a:rPr lang="en-IN" sz="1500" baseline="0" dirty="0" err="1"/>
                        <a:t>g</a:t>
                      </a:r>
                      <a:r>
                        <a:rPr lang="en-IN" sz="1500" baseline="-25000" dirty="0" err="1"/>
                        <a:t>vi</a:t>
                      </a:r>
                      <a:endParaRPr lang="en-IN" sz="1500" baseline="0" dirty="0"/>
                    </a:p>
                    <a:p>
                      <a:pPr marL="342900" indent="-342900" algn="l">
                        <a:buAutoNum type="arabicPeriod"/>
                      </a:pPr>
                      <a:r>
                        <a:rPr lang="en-IN" sz="1500" baseline="0" dirty="0"/>
                        <a:t>IF </a:t>
                      </a:r>
                      <a:r>
                        <a:rPr lang="en-IN" sz="1500" baseline="0" dirty="0" err="1"/>
                        <a:t>V</a:t>
                      </a:r>
                      <a:r>
                        <a:rPr lang="en-IN" sz="1500" baseline="-25000" dirty="0" err="1"/>
                        <a:t>vi</a:t>
                      </a:r>
                      <a:r>
                        <a:rPr lang="en-IN" sz="1500" baseline="0" dirty="0"/>
                        <a:t>&gt;0 AND V=1 THEN </a:t>
                      </a:r>
                      <a:r>
                        <a:rPr lang="en-IN" sz="1500" baseline="0" dirty="0" err="1"/>
                        <a:t>V</a:t>
                      </a:r>
                      <a:r>
                        <a:rPr lang="en-IN" sz="1500" baseline="-25000" dirty="0" err="1"/>
                        <a:t>vi</a:t>
                      </a:r>
                      <a:r>
                        <a:rPr lang="en-IN" sz="1500" baseline="0" dirty="0"/>
                        <a:t>=V</a:t>
                      </a:r>
                      <a:r>
                        <a:rPr lang="en-IN" sz="1500" baseline="-25000" dirty="0"/>
                        <a:t>vi</a:t>
                      </a:r>
                      <a:r>
                        <a:rPr lang="en-IN" sz="1500" baseline="0" dirty="0"/>
                        <a:t>-1</a:t>
                      </a:r>
                      <a:endParaRPr lang="en-IN" sz="1500" dirty="0"/>
                    </a:p>
                    <a:p>
                      <a:pPr algn="ctr"/>
                      <a:endParaRPr lang="en-IN" sz="1500" dirty="0"/>
                    </a:p>
                    <a:p>
                      <a:pPr algn="l"/>
                      <a:r>
                        <a:rPr lang="en-US" sz="1500" b="0" i="0" u="none" strike="noStrike" kern="1200" baseline="0" dirty="0">
                          <a:solidFill>
                            <a:schemeClr val="tx1"/>
                          </a:solidFill>
                          <a:latin typeface="+mn-lt"/>
                          <a:ea typeface="+mn-ea"/>
                          <a:cs typeface="+mn-cs"/>
                        </a:rPr>
                        <a:t>  where </a:t>
                      </a:r>
                      <a:r>
                        <a:rPr lang="en-US" sz="1500" b="0" i="1" u="none" strike="noStrike" kern="1200" baseline="0" dirty="0" err="1">
                          <a:solidFill>
                            <a:schemeClr val="tx1"/>
                          </a:solidFill>
                          <a:latin typeface="+mn-lt"/>
                          <a:ea typeface="+mn-ea"/>
                          <a:cs typeface="+mn-cs"/>
                        </a:rPr>
                        <a:t>V</a:t>
                      </a:r>
                      <a:r>
                        <a:rPr lang="en-US" sz="1500" b="0" i="1" u="none" strike="noStrike" kern="1200" baseline="-25000" dirty="0" err="1">
                          <a:solidFill>
                            <a:schemeClr val="tx1"/>
                          </a:solidFill>
                          <a:latin typeface="+mn-lt"/>
                          <a:ea typeface="+mn-ea"/>
                          <a:cs typeface="+mn-cs"/>
                        </a:rPr>
                        <a:t>vi</a:t>
                      </a:r>
                      <a:r>
                        <a:rPr lang="en-US" sz="1500" b="0" i="1" u="none" strike="noStrike" kern="1200" baseline="0" dirty="0">
                          <a:solidFill>
                            <a:schemeClr val="tx1"/>
                          </a:solidFill>
                          <a:latin typeface="+mn-lt"/>
                          <a:ea typeface="+mn-ea"/>
                          <a:cs typeface="+mn-cs"/>
                        </a:rPr>
                        <a:t> </a:t>
                      </a:r>
                      <a:r>
                        <a:rPr lang="en-US" sz="1500" b="0" i="0" u="none" strike="noStrike" kern="1200" baseline="0" dirty="0">
                          <a:solidFill>
                            <a:schemeClr val="tx1"/>
                          </a:solidFill>
                          <a:latin typeface="+mn-lt"/>
                          <a:ea typeface="+mn-ea"/>
                          <a:cs typeface="+mn-cs"/>
                        </a:rPr>
                        <a:t>is vehicle velocity of vehicle </a:t>
                      </a:r>
                      <a:r>
                        <a:rPr lang="en-US" sz="1500" b="0" i="1" u="none" strike="noStrike" kern="1200" baseline="0" dirty="0" err="1">
                          <a:solidFill>
                            <a:schemeClr val="tx1"/>
                          </a:solidFill>
                          <a:latin typeface="+mn-lt"/>
                          <a:ea typeface="+mn-ea"/>
                          <a:cs typeface="+mn-cs"/>
                        </a:rPr>
                        <a:t>i</a:t>
                      </a:r>
                      <a:r>
                        <a:rPr lang="en-US" sz="1500" b="0" i="0" u="none" strike="noStrike" kern="1200" baseline="0" dirty="0">
                          <a:solidFill>
                            <a:schemeClr val="tx1"/>
                          </a:solidFill>
                          <a:latin typeface="+mn-lt"/>
                          <a:ea typeface="+mn-ea"/>
                          <a:cs typeface="+mn-cs"/>
                        </a:rPr>
                        <a:t>, </a:t>
                      </a:r>
                      <a:r>
                        <a:rPr lang="en-US" sz="1500" b="0" i="1" u="none" strike="noStrike" kern="1200" baseline="0" dirty="0" err="1">
                          <a:solidFill>
                            <a:schemeClr val="tx1"/>
                          </a:solidFill>
                          <a:latin typeface="+mn-lt"/>
                          <a:ea typeface="+mn-ea"/>
                          <a:cs typeface="+mn-cs"/>
                        </a:rPr>
                        <a:t>g</a:t>
                      </a:r>
                      <a:r>
                        <a:rPr lang="en-US" sz="1500" b="0" i="1" u="none" strike="noStrike" kern="1200" baseline="-25000" dirty="0" err="1">
                          <a:solidFill>
                            <a:schemeClr val="tx1"/>
                          </a:solidFill>
                          <a:latin typeface="+mn-lt"/>
                          <a:ea typeface="+mn-ea"/>
                          <a:cs typeface="+mn-cs"/>
                        </a:rPr>
                        <a:t>vi</a:t>
                      </a:r>
                      <a:r>
                        <a:rPr lang="en-US" sz="1500" b="0" i="1" u="none" strike="noStrike" kern="1200" baseline="0" dirty="0">
                          <a:solidFill>
                            <a:schemeClr val="tx1"/>
                          </a:solidFill>
                          <a:latin typeface="+mn-lt"/>
                          <a:ea typeface="+mn-ea"/>
                          <a:cs typeface="+mn-cs"/>
                        </a:rPr>
                        <a:t> </a:t>
                      </a:r>
                      <a:r>
                        <a:rPr lang="en-US" sz="1500" b="0" i="0" u="none" strike="noStrike" kern="1200" baseline="0" dirty="0">
                          <a:solidFill>
                            <a:schemeClr val="tx1"/>
                          </a:solidFill>
                          <a:latin typeface="+mn-lt"/>
                          <a:ea typeface="+mn-ea"/>
                          <a:cs typeface="+mn-cs"/>
                        </a:rPr>
                        <a:t>is the number of</a:t>
                      </a:r>
                    </a:p>
                    <a:p>
                      <a:pPr algn="l"/>
                      <a:r>
                        <a:rPr lang="en-US" sz="1500" b="0" i="0" u="none" strike="noStrike" kern="1200" baseline="0" dirty="0">
                          <a:solidFill>
                            <a:schemeClr val="tx1"/>
                          </a:solidFill>
                          <a:latin typeface="+mn-lt"/>
                          <a:ea typeface="+mn-ea"/>
                          <a:cs typeface="+mn-cs"/>
                        </a:rPr>
                        <a:t>cells between vehicle </a:t>
                      </a:r>
                      <a:r>
                        <a:rPr lang="en-US" sz="1500" b="0" i="1" u="none" strike="noStrike" kern="1200" baseline="0" dirty="0" err="1">
                          <a:solidFill>
                            <a:schemeClr val="tx1"/>
                          </a:solidFill>
                          <a:latin typeface="+mn-lt"/>
                          <a:ea typeface="+mn-ea"/>
                          <a:cs typeface="+mn-cs"/>
                        </a:rPr>
                        <a:t>i</a:t>
                      </a:r>
                      <a:r>
                        <a:rPr lang="en-US" sz="1500" b="0" i="1" u="none" strike="noStrike" kern="1200" baseline="0" dirty="0">
                          <a:solidFill>
                            <a:schemeClr val="tx1"/>
                          </a:solidFill>
                          <a:latin typeface="+mn-lt"/>
                          <a:ea typeface="+mn-ea"/>
                          <a:cs typeface="+mn-cs"/>
                        </a:rPr>
                        <a:t> </a:t>
                      </a:r>
                      <a:r>
                        <a:rPr lang="en-US" sz="1500" b="0" i="0" u="none" strike="noStrike" kern="1200" baseline="0" dirty="0">
                          <a:solidFill>
                            <a:schemeClr val="tx1"/>
                          </a:solidFill>
                          <a:latin typeface="+mn-lt"/>
                          <a:ea typeface="+mn-ea"/>
                          <a:cs typeface="+mn-cs"/>
                        </a:rPr>
                        <a:t>and the vehicle going ahead. </a:t>
                      </a:r>
                      <a:r>
                        <a:rPr lang="en-US" sz="1500" b="0" i="1" u="none" strike="noStrike" kern="1200" baseline="0" dirty="0">
                          <a:solidFill>
                            <a:schemeClr val="tx1"/>
                          </a:solidFill>
                          <a:latin typeface="+mn-lt"/>
                          <a:ea typeface="+mn-ea"/>
                          <a:cs typeface="+mn-cs"/>
                        </a:rPr>
                        <a:t>V </a:t>
                      </a:r>
                      <a:r>
                        <a:rPr lang="en-US" sz="1500" b="0" i="0" u="none" strike="noStrike" kern="1200" baseline="0" dirty="0">
                          <a:solidFill>
                            <a:schemeClr val="tx1"/>
                          </a:solidFill>
                          <a:latin typeface="+mn-lt"/>
                          <a:ea typeface="+mn-ea"/>
                          <a:cs typeface="+mn-cs"/>
                        </a:rPr>
                        <a:t>is a</a:t>
                      </a:r>
                    </a:p>
                    <a:p>
                      <a:pPr algn="l"/>
                      <a:r>
                        <a:rPr lang="en-US" sz="1500" b="0" i="0" u="none" strike="noStrike" kern="1200" baseline="0" dirty="0">
                          <a:solidFill>
                            <a:schemeClr val="tx1"/>
                          </a:solidFill>
                          <a:latin typeface="+mn-lt"/>
                          <a:ea typeface="+mn-ea"/>
                          <a:cs typeface="+mn-cs"/>
                        </a:rPr>
                        <a:t>variable with random value either 0, or 1, and is needed as an</a:t>
                      </a:r>
                    </a:p>
                    <a:p>
                      <a:pPr algn="l"/>
                      <a:r>
                        <a:rPr lang="en-IN" sz="1500" b="0" i="0" u="none" strike="noStrike" kern="1200" baseline="0" dirty="0">
                          <a:solidFill>
                            <a:schemeClr val="tx1"/>
                          </a:solidFill>
                          <a:latin typeface="+mn-lt"/>
                          <a:ea typeface="+mn-ea"/>
                          <a:cs typeface="+mn-cs"/>
                        </a:rPr>
                        <a:t>uncertainty parameter.</a:t>
                      </a:r>
                      <a:endParaRPr lang="en-IN" sz="1500" dirty="0"/>
                    </a:p>
                  </a:txBody>
                  <a:tcPr/>
                </a:tc>
                <a:tc>
                  <a:txBody>
                    <a:bodyPr/>
                    <a:lstStyle/>
                    <a:p>
                      <a:r>
                        <a:rPr lang="en-IN" sz="1500" dirty="0"/>
                        <a:t>In our model we are not using any such constraints controlling the vehicle speed.</a:t>
                      </a:r>
                    </a:p>
                  </a:txBody>
                  <a:tcPr/>
                </a:tc>
                <a:extLst>
                  <a:ext uri="{0D108BD9-81ED-4DB2-BD59-A6C34878D82A}">
                    <a16:rowId xmlns:a16="http://schemas.microsoft.com/office/drawing/2014/main" val="3529802986"/>
                  </a:ext>
                </a:extLst>
              </a:tr>
            </a:tbl>
          </a:graphicData>
        </a:graphic>
      </p:graphicFrame>
    </p:spTree>
    <p:extLst>
      <p:ext uri="{BB962C8B-B14F-4D97-AF65-F5344CB8AC3E}">
        <p14:creationId xmlns:p14="http://schemas.microsoft.com/office/powerpoint/2010/main" val="3778413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3058</TotalTime>
  <Words>2401</Words>
  <Application>Microsoft Office PowerPoint</Application>
  <PresentationFormat>Custom</PresentationFormat>
  <Paragraphs>273</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Bold</vt:lpstr>
      <vt:lpstr>Calibri</vt:lpstr>
      <vt:lpstr>Century Gothic</vt:lpstr>
      <vt:lpstr>Trebuchet MS</vt:lpstr>
      <vt:lpstr>Wingdings</vt:lpstr>
      <vt:lpstr>Wingdings 3</vt:lpstr>
      <vt:lpstr>Facet</vt:lpstr>
      <vt:lpstr>Smart Streetlighting</vt:lpstr>
      <vt:lpstr>Table of Contents</vt:lpstr>
      <vt:lpstr>Literature review</vt:lpstr>
      <vt:lpstr>PowerPoint Presentation</vt:lpstr>
      <vt:lpstr>PowerPoint Presentation</vt:lpstr>
      <vt:lpstr>PowerPoint Presentation</vt:lpstr>
      <vt:lpstr>   </vt:lpstr>
      <vt:lpstr>PowerPoint Presentation</vt:lpstr>
      <vt:lpstr>PowerPoint Presentation</vt:lpstr>
      <vt:lpstr>PowerPoint Presentation</vt:lpstr>
      <vt:lpstr>Proposed model</vt:lpstr>
      <vt:lpstr>PowerPoint Presentation</vt:lpstr>
      <vt:lpstr>PowerPoint Presentation</vt:lpstr>
      <vt:lpstr>Communication and Data Flow Model </vt:lpstr>
      <vt:lpstr>Connection</vt:lpstr>
      <vt:lpstr>Key Areas</vt:lpstr>
      <vt:lpstr>Fault Detection</vt:lpstr>
      <vt:lpstr>Bill of Materials</vt:lpstr>
      <vt:lpstr>Milestone</vt:lpstr>
      <vt:lpstr>References</vt:lpstr>
      <vt:lpstr>PowerPoint Presentation</vt:lpstr>
    </vt:vector>
  </TitlesOfParts>
  <Company>Indian Institute of Technology Kanpur, Kanpur, 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Streetlighting</dc:title>
  <dc:creator>Deepak Mathur</dc:creator>
  <cp:lastModifiedBy>Deepak Mathur</cp:lastModifiedBy>
  <cp:revision>37</cp:revision>
  <dcterms:created xsi:type="dcterms:W3CDTF">2022-10-08T03:34:28Z</dcterms:created>
  <dcterms:modified xsi:type="dcterms:W3CDTF">2022-10-10T06:41:41Z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