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8" r:id="rId3"/>
    <p:sldId id="257" r:id="rId4"/>
    <p:sldId id="260" r:id="rId5"/>
    <p:sldId id="261" r:id="rId6"/>
    <p:sldId id="273" r:id="rId7"/>
    <p:sldId id="259" r:id="rId8"/>
    <p:sldId id="262" r:id="rId9"/>
    <p:sldId id="263" r:id="rId10"/>
    <p:sldId id="265" r:id="rId11"/>
    <p:sldId id="278" r:id="rId12"/>
    <p:sldId id="286" r:id="rId13"/>
    <p:sldId id="287" r:id="rId14"/>
    <p:sldId id="276" r:id="rId15"/>
    <p:sldId id="277" r:id="rId16"/>
    <p:sldId id="281" r:id="rId17"/>
    <p:sldId id="282" r:id="rId18"/>
    <p:sldId id="285" r:id="rId19"/>
    <p:sldId id="288" r:id="rId20"/>
    <p:sldId id="289" r:id="rId21"/>
    <p:sldId id="290" r:id="rId22"/>
    <p:sldId id="291" r:id="rId23"/>
    <p:sldId id="292" r:id="rId24"/>
    <p:sldId id="293" r:id="rId25"/>
    <p:sldId id="294" r:id="rId26"/>
    <p:sldId id="295" r:id="rId27"/>
    <p:sldId id="296" r:id="rId28"/>
    <p:sldId id="266" r:id="rId29"/>
    <p:sldId id="271"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A75D2-1CB6-41FE-89B4-E63C65320F06}">
          <p14:sldIdLst>
            <p14:sldId id="256"/>
            <p14:sldId id="258"/>
            <p14:sldId id="257"/>
            <p14:sldId id="260"/>
            <p14:sldId id="261"/>
            <p14:sldId id="273"/>
            <p14:sldId id="259"/>
            <p14:sldId id="262"/>
            <p14:sldId id="263"/>
            <p14:sldId id="265"/>
            <p14:sldId id="278"/>
            <p14:sldId id="286"/>
            <p14:sldId id="287"/>
            <p14:sldId id="276"/>
            <p14:sldId id="277"/>
            <p14:sldId id="281"/>
            <p14:sldId id="282"/>
            <p14:sldId id="285"/>
            <p14:sldId id="288"/>
            <p14:sldId id="289"/>
            <p14:sldId id="290"/>
            <p14:sldId id="291"/>
            <p14:sldId id="292"/>
            <p14:sldId id="293"/>
            <p14:sldId id="294"/>
            <p14:sldId id="295"/>
            <p14:sldId id="296"/>
            <p14:sldId id="266"/>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5" d="100"/>
          <a:sy n="85" d="100"/>
        </p:scale>
        <p:origin x="638"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AB6D3-7E59-45AF-8470-B5357B52373D}" type="datetimeFigureOut">
              <a:rPr lang="en-IN" smtClean="0"/>
              <a:t>25-05-2023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57ACB-48DB-4FB2-9EC2-C914E792635B}" type="slidenum">
              <a:rPr lang="en-IN" smtClean="0"/>
              <a:t>‹#›</a:t>
            </a:fld>
            <a:endParaRPr lang="en-IN" dirty="0"/>
          </a:p>
        </p:txBody>
      </p:sp>
    </p:spTree>
    <p:extLst>
      <p:ext uri="{BB962C8B-B14F-4D97-AF65-F5344CB8AC3E}">
        <p14:creationId xmlns:p14="http://schemas.microsoft.com/office/powerpoint/2010/main" val="311567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F56-E061-4B72-818E-F2C2797CB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C8B69B-56BD-4FA3-8ACF-376A2B98B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A990E-A546-409A-AEE6-047175EC8F20}"/>
              </a:ext>
            </a:extLst>
          </p:cNvPr>
          <p:cNvSpPr>
            <a:spLocks noGrp="1"/>
          </p:cNvSpPr>
          <p:nvPr>
            <p:ph type="dt" sz="half" idx="10"/>
          </p:nvPr>
        </p:nvSpPr>
        <p:spPr/>
        <p:txBody>
          <a:bodyPr/>
          <a:lstStyle/>
          <a:p>
            <a:fld id="{B02EAB06-2B72-4A9F-A6FA-20DACB4FE077}" type="datetime1">
              <a:rPr lang="en-IN" smtClean="0"/>
              <a:t>25-05-2023</a:t>
            </a:fld>
            <a:endParaRPr lang="en-IN" dirty="0"/>
          </a:p>
        </p:txBody>
      </p:sp>
      <p:sp>
        <p:nvSpPr>
          <p:cNvPr id="5" name="Footer Placeholder 4">
            <a:extLst>
              <a:ext uri="{FF2B5EF4-FFF2-40B4-BE49-F238E27FC236}">
                <a16:creationId xmlns:a16="http://schemas.microsoft.com/office/drawing/2014/main" id="{B640AE47-C7E3-47F1-9D4B-748FC1CC6D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C2ECCD-DE80-41F8-ABC7-0E33C1D5FBD9}"/>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9922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6C1F-2ECE-447A-89EC-B87B8E6543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F22CC-D021-45D0-BBC9-C438F2C50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E564B-5D42-45DE-9634-FE6D911DA852}"/>
              </a:ext>
            </a:extLst>
          </p:cNvPr>
          <p:cNvSpPr>
            <a:spLocks noGrp="1"/>
          </p:cNvSpPr>
          <p:nvPr>
            <p:ph type="dt" sz="half" idx="10"/>
          </p:nvPr>
        </p:nvSpPr>
        <p:spPr/>
        <p:txBody>
          <a:bodyPr/>
          <a:lstStyle/>
          <a:p>
            <a:fld id="{5C4BD527-C0F4-44DB-AA5D-5E050D4897A7}" type="datetime1">
              <a:rPr lang="en-IN" smtClean="0"/>
              <a:t>25-05-2023</a:t>
            </a:fld>
            <a:endParaRPr lang="en-IN" dirty="0"/>
          </a:p>
        </p:txBody>
      </p:sp>
      <p:sp>
        <p:nvSpPr>
          <p:cNvPr id="5" name="Footer Placeholder 4">
            <a:extLst>
              <a:ext uri="{FF2B5EF4-FFF2-40B4-BE49-F238E27FC236}">
                <a16:creationId xmlns:a16="http://schemas.microsoft.com/office/drawing/2014/main" id="{8AD8CA2A-416F-4E12-AD98-CF0B681DA9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7D38AF-4A72-4F42-BEE5-8862602D5F8A}"/>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71888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BE636-3A02-4615-9E8D-964E774C0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11215-E5F5-4C31-88A1-C6F9B86F7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20BB2-4470-491D-92D0-1FB5AA5AB19D}"/>
              </a:ext>
            </a:extLst>
          </p:cNvPr>
          <p:cNvSpPr>
            <a:spLocks noGrp="1"/>
          </p:cNvSpPr>
          <p:nvPr>
            <p:ph type="dt" sz="half" idx="10"/>
          </p:nvPr>
        </p:nvSpPr>
        <p:spPr/>
        <p:txBody>
          <a:bodyPr/>
          <a:lstStyle/>
          <a:p>
            <a:fld id="{C851F888-274A-4F80-9FEE-00E24AC9B68B}" type="datetime1">
              <a:rPr lang="en-IN" smtClean="0"/>
              <a:t>25-05-2023</a:t>
            </a:fld>
            <a:endParaRPr lang="en-IN" dirty="0"/>
          </a:p>
        </p:txBody>
      </p:sp>
      <p:sp>
        <p:nvSpPr>
          <p:cNvPr id="5" name="Footer Placeholder 4">
            <a:extLst>
              <a:ext uri="{FF2B5EF4-FFF2-40B4-BE49-F238E27FC236}">
                <a16:creationId xmlns:a16="http://schemas.microsoft.com/office/drawing/2014/main" id="{177E6E5A-EA93-4600-AB3D-DB5138729B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3D05606-DD08-41F3-9FEA-D20EF747CB3C}"/>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65327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3E5C-2388-4D4F-9CA2-E172694A67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84934-3488-449E-A086-2AAC15655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AE310-F2EF-4327-9AB2-721D5841BF21}"/>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283FAC95-5DA7-4A35-AC38-E1D82F34A3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E01C6E-DB00-467C-93D7-141260730565}"/>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05702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F626-E25E-468F-92B9-B512DE794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950B0-4497-45C4-892F-4527E92B0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5FB82-5268-48A2-AAB4-00281C7C7BC2}"/>
              </a:ext>
            </a:extLst>
          </p:cNvPr>
          <p:cNvSpPr>
            <a:spLocks noGrp="1"/>
          </p:cNvSpPr>
          <p:nvPr>
            <p:ph type="dt" sz="half" idx="10"/>
          </p:nvPr>
        </p:nvSpPr>
        <p:spPr/>
        <p:txBody>
          <a:bodyPr/>
          <a:lstStyle/>
          <a:p>
            <a:fld id="{80124150-9309-4076-B950-42F6649A79D8}" type="datetime1">
              <a:rPr lang="en-IN" smtClean="0"/>
              <a:t>25-05-2023</a:t>
            </a:fld>
            <a:endParaRPr lang="en-IN" dirty="0"/>
          </a:p>
        </p:txBody>
      </p:sp>
      <p:sp>
        <p:nvSpPr>
          <p:cNvPr id="5" name="Footer Placeholder 4">
            <a:extLst>
              <a:ext uri="{FF2B5EF4-FFF2-40B4-BE49-F238E27FC236}">
                <a16:creationId xmlns:a16="http://schemas.microsoft.com/office/drawing/2014/main" id="{4C3AE859-6B06-443C-8859-C219F6AD32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A2DB63-61BC-485A-A08D-DCC283DE278F}"/>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9562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08EF-3AEB-4721-B0CD-DAEC9C459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7AA556-8E94-4E5A-B46C-C02743E24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3DC875-2188-4FF0-B020-5DCFDFC411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6147F8-4968-45DB-9611-F7FC7F97EE30}"/>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0A82BFD9-88B2-4AF3-B980-BF5222FC6E6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479C827-6EA7-4ADE-9B97-3B97BBB38C02}"/>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2747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F158-2C16-410C-A2D3-1D3013B16C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4C269-D03B-4436-994B-62B5D91F8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3A4D4-0F28-46D6-82C1-AAD8190B9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55BD09-53C8-4B68-B757-CC28ACB2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6664C-5876-4277-A583-ED2578F69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DE56C6-E373-4807-A108-D413AD5EF89B}"/>
              </a:ext>
            </a:extLst>
          </p:cNvPr>
          <p:cNvSpPr>
            <a:spLocks noGrp="1"/>
          </p:cNvSpPr>
          <p:nvPr>
            <p:ph type="dt" sz="half" idx="10"/>
          </p:nvPr>
        </p:nvSpPr>
        <p:spPr/>
        <p:txBody>
          <a:bodyPr/>
          <a:lstStyle/>
          <a:p>
            <a:fld id="{03D9C632-73E3-46DE-806F-5051FE65CEB8}" type="datetime1">
              <a:rPr lang="en-IN" smtClean="0"/>
              <a:t>25-05-2023</a:t>
            </a:fld>
            <a:endParaRPr lang="en-IN" dirty="0"/>
          </a:p>
        </p:txBody>
      </p:sp>
      <p:sp>
        <p:nvSpPr>
          <p:cNvPr id="8" name="Footer Placeholder 7">
            <a:extLst>
              <a:ext uri="{FF2B5EF4-FFF2-40B4-BE49-F238E27FC236}">
                <a16:creationId xmlns:a16="http://schemas.microsoft.com/office/drawing/2014/main" id="{32524B5B-ED37-4BB1-999D-9B3124AE1F1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2586D06-D621-40F2-8E57-CFA1EAD018DF}"/>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00031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7FD0-5AEF-4529-A316-7B8F1B4843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B316D-E5E8-4CAC-85EF-62CA2CDA9D42}"/>
              </a:ext>
            </a:extLst>
          </p:cNvPr>
          <p:cNvSpPr>
            <a:spLocks noGrp="1"/>
          </p:cNvSpPr>
          <p:nvPr>
            <p:ph type="dt" sz="half" idx="10"/>
          </p:nvPr>
        </p:nvSpPr>
        <p:spPr/>
        <p:txBody>
          <a:bodyPr/>
          <a:lstStyle/>
          <a:p>
            <a:fld id="{3BC5E505-03CD-4777-98A6-7FAD5D1491F3}" type="datetime1">
              <a:rPr lang="en-IN" smtClean="0"/>
              <a:t>25-05-2023</a:t>
            </a:fld>
            <a:endParaRPr lang="en-IN" dirty="0"/>
          </a:p>
        </p:txBody>
      </p:sp>
      <p:sp>
        <p:nvSpPr>
          <p:cNvPr id="4" name="Footer Placeholder 3">
            <a:extLst>
              <a:ext uri="{FF2B5EF4-FFF2-40B4-BE49-F238E27FC236}">
                <a16:creationId xmlns:a16="http://schemas.microsoft.com/office/drawing/2014/main" id="{D9F22284-5EA0-4178-9645-721D35EBBF8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047A15C-ABF3-4DFC-8A11-F805B6B2938D}"/>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90827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DF1DB-1A21-4BB1-915E-0DFA104A63CF}"/>
              </a:ext>
            </a:extLst>
          </p:cNvPr>
          <p:cNvSpPr>
            <a:spLocks noGrp="1"/>
          </p:cNvSpPr>
          <p:nvPr>
            <p:ph type="dt" sz="half" idx="10"/>
          </p:nvPr>
        </p:nvSpPr>
        <p:spPr/>
        <p:txBody>
          <a:bodyPr/>
          <a:lstStyle/>
          <a:p>
            <a:fld id="{98281104-26D8-4E17-B2C9-02F651CE113F}" type="datetime1">
              <a:rPr lang="en-IN" smtClean="0"/>
              <a:t>25-05-2023</a:t>
            </a:fld>
            <a:endParaRPr lang="en-IN" dirty="0"/>
          </a:p>
        </p:txBody>
      </p:sp>
      <p:sp>
        <p:nvSpPr>
          <p:cNvPr id="3" name="Footer Placeholder 2">
            <a:extLst>
              <a:ext uri="{FF2B5EF4-FFF2-40B4-BE49-F238E27FC236}">
                <a16:creationId xmlns:a16="http://schemas.microsoft.com/office/drawing/2014/main" id="{C10AFEB1-89B9-4B0E-B1CA-DC1FB646772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4FAAB3E-CEB7-48FF-8FBB-051BC7EC35C2}"/>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410412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9CA-3C72-4B65-8CEC-948CC5B88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8EABA-3B83-4D28-8415-7C4E43C88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34A403-2436-44D3-A1BF-F94263851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45BE8-5308-47C2-9B1F-4B92352DAF64}"/>
              </a:ext>
            </a:extLst>
          </p:cNvPr>
          <p:cNvSpPr>
            <a:spLocks noGrp="1"/>
          </p:cNvSpPr>
          <p:nvPr>
            <p:ph type="dt" sz="half" idx="10"/>
          </p:nvPr>
        </p:nvSpPr>
        <p:spPr/>
        <p:txBody>
          <a:bodyPr/>
          <a:lstStyle/>
          <a:p>
            <a:fld id="{CC1D07B8-A076-4222-89E8-82CD8E7CFBE1}" type="datetime1">
              <a:rPr lang="en-IN" smtClean="0"/>
              <a:t>25-05-2023</a:t>
            </a:fld>
            <a:endParaRPr lang="en-IN" dirty="0"/>
          </a:p>
        </p:txBody>
      </p:sp>
      <p:sp>
        <p:nvSpPr>
          <p:cNvPr id="6" name="Footer Placeholder 5">
            <a:extLst>
              <a:ext uri="{FF2B5EF4-FFF2-40B4-BE49-F238E27FC236}">
                <a16:creationId xmlns:a16="http://schemas.microsoft.com/office/drawing/2014/main" id="{AB579EFE-120A-4919-98FC-DCDA940C761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34D3E14-EB2C-4A0A-8713-0F8645B19B40}"/>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422768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579B-3359-4A07-8C83-7AA7BF8DF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F46C26-FAC9-4740-ADE9-E721B20AE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E0A8B3C-AF36-4C3E-855F-04B9889FC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2A450-B092-46DD-AE26-91BEA877568B}"/>
              </a:ext>
            </a:extLst>
          </p:cNvPr>
          <p:cNvSpPr>
            <a:spLocks noGrp="1"/>
          </p:cNvSpPr>
          <p:nvPr>
            <p:ph type="dt" sz="half" idx="10"/>
          </p:nvPr>
        </p:nvSpPr>
        <p:spPr/>
        <p:txBody>
          <a:bodyPr/>
          <a:lstStyle/>
          <a:p>
            <a:fld id="{E9C1AA6E-99DF-4967-B34D-52408BA2446D}" type="datetime1">
              <a:rPr lang="en-IN" smtClean="0"/>
              <a:t>25-05-2023</a:t>
            </a:fld>
            <a:endParaRPr lang="en-IN" dirty="0"/>
          </a:p>
        </p:txBody>
      </p:sp>
      <p:sp>
        <p:nvSpPr>
          <p:cNvPr id="6" name="Footer Placeholder 5">
            <a:extLst>
              <a:ext uri="{FF2B5EF4-FFF2-40B4-BE49-F238E27FC236}">
                <a16:creationId xmlns:a16="http://schemas.microsoft.com/office/drawing/2014/main" id="{6A6AE1D4-89CA-45DB-A326-35AACE9FF1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BCB7382-57BD-439A-BB3A-9E4C6EEE80E8}"/>
              </a:ext>
            </a:extLst>
          </p:cNvPr>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1274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ADFE7-6ECA-4749-B291-F0379A9A3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E299F5-71A1-4BFE-9B3A-993C832BB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727A1-9F7C-4A82-A987-05831857E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5CE92-4DB0-4FB3-B80F-3E0A97252355}" type="datetime1">
              <a:rPr lang="en-IN" smtClean="0"/>
              <a:t>25-05-2023</a:t>
            </a:fld>
            <a:endParaRPr lang="en-IN" dirty="0"/>
          </a:p>
        </p:txBody>
      </p:sp>
      <p:sp>
        <p:nvSpPr>
          <p:cNvPr id="5" name="Footer Placeholder 4">
            <a:extLst>
              <a:ext uri="{FF2B5EF4-FFF2-40B4-BE49-F238E27FC236}">
                <a16:creationId xmlns:a16="http://schemas.microsoft.com/office/drawing/2014/main" id="{643FDD36-8117-4CC3-A6BB-B58EC5997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37A4224-3568-438D-8AD9-ADD1B1159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D5AED-D04D-48C0-8E85-AB00F7D41487}" type="slidenum">
              <a:rPr lang="en-IN" smtClean="0"/>
              <a:t>‹#›</a:t>
            </a:fld>
            <a:endParaRPr lang="en-IN" dirty="0"/>
          </a:p>
        </p:txBody>
      </p:sp>
    </p:spTree>
    <p:extLst>
      <p:ext uri="{BB962C8B-B14F-4D97-AF65-F5344CB8AC3E}">
        <p14:creationId xmlns:p14="http://schemas.microsoft.com/office/powerpoint/2010/main" val="5471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5142-8183-480B-AC0B-4C047C6083AD}"/>
              </a:ext>
            </a:extLst>
          </p:cNvPr>
          <p:cNvSpPr>
            <a:spLocks noGrp="1"/>
          </p:cNvSpPr>
          <p:nvPr>
            <p:ph type="ctrTitle"/>
          </p:nvPr>
        </p:nvSpPr>
        <p:spPr>
          <a:xfrm>
            <a:off x="1524000" y="2061455"/>
            <a:ext cx="9144000" cy="979695"/>
          </a:xfrm>
        </p:spPr>
        <p:txBody>
          <a:bodyPr>
            <a:noAutofit/>
          </a:bodyPr>
          <a:lstStyle/>
          <a:p>
            <a:pPr>
              <a:lnSpc>
                <a:spcPct val="100000"/>
              </a:lnSpc>
            </a:pPr>
            <a:r>
              <a:rPr lang="en-IN" sz="3200" dirty="0">
                <a:latin typeface="Agency FB" panose="020B0503020202020204" pitchFamily="34" charset="0"/>
              </a:rPr>
              <a:t>Department of Computer Science &amp; Engineering</a:t>
            </a:r>
            <a:br>
              <a:rPr lang="en-IN" sz="3200" dirty="0">
                <a:latin typeface="Agency FB" panose="020B0503020202020204" pitchFamily="34" charset="0"/>
              </a:rPr>
            </a:br>
            <a:r>
              <a:rPr lang="en-IN" sz="3200" b="1" dirty="0">
                <a:latin typeface="Agency FB" panose="020B0503020202020204" pitchFamily="34" charset="0"/>
              </a:rPr>
              <a:t>Project Presentation</a:t>
            </a:r>
          </a:p>
        </p:txBody>
      </p:sp>
      <p:sp>
        <p:nvSpPr>
          <p:cNvPr id="3" name="Subtitle 2">
            <a:extLst>
              <a:ext uri="{FF2B5EF4-FFF2-40B4-BE49-F238E27FC236}">
                <a16:creationId xmlns:a16="http://schemas.microsoft.com/office/drawing/2014/main" id="{C5BAD36F-0C2A-485A-8E54-667639EB5E48}"/>
              </a:ext>
            </a:extLst>
          </p:cNvPr>
          <p:cNvSpPr>
            <a:spLocks noGrp="1"/>
          </p:cNvSpPr>
          <p:nvPr>
            <p:ph type="subTitle" idx="1"/>
          </p:nvPr>
        </p:nvSpPr>
        <p:spPr>
          <a:xfrm>
            <a:off x="7237150" y="4557372"/>
            <a:ext cx="4406629" cy="2300628"/>
          </a:xfrm>
        </p:spPr>
        <p:txBody>
          <a:bodyPr>
            <a:normAutofit/>
          </a:bodyPr>
          <a:lstStyle/>
          <a:p>
            <a:r>
              <a:rPr lang="en-IN" b="1" dirty="0">
                <a:latin typeface="Agency FB" panose="020B0503020202020204" pitchFamily="34" charset="0"/>
              </a:rPr>
              <a:t> Guide</a:t>
            </a:r>
          </a:p>
          <a:p>
            <a:pPr>
              <a:lnSpc>
                <a:spcPct val="100000"/>
              </a:lnSpc>
            </a:pPr>
            <a:r>
              <a:rPr lang="en-IN" sz="2000" dirty="0">
                <a:latin typeface="Times New Roman" panose="02020603050405020304" pitchFamily="18" charset="0"/>
                <a:cs typeface="Times New Roman" panose="02020603050405020304" pitchFamily="18" charset="0"/>
              </a:rPr>
              <a:t>Prof. SHEEBA S</a:t>
            </a:r>
            <a:endParaRPr lang="en-IN" sz="20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IN" sz="2000" dirty="0">
                <a:latin typeface="Times New Roman" panose="02020603050405020304" pitchFamily="18" charset="0"/>
                <a:cs typeface="Times New Roman" panose="02020603050405020304" pitchFamily="18" charset="0"/>
              </a:rPr>
              <a:t>Assistant Professor</a:t>
            </a:r>
          </a:p>
          <a:p>
            <a:pPr>
              <a:lnSpc>
                <a:spcPct val="100000"/>
              </a:lnSpc>
            </a:pPr>
            <a:r>
              <a:rPr lang="en-IN" sz="2000" dirty="0">
                <a:latin typeface="Times New Roman" panose="02020603050405020304" pitchFamily="18" charset="0"/>
                <a:cs typeface="Times New Roman" panose="02020603050405020304" pitchFamily="18" charset="0"/>
              </a:rPr>
              <a:t>CSE Department</a:t>
            </a:r>
          </a:p>
          <a:p>
            <a:pPr>
              <a:lnSpc>
                <a:spcPct val="100000"/>
              </a:lnSpc>
            </a:pPr>
            <a:r>
              <a:rPr lang="en-IN" sz="2000" dirty="0">
                <a:latin typeface="Times New Roman" panose="02020603050405020304" pitchFamily="18" charset="0"/>
                <a:cs typeface="Times New Roman" panose="02020603050405020304" pitchFamily="18" charset="0"/>
              </a:rPr>
              <a:t>DBIT</a:t>
            </a:r>
          </a:p>
        </p:txBody>
      </p:sp>
      <p:sp>
        <p:nvSpPr>
          <p:cNvPr id="6" name="Subtitle 2">
            <a:extLst>
              <a:ext uri="{FF2B5EF4-FFF2-40B4-BE49-F238E27FC236}">
                <a16:creationId xmlns:a16="http://schemas.microsoft.com/office/drawing/2014/main" id="{86895703-EBED-4616-829D-B29A284FD820}"/>
              </a:ext>
            </a:extLst>
          </p:cNvPr>
          <p:cNvSpPr txBox="1">
            <a:spLocks/>
          </p:cNvSpPr>
          <p:nvPr/>
        </p:nvSpPr>
        <p:spPr>
          <a:xfrm>
            <a:off x="548221" y="4557372"/>
            <a:ext cx="4128939" cy="221934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100" b="1" dirty="0">
                <a:latin typeface="Agency FB" panose="020B0503020202020204" pitchFamily="34" charset="0"/>
              </a:rPr>
              <a:t>Project Team</a:t>
            </a:r>
          </a:p>
          <a:p>
            <a:pPr marL="457200" indent="-457200" algn="just">
              <a:lnSpc>
                <a:spcPct val="120000"/>
              </a:lnSpc>
              <a:buAutoNum type="arabicPeriod"/>
            </a:pPr>
            <a:r>
              <a:rPr lang="en-IN" sz="2600" dirty="0">
                <a:latin typeface="Times New Roman" panose="02020603050405020304" pitchFamily="18" charset="0"/>
                <a:cs typeface="Times New Roman" panose="02020603050405020304" pitchFamily="18" charset="0"/>
              </a:rPr>
              <a:t>SRUJANA M R      1DB19CS143</a:t>
            </a:r>
          </a:p>
          <a:p>
            <a:pPr marL="457200" indent="-457200" algn="just">
              <a:lnSpc>
                <a:spcPct val="120000"/>
              </a:lnSpc>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SUPRITHA B R     1DB19CS147</a:t>
            </a:r>
          </a:p>
          <a:p>
            <a:pPr marL="457200" indent="-457200" algn="just">
              <a:lnSpc>
                <a:spcPct val="120000"/>
              </a:lnSpc>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SUSHMA PATIL    1DB19CS149</a:t>
            </a:r>
          </a:p>
          <a:p>
            <a:pPr marL="457200" indent="-457200" algn="just">
              <a:lnSpc>
                <a:spcPct val="120000"/>
              </a:lnSpc>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SUSHMITHA S     1DB19CS150</a:t>
            </a:r>
          </a:p>
          <a:p>
            <a:pPr marL="457200" indent="-457200" algn="just">
              <a:buFont typeface="Arial" panose="020B0604020202020204" pitchFamily="34" charset="0"/>
              <a:buAutoNum type="arabicPeriod"/>
            </a:pPr>
            <a:endParaRPr lang="en-IN" dirty="0">
              <a:latin typeface="Agency FB" panose="020B0503020202020204" pitchFamily="34" charset="0"/>
            </a:endParaRPr>
          </a:p>
          <a:p>
            <a:pPr marL="457200" indent="-457200" algn="just">
              <a:buAutoNum type="arabicPeriod"/>
            </a:pPr>
            <a:endParaRPr lang="en-IN" dirty="0">
              <a:latin typeface="Agency FB" panose="020B0503020202020204" pitchFamily="34" charset="0"/>
            </a:endParaRPr>
          </a:p>
        </p:txBody>
      </p:sp>
      <p:pic>
        <p:nvPicPr>
          <p:cNvPr id="7" name="Picture 6">
            <a:extLst>
              <a:ext uri="{FF2B5EF4-FFF2-40B4-BE49-F238E27FC236}">
                <a16:creationId xmlns:a16="http://schemas.microsoft.com/office/drawing/2014/main" id="{C7CB388C-602E-4262-BC15-0A608807274B}"/>
              </a:ext>
            </a:extLst>
          </p:cNvPr>
          <p:cNvPicPr>
            <a:picLocks noChangeAspect="1"/>
          </p:cNvPicPr>
          <p:nvPr/>
        </p:nvPicPr>
        <p:blipFill>
          <a:blip r:embed="rId2"/>
          <a:stretch>
            <a:fillRect/>
          </a:stretch>
        </p:blipFill>
        <p:spPr>
          <a:xfrm>
            <a:off x="0" y="0"/>
            <a:ext cx="12192000" cy="1955260"/>
          </a:xfrm>
          <a:prstGeom prst="rect">
            <a:avLst/>
          </a:prstGeom>
        </p:spPr>
      </p:pic>
      <p:sp>
        <p:nvSpPr>
          <p:cNvPr id="8" name="Title 1">
            <a:extLst>
              <a:ext uri="{FF2B5EF4-FFF2-40B4-BE49-F238E27FC236}">
                <a16:creationId xmlns:a16="http://schemas.microsoft.com/office/drawing/2014/main" id="{2CFB75C4-0418-4644-8519-67380ED1A455}"/>
              </a:ext>
            </a:extLst>
          </p:cNvPr>
          <p:cNvSpPr txBox="1">
            <a:spLocks/>
          </p:cNvSpPr>
          <p:nvPr/>
        </p:nvSpPr>
        <p:spPr>
          <a:xfrm>
            <a:off x="1524000" y="3113070"/>
            <a:ext cx="9144000" cy="11404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sz="3200" b="1" dirty="0">
                <a:solidFill>
                  <a:schemeClr val="tx1"/>
                </a:solidFill>
                <a:latin typeface="Times New Roman" panose="02020603050405020304" pitchFamily="18" charset="0"/>
                <a:cs typeface="Times New Roman" panose="02020603050405020304" pitchFamily="18" charset="0"/>
              </a:rPr>
              <a:t>MILITANT INTRUSION DETECTION USING MACHINE LEARNING</a:t>
            </a:r>
          </a:p>
        </p:txBody>
      </p:sp>
    </p:spTree>
    <p:extLst>
      <p:ext uri="{BB962C8B-B14F-4D97-AF65-F5344CB8AC3E}">
        <p14:creationId xmlns:p14="http://schemas.microsoft.com/office/powerpoint/2010/main" val="306125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10</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34902"/>
            <a:ext cx="10515600" cy="769441"/>
          </a:xfrm>
          <a:prstGeom prst="rect">
            <a:avLst/>
          </a:prstGeom>
          <a:noFill/>
        </p:spPr>
        <p:txBody>
          <a:bodyPr wrap="square" rtlCol="0">
            <a:spAutoFit/>
          </a:bodyPr>
          <a:lstStyle/>
          <a:p>
            <a:pPr algn="ctr"/>
            <a:r>
              <a:rPr lang="en-IN" sz="4400" dirty="0">
                <a:solidFill>
                  <a:srgbClr val="002060"/>
                </a:solidFill>
              </a:rPr>
              <a:t>ABSTRACT</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17856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624840" y="1352778"/>
            <a:ext cx="10942320" cy="5085343"/>
          </a:xfrm>
        </p:spPr>
        <p:txBody>
          <a:bodyPr numCol="1">
            <a:normAutofit lnSpcReduction="10000"/>
          </a:bodyPr>
          <a:lstStyle/>
          <a:p>
            <a:pPr marL="0" indent="0" algn="just">
              <a:lnSpc>
                <a:spcPct val="150000"/>
              </a:lnSpc>
              <a:buClr>
                <a:schemeClr val="tx1"/>
              </a:buClr>
              <a:buNone/>
            </a:pPr>
            <a:r>
              <a:rPr lang="en-IN" sz="2200" dirty="0">
                <a:effectLst/>
                <a:latin typeface="Times New Roman" panose="02020603050405020304" pitchFamily="18" charset="0"/>
                <a:ea typeface="Calibri" panose="020F0502020204030204" pitchFamily="34" charset="0"/>
                <a:cs typeface="Tunga" panose="020B0502040204020203" pitchFamily="34" charset="0"/>
              </a:rPr>
              <a:t>The Proposed work is being used for surveillance, monitoring, and classifications of weapons, live tracking, and many more purposes. In this work, live surveillance videos are taken for monitoring and detecting abnormal events based on real-time image processing techniques. I</a:t>
            </a:r>
            <a:r>
              <a:rPr lang="en-IN" sz="2200" dirty="0">
                <a:latin typeface="Times New Roman" panose="02020603050405020304" pitchFamily="18" charset="0"/>
                <a:ea typeface="Calibri" panose="020F0502020204030204" pitchFamily="34" charset="0"/>
                <a:cs typeface="Tunga" panose="020B0502040204020203" pitchFamily="34" charset="0"/>
              </a:rPr>
              <a:t>t also</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drastically reduces the crime rate and time required to catch criminals.</a:t>
            </a:r>
          </a:p>
          <a:p>
            <a:pPr marL="0" indent="0" algn="just">
              <a:lnSpc>
                <a:spcPct val="150000"/>
              </a:lnSpc>
              <a:buNone/>
            </a:pPr>
            <a:r>
              <a:rPr lang="en-IN" sz="2200" dirty="0">
                <a:effectLst/>
                <a:latin typeface="Times New Roman" panose="02020603050405020304" pitchFamily="18" charset="0"/>
                <a:ea typeface="Calibri" panose="020F0502020204030204" pitchFamily="34" charset="0"/>
                <a:cs typeface="Tunga" panose="020B0502040204020203" pitchFamily="34" charset="0"/>
              </a:rPr>
              <a:t>Operations of the proposed project have three processing modules:</a:t>
            </a:r>
          </a:p>
          <a:p>
            <a:pPr algn="just">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unga" panose="020B0502040204020203" pitchFamily="34" charset="0"/>
              </a:rPr>
              <a:t>The first processing module is for object detection using Convolutional Neural     Networks(CNN). </a:t>
            </a:r>
          </a:p>
          <a:p>
            <a:pPr algn="just">
              <a:lnSpc>
                <a:spcPct val="150000"/>
              </a:lnSpc>
              <a:buFont typeface="Wingdings" panose="05000000000000000000" pitchFamily="2" charset="2"/>
              <a:buChar char="§"/>
            </a:pPr>
            <a:r>
              <a:rPr lang="en-IN" sz="2200" dirty="0">
                <a:latin typeface="Times New Roman" panose="02020603050405020304" pitchFamily="18" charset="0"/>
                <a:ea typeface="Calibri" panose="020F0502020204030204" pitchFamily="34" charset="0"/>
                <a:cs typeface="Tunga" panose="020B0502040204020203" pitchFamily="34" charset="0"/>
              </a:rPr>
              <a:t>The second</a:t>
            </a:r>
            <a:r>
              <a:rPr lang="en-IN" sz="2200" dirty="0">
                <a:effectLst/>
                <a:latin typeface="Times New Roman" panose="02020603050405020304" pitchFamily="18" charset="0"/>
                <a:ea typeface="Calibri" panose="020F0502020204030204" pitchFamily="34" charset="0"/>
                <a:cs typeface="Tunga" panose="020B0502040204020203" pitchFamily="34" charset="0"/>
              </a:rPr>
              <a:t> processing module will handle the classification of weapons.</a:t>
            </a:r>
          </a:p>
          <a:p>
            <a:pPr algn="just">
              <a:lnSpc>
                <a:spcPct val="150000"/>
              </a:lnSpc>
              <a:buFont typeface="Wingdings" panose="05000000000000000000" pitchFamily="2" charset="2"/>
              <a:buChar char="§"/>
            </a:pPr>
            <a:r>
              <a:rPr lang="en-IN" sz="2200" dirty="0">
                <a:latin typeface="Times New Roman" panose="02020603050405020304" pitchFamily="18" charset="0"/>
                <a:ea typeface="Calibri" panose="020F0502020204030204" pitchFamily="34" charset="0"/>
                <a:cs typeface="Tunga" panose="020B0502040204020203" pitchFamily="34" charset="0"/>
              </a:rPr>
              <a:t>M</a:t>
            </a:r>
            <a:r>
              <a:rPr lang="en-IN" sz="2200" dirty="0">
                <a:effectLst/>
                <a:latin typeface="Times New Roman" panose="02020603050405020304" pitchFamily="18" charset="0"/>
                <a:ea typeface="Calibri" panose="020F0502020204030204" pitchFamily="34" charset="0"/>
                <a:cs typeface="Tunga" panose="020B0502040204020203" pitchFamily="34" charset="0"/>
              </a:rPr>
              <a:t>onitoring and alarm operations will be carried out by the third processing module.</a:t>
            </a:r>
            <a:r>
              <a:rPr lang="en-IN" sz="2200" dirty="0">
                <a:effectLst/>
                <a:latin typeface="Times New Roman" panose="02020603050405020304" pitchFamily="18" charset="0"/>
                <a:ea typeface="Calibri" panose="020F0502020204030204" pitchFamily="34" charset="0"/>
              </a:rPr>
              <a:t> </a:t>
            </a:r>
          </a:p>
          <a:p>
            <a:pPr marL="0" indent="0" algn="just">
              <a:lnSpc>
                <a:spcPct val="120000"/>
              </a:lnSpc>
              <a:buClr>
                <a:schemeClr val="tx1"/>
              </a:buClr>
              <a:buNone/>
            </a:pPr>
            <a:endParaRPr lang="en-IN" sz="2200" dirty="0">
              <a:effectLst/>
              <a:latin typeface="Times New Roman" panose="02020603050405020304" pitchFamily="18" charset="0"/>
              <a:ea typeface="Calibri" panose="020F0502020204030204" pitchFamily="34" charset="0"/>
            </a:endParaRPr>
          </a:p>
          <a:p>
            <a:pPr marL="0" indent="0" algn="just">
              <a:lnSpc>
                <a:spcPct val="120000"/>
              </a:lnSpc>
              <a:buClr>
                <a:schemeClr val="tx1"/>
              </a:buClr>
              <a:buNone/>
            </a:pPr>
            <a:endParaRPr lang="en-IN" sz="3500" dirty="0">
              <a:effectLst/>
              <a:latin typeface="Times New Roman" panose="02020603050405020304" pitchFamily="18" charset="0"/>
              <a:ea typeface="Calibri" panose="020F0502020204030204" pitchFamily="34" charset="0"/>
            </a:endParaRPr>
          </a:p>
          <a:p>
            <a:pPr algn="just"/>
            <a:endParaRPr lang="en-IN" sz="3200" dirty="0">
              <a:latin typeface="Tw Cen MT" panose="020B0602020104020603" pitchFamily="34" charset="0"/>
            </a:endParaRPr>
          </a:p>
        </p:txBody>
      </p:sp>
    </p:spTree>
    <p:extLst>
      <p:ext uri="{BB962C8B-B14F-4D97-AF65-F5344CB8AC3E}">
        <p14:creationId xmlns:p14="http://schemas.microsoft.com/office/powerpoint/2010/main" val="89430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B00-A4CC-45A8-96FA-4E62F1BE53CE}"/>
              </a:ext>
            </a:extLst>
          </p:cNvPr>
          <p:cNvSpPr>
            <a:spLocks noGrp="1"/>
          </p:cNvSpPr>
          <p:nvPr>
            <p:ph type="title"/>
          </p:nvPr>
        </p:nvSpPr>
        <p:spPr>
          <a:xfrm>
            <a:off x="838200" y="216990"/>
            <a:ext cx="10515600" cy="768096"/>
          </a:xfrm>
        </p:spPr>
        <p:txBody>
          <a:bodyPr>
            <a:normAutofit/>
          </a:bodyPr>
          <a:lstStyle/>
          <a:p>
            <a:pPr algn="ctr"/>
            <a:r>
              <a:rPr lang="en-IN" dirty="0">
                <a:solidFill>
                  <a:schemeClr val="accent1">
                    <a:lumMod val="50000"/>
                  </a:schemeClr>
                </a:solidFill>
                <a:latin typeface="+mn-lt"/>
              </a:rPr>
              <a:t>METHODOLOGY</a:t>
            </a:r>
          </a:p>
        </p:txBody>
      </p:sp>
      <p:sp>
        <p:nvSpPr>
          <p:cNvPr id="4" name="Date Placeholder 3">
            <a:extLst>
              <a:ext uri="{FF2B5EF4-FFF2-40B4-BE49-F238E27FC236}">
                <a16:creationId xmlns:a16="http://schemas.microsoft.com/office/drawing/2014/main" id="{1B31A902-2DD4-40B6-B9EE-195EB8B7F52E}"/>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A152F63E-D68A-47BB-985A-835B280BCB37}"/>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167C2F22-200E-4187-AA93-2C939BA5132F}"/>
              </a:ext>
            </a:extLst>
          </p:cNvPr>
          <p:cNvSpPr>
            <a:spLocks noGrp="1"/>
          </p:cNvSpPr>
          <p:nvPr>
            <p:ph type="sldNum" sz="quarter" idx="12"/>
          </p:nvPr>
        </p:nvSpPr>
        <p:spPr/>
        <p:txBody>
          <a:bodyPr/>
          <a:lstStyle/>
          <a:p>
            <a:fld id="{FB3D5AED-D04D-48C0-8E85-AB00F7D41487}" type="slidenum">
              <a:rPr lang="en-IN" smtClean="0"/>
              <a:t>11</a:t>
            </a:fld>
            <a:endParaRPr lang="en-IN" dirty="0"/>
          </a:p>
        </p:txBody>
      </p:sp>
      <p:pic>
        <p:nvPicPr>
          <p:cNvPr id="7" name="Content Placeholder 6">
            <a:extLst>
              <a:ext uri="{FF2B5EF4-FFF2-40B4-BE49-F238E27FC236}">
                <a16:creationId xmlns:a16="http://schemas.microsoft.com/office/drawing/2014/main" id="{213F70A2-460D-D802-E3E6-2C320FF78E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 r="60900"/>
          <a:stretch/>
        </p:blipFill>
        <p:spPr>
          <a:xfrm>
            <a:off x="1091682" y="1534938"/>
            <a:ext cx="9517224" cy="4722024"/>
          </a:xfrm>
          <a:prstGeom prst="rect">
            <a:avLst/>
          </a:prstGeom>
        </p:spPr>
      </p:pic>
      <p:cxnSp>
        <p:nvCxnSpPr>
          <p:cNvPr id="8" name="Straight Connector 7">
            <a:extLst>
              <a:ext uri="{FF2B5EF4-FFF2-40B4-BE49-F238E27FC236}">
                <a16:creationId xmlns:a16="http://schemas.microsoft.com/office/drawing/2014/main" id="{D72F2021-D0E3-4D99-8EDA-412E055FA6AF}"/>
              </a:ext>
            </a:extLst>
          </p:cNvPr>
          <p:cNvCxnSpPr>
            <a:cxnSpLocks/>
          </p:cNvCxnSpPr>
          <p:nvPr/>
        </p:nvCxnSpPr>
        <p:spPr>
          <a:xfrm>
            <a:off x="590938" y="1133220"/>
            <a:ext cx="110101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7C1F-31FC-48D9-8EE7-FD31B9E08E90}"/>
              </a:ext>
            </a:extLst>
          </p:cNvPr>
          <p:cNvSpPr>
            <a:spLocks noGrp="1"/>
          </p:cNvSpPr>
          <p:nvPr>
            <p:ph type="title"/>
          </p:nvPr>
        </p:nvSpPr>
        <p:spPr>
          <a:xfrm>
            <a:off x="768299" y="337409"/>
            <a:ext cx="10515600" cy="842482"/>
          </a:xfrm>
        </p:spPr>
        <p:txBody>
          <a:bodyPr>
            <a:normAutofit/>
          </a:bodyPr>
          <a:lstStyle/>
          <a:p>
            <a:pPr algn="ctr"/>
            <a:r>
              <a:rPr lang="en-US" dirty="0">
                <a:solidFill>
                  <a:schemeClr val="accent5">
                    <a:lumMod val="50000"/>
                  </a:schemeClr>
                </a:solidFill>
                <a:effectLst/>
                <a:latin typeface="+mn-lt"/>
                <a:ea typeface="Times New Roman" panose="02020603050405020304" pitchFamily="18" charset="0"/>
                <a:cs typeface="Times New Roman" panose="02020603050405020304" pitchFamily="18" charset="0"/>
              </a:rPr>
              <a:t>MILITANT VISUAL </a:t>
            </a:r>
            <a:r>
              <a:rPr lang="en-US" dirty="0">
                <a:solidFill>
                  <a:schemeClr val="accent5">
                    <a:lumMod val="50000"/>
                  </a:schemeClr>
                </a:solidFill>
                <a:latin typeface="+mn-lt"/>
                <a:ea typeface="Times New Roman" panose="02020603050405020304" pitchFamily="18" charset="0"/>
                <a:cs typeface="Times New Roman" panose="02020603050405020304" pitchFamily="18" charset="0"/>
              </a:rPr>
              <a:t>E</a:t>
            </a:r>
            <a:r>
              <a:rPr lang="en-US" dirty="0">
                <a:solidFill>
                  <a:schemeClr val="accent5">
                    <a:lumMod val="50000"/>
                  </a:schemeClr>
                </a:solidFill>
                <a:effectLst/>
                <a:latin typeface="+mn-lt"/>
                <a:ea typeface="Times New Roman" panose="02020603050405020304" pitchFamily="18" charset="0"/>
                <a:cs typeface="Times New Roman" panose="02020603050405020304" pitchFamily="18" charset="0"/>
              </a:rPr>
              <a:t>XAMPLES</a:t>
            </a:r>
            <a:endParaRPr lang="en-IN" dirty="0">
              <a:solidFill>
                <a:schemeClr val="accent5">
                  <a:lumMod val="50000"/>
                </a:schemeClr>
              </a:solidFill>
            </a:endParaRPr>
          </a:p>
        </p:txBody>
      </p:sp>
      <p:sp>
        <p:nvSpPr>
          <p:cNvPr id="5" name="Date Placeholder 4">
            <a:extLst>
              <a:ext uri="{FF2B5EF4-FFF2-40B4-BE49-F238E27FC236}">
                <a16:creationId xmlns:a16="http://schemas.microsoft.com/office/drawing/2014/main" id="{30548314-CE7E-4C75-8CCE-FD6000CF16BD}"/>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D186B01F-6039-4EFD-A38B-150F139C7B78}"/>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3720773F-A9CA-4DEC-8EBC-B5ED1EB90374}"/>
              </a:ext>
            </a:extLst>
          </p:cNvPr>
          <p:cNvSpPr>
            <a:spLocks noGrp="1"/>
          </p:cNvSpPr>
          <p:nvPr>
            <p:ph type="sldNum" sz="quarter" idx="12"/>
          </p:nvPr>
        </p:nvSpPr>
        <p:spPr/>
        <p:txBody>
          <a:bodyPr/>
          <a:lstStyle/>
          <a:p>
            <a:fld id="{FB3D5AED-D04D-48C0-8E85-AB00F7D41487}" type="slidenum">
              <a:rPr lang="en-IN" smtClean="0"/>
              <a:t>12</a:t>
            </a:fld>
            <a:endParaRPr lang="en-IN" dirty="0"/>
          </a:p>
        </p:txBody>
      </p:sp>
      <p:pic>
        <p:nvPicPr>
          <p:cNvPr id="8" name="Content Placeholder 7">
            <a:extLst>
              <a:ext uri="{FF2B5EF4-FFF2-40B4-BE49-F238E27FC236}">
                <a16:creationId xmlns:a16="http://schemas.microsoft.com/office/drawing/2014/main" id="{B60EC26A-B26C-4195-84AE-3C3394028177}"/>
              </a:ext>
            </a:extLst>
          </p:cNvPr>
          <p:cNvPicPr>
            <a:picLocks noGrp="1" noChangeAspect="1"/>
          </p:cNvPicPr>
          <p:nvPr>
            <p:ph sz="half" idx="1"/>
          </p:nvPr>
        </p:nvPicPr>
        <p:blipFill>
          <a:blip r:embed="rId2"/>
          <a:stretch>
            <a:fillRect/>
          </a:stretch>
        </p:blipFill>
        <p:spPr>
          <a:xfrm>
            <a:off x="1596231" y="1690688"/>
            <a:ext cx="4429868" cy="3659463"/>
          </a:xfrm>
          <a:prstGeom prst="rect">
            <a:avLst/>
          </a:prstGeom>
        </p:spPr>
      </p:pic>
      <p:pic>
        <p:nvPicPr>
          <p:cNvPr id="9" name="Content Placeholder 8">
            <a:extLst>
              <a:ext uri="{FF2B5EF4-FFF2-40B4-BE49-F238E27FC236}">
                <a16:creationId xmlns:a16="http://schemas.microsoft.com/office/drawing/2014/main" id="{D142161C-A253-4A29-958F-923DC483E7AA}"/>
              </a:ext>
            </a:extLst>
          </p:cNvPr>
          <p:cNvPicPr>
            <a:picLocks noGrp="1" noChangeAspect="1"/>
          </p:cNvPicPr>
          <p:nvPr>
            <p:ph sz="half" idx="2"/>
          </p:nvPr>
        </p:nvPicPr>
        <p:blipFill>
          <a:blip r:embed="rId3"/>
          <a:stretch>
            <a:fillRect/>
          </a:stretch>
        </p:blipFill>
        <p:spPr>
          <a:xfrm>
            <a:off x="8153400" y="1809298"/>
            <a:ext cx="2442369" cy="3422243"/>
          </a:xfrm>
          <a:prstGeom prst="rect">
            <a:avLst/>
          </a:prstGeom>
        </p:spPr>
      </p:pic>
      <p:cxnSp>
        <p:nvCxnSpPr>
          <p:cNvPr id="10" name="Straight Connector 9">
            <a:extLst>
              <a:ext uri="{FF2B5EF4-FFF2-40B4-BE49-F238E27FC236}">
                <a16:creationId xmlns:a16="http://schemas.microsoft.com/office/drawing/2014/main" id="{9D8355C4-E3ED-465C-98CF-D4DA925F5EF8}"/>
              </a:ext>
            </a:extLst>
          </p:cNvPr>
          <p:cNvCxnSpPr>
            <a:cxnSpLocks/>
          </p:cNvCxnSpPr>
          <p:nvPr/>
        </p:nvCxnSpPr>
        <p:spPr>
          <a:xfrm>
            <a:off x="590938" y="1343608"/>
            <a:ext cx="110101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5787-6894-486D-99F0-3F88EF554F78}"/>
              </a:ext>
            </a:extLst>
          </p:cNvPr>
          <p:cNvSpPr>
            <a:spLocks noGrp="1"/>
          </p:cNvSpPr>
          <p:nvPr>
            <p:ph type="title"/>
          </p:nvPr>
        </p:nvSpPr>
        <p:spPr>
          <a:xfrm>
            <a:off x="838200" y="339046"/>
            <a:ext cx="10515600" cy="768096"/>
          </a:xfrm>
        </p:spPr>
        <p:txBody>
          <a:bodyPr>
            <a:normAutofit/>
          </a:bodyPr>
          <a:lstStyle/>
          <a:p>
            <a:pPr algn="ctr"/>
            <a:r>
              <a:rPr lang="en-US" dirty="0">
                <a:solidFill>
                  <a:schemeClr val="accent5">
                    <a:lumMod val="50000"/>
                  </a:schemeClr>
                </a:solidFill>
                <a:effectLst/>
                <a:latin typeface="+mn-lt"/>
                <a:ea typeface="Times New Roman" panose="02020603050405020304" pitchFamily="18" charset="0"/>
                <a:cs typeface="Times New Roman" panose="02020603050405020304" pitchFamily="18" charset="0"/>
              </a:rPr>
              <a:t>MILITANT VISUAL </a:t>
            </a:r>
            <a:r>
              <a:rPr lang="en-US" dirty="0">
                <a:solidFill>
                  <a:schemeClr val="accent5">
                    <a:lumMod val="50000"/>
                  </a:schemeClr>
                </a:solidFill>
                <a:latin typeface="+mn-lt"/>
                <a:ea typeface="Times New Roman" panose="02020603050405020304" pitchFamily="18" charset="0"/>
                <a:cs typeface="Times New Roman" panose="02020603050405020304" pitchFamily="18" charset="0"/>
              </a:rPr>
              <a:t>E</a:t>
            </a:r>
            <a:r>
              <a:rPr lang="en-US" dirty="0">
                <a:solidFill>
                  <a:schemeClr val="accent5">
                    <a:lumMod val="50000"/>
                  </a:schemeClr>
                </a:solidFill>
                <a:effectLst/>
                <a:latin typeface="+mn-lt"/>
                <a:ea typeface="Times New Roman" panose="02020603050405020304" pitchFamily="18" charset="0"/>
                <a:cs typeface="Times New Roman" panose="02020603050405020304" pitchFamily="18" charset="0"/>
              </a:rPr>
              <a:t>XAMPLES</a:t>
            </a:r>
            <a:r>
              <a:rPr lang="en-IN" b="1" dirty="0">
                <a:solidFill>
                  <a:schemeClr val="accent5">
                    <a:lumMod val="50000"/>
                  </a:schemeClr>
                </a:solidFill>
                <a:effectLst/>
                <a:latin typeface="+mn-lt"/>
                <a:ea typeface="Times New Roman" panose="02020603050405020304" pitchFamily="18" charset="0"/>
                <a:cs typeface="Times New Roman" panose="02020603050405020304" pitchFamily="18" charset="0"/>
              </a:rPr>
              <a:t> </a:t>
            </a:r>
            <a:endParaRPr lang="en-IN" dirty="0">
              <a:solidFill>
                <a:schemeClr val="accent5">
                  <a:lumMod val="50000"/>
                </a:schemeClr>
              </a:solidFill>
              <a:latin typeface="+mn-lt"/>
            </a:endParaRPr>
          </a:p>
        </p:txBody>
      </p:sp>
      <p:sp>
        <p:nvSpPr>
          <p:cNvPr id="5" name="Date Placeholder 4">
            <a:extLst>
              <a:ext uri="{FF2B5EF4-FFF2-40B4-BE49-F238E27FC236}">
                <a16:creationId xmlns:a16="http://schemas.microsoft.com/office/drawing/2014/main" id="{075C7546-68F7-42B3-95CF-69B7C817342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050A893B-C5E1-45E4-8359-D0D24BD06D68}"/>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56416D5F-A072-4E71-AD22-805470CFFAB1}"/>
              </a:ext>
            </a:extLst>
          </p:cNvPr>
          <p:cNvSpPr>
            <a:spLocks noGrp="1"/>
          </p:cNvSpPr>
          <p:nvPr>
            <p:ph type="sldNum" sz="quarter" idx="12"/>
          </p:nvPr>
        </p:nvSpPr>
        <p:spPr/>
        <p:txBody>
          <a:bodyPr/>
          <a:lstStyle/>
          <a:p>
            <a:fld id="{FB3D5AED-D04D-48C0-8E85-AB00F7D41487}" type="slidenum">
              <a:rPr lang="en-IN" smtClean="0"/>
              <a:t>13</a:t>
            </a:fld>
            <a:endParaRPr lang="en-IN" dirty="0"/>
          </a:p>
        </p:txBody>
      </p:sp>
      <p:pic>
        <p:nvPicPr>
          <p:cNvPr id="8" name="Content Placeholder 7">
            <a:extLst>
              <a:ext uri="{FF2B5EF4-FFF2-40B4-BE49-F238E27FC236}">
                <a16:creationId xmlns:a16="http://schemas.microsoft.com/office/drawing/2014/main" id="{8A5B40D0-33E9-4813-95C8-FC4FB3D54CC6}"/>
              </a:ext>
            </a:extLst>
          </p:cNvPr>
          <p:cNvPicPr>
            <a:picLocks noGrp="1" noChangeAspect="1"/>
          </p:cNvPicPr>
          <p:nvPr>
            <p:ph sz="half" idx="1"/>
          </p:nvPr>
        </p:nvPicPr>
        <p:blipFill>
          <a:blip r:embed="rId2"/>
          <a:stretch>
            <a:fillRect/>
          </a:stretch>
        </p:blipFill>
        <p:spPr>
          <a:xfrm>
            <a:off x="1216632" y="2021493"/>
            <a:ext cx="5181600" cy="3912021"/>
          </a:xfrm>
          <a:prstGeom prst="rect">
            <a:avLst/>
          </a:prstGeom>
        </p:spPr>
      </p:pic>
      <p:pic>
        <p:nvPicPr>
          <p:cNvPr id="1026" name="Picture 2" descr="7 Best Chef's Knives for Your Kitchen (2023): Affordable, Japanese, Carbon  Steel | WIRED">
            <a:extLst>
              <a:ext uri="{FF2B5EF4-FFF2-40B4-BE49-F238E27FC236}">
                <a16:creationId xmlns:a16="http://schemas.microsoft.com/office/drawing/2014/main" id="{BAA568F3-8A85-42D4-8296-21344791FB6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815988" y="1801835"/>
            <a:ext cx="2900892"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AA488112-BF75-4805-9723-C5687757155E}"/>
              </a:ext>
            </a:extLst>
          </p:cNvPr>
          <p:cNvCxnSpPr>
            <a:cxnSpLocks/>
          </p:cNvCxnSpPr>
          <p:nvPr/>
        </p:nvCxnSpPr>
        <p:spPr>
          <a:xfrm>
            <a:off x="590938" y="1230592"/>
            <a:ext cx="110101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52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14</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47617"/>
            <a:ext cx="10515600" cy="769441"/>
          </a:xfrm>
          <a:prstGeom prst="rect">
            <a:avLst/>
          </a:prstGeom>
          <a:noFill/>
        </p:spPr>
        <p:txBody>
          <a:bodyPr wrap="square" rtlCol="0">
            <a:spAutoFit/>
          </a:bodyPr>
          <a:lstStyle/>
          <a:p>
            <a:pPr algn="ctr"/>
            <a:r>
              <a:rPr lang="en-IN" sz="4400" dirty="0">
                <a:solidFill>
                  <a:srgbClr val="002060"/>
                </a:solidFill>
              </a:rPr>
              <a:t>SYSTEM ARCHITECTURE</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178560"/>
            <a:ext cx="1090168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Content Placeholder 2">
            <a:extLst>
              <a:ext uri="{FF2B5EF4-FFF2-40B4-BE49-F238E27FC236}">
                <a16:creationId xmlns:a16="http://schemas.microsoft.com/office/drawing/2014/main" id="{577EDB2A-FEE6-8EB0-E67A-C81C2E0F17E0}"/>
              </a:ext>
            </a:extLst>
          </p:cNvPr>
          <p:cNvPicPr>
            <a:picLocks noGrp="1" noChangeAspect="1"/>
          </p:cNvPicPr>
          <p:nvPr/>
        </p:nvPicPr>
        <p:blipFill>
          <a:blip r:embed="rId2"/>
          <a:stretch>
            <a:fillRect/>
          </a:stretch>
        </p:blipFill>
        <p:spPr>
          <a:xfrm>
            <a:off x="1263720" y="1544092"/>
            <a:ext cx="9575515" cy="4100596"/>
          </a:xfrm>
          <a:prstGeom prst="rect">
            <a:avLst/>
          </a:prstGeom>
        </p:spPr>
      </p:pic>
      <p:sp>
        <p:nvSpPr>
          <p:cNvPr id="9" name="TextBox 8">
            <a:extLst>
              <a:ext uri="{FF2B5EF4-FFF2-40B4-BE49-F238E27FC236}">
                <a16:creationId xmlns:a16="http://schemas.microsoft.com/office/drawing/2014/main" id="{283448C8-64A9-8782-8CD3-EE6508DF335B}"/>
              </a:ext>
            </a:extLst>
          </p:cNvPr>
          <p:cNvSpPr txBox="1"/>
          <p:nvPr/>
        </p:nvSpPr>
        <p:spPr>
          <a:xfrm>
            <a:off x="2799184" y="5794775"/>
            <a:ext cx="6782410" cy="430887"/>
          </a:xfrm>
          <a:prstGeom prst="rect">
            <a:avLst/>
          </a:prstGeom>
          <a:noFill/>
        </p:spPr>
        <p:txBody>
          <a:bodyPr wrap="square">
            <a:spAutoFit/>
          </a:bodyPr>
          <a:lstStyle/>
          <a:p>
            <a:r>
              <a:rPr lang="en-IN" sz="2200" b="1" dirty="0"/>
              <a:t>System </a:t>
            </a:r>
            <a:r>
              <a:rPr lang="en-IN" sz="2200" b="1" dirty="0">
                <a:latin typeface="Times New Roman" panose="02020603050405020304" pitchFamily="18" charset="0"/>
                <a:cs typeface="Times New Roman" panose="02020603050405020304" pitchFamily="18" charset="0"/>
              </a:rPr>
              <a:t>architecture</a:t>
            </a:r>
            <a:r>
              <a:rPr lang="en-IN" sz="2200" b="1" dirty="0"/>
              <a:t> for Militant </a:t>
            </a:r>
            <a:r>
              <a:rPr lang="en-US" altLang="en-IN" sz="2200" b="1" dirty="0"/>
              <a:t>intrusion </a:t>
            </a:r>
            <a:r>
              <a:rPr lang="en-IN" sz="2200" b="1" dirty="0"/>
              <a:t>detection </a:t>
            </a:r>
            <a:endParaRPr lang="en-US" sz="2200" b="1" dirty="0"/>
          </a:p>
        </p:txBody>
      </p:sp>
    </p:spTree>
    <p:extLst>
      <p:ext uri="{BB962C8B-B14F-4D97-AF65-F5344CB8AC3E}">
        <p14:creationId xmlns:p14="http://schemas.microsoft.com/office/powerpoint/2010/main" val="236428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E8CA-47DF-46EE-99DC-B920797E6DEA}"/>
              </a:ext>
            </a:extLst>
          </p:cNvPr>
          <p:cNvSpPr>
            <a:spLocks noGrp="1"/>
          </p:cNvSpPr>
          <p:nvPr>
            <p:ph type="title"/>
          </p:nvPr>
        </p:nvSpPr>
        <p:spPr>
          <a:xfrm>
            <a:off x="838200" y="248443"/>
            <a:ext cx="10515600" cy="768096"/>
          </a:xfrm>
        </p:spPr>
        <p:txBody>
          <a:bodyPr>
            <a:noAutofit/>
          </a:bodyPr>
          <a:lstStyle/>
          <a:p>
            <a:pPr algn="ctr"/>
            <a:r>
              <a:rPr lang="en-IN" dirty="0">
                <a:solidFill>
                  <a:schemeClr val="accent1">
                    <a:lumMod val="50000"/>
                  </a:schemeClr>
                </a:solidFill>
                <a:latin typeface="+mn-lt"/>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0AD6D7B5-29AE-4DC4-BF7D-61DD9DA45B0E}"/>
              </a:ext>
            </a:extLst>
          </p:cNvPr>
          <p:cNvSpPr>
            <a:spLocks noGrp="1"/>
          </p:cNvSpPr>
          <p:nvPr>
            <p:ph idx="1"/>
          </p:nvPr>
        </p:nvSpPr>
        <p:spPr>
          <a:xfrm>
            <a:off x="838200" y="1110456"/>
            <a:ext cx="10514045" cy="5066507"/>
          </a:xfrm>
        </p:spPr>
        <p:txBody>
          <a:bodyPr>
            <a:normAutofit fontScale="92500" lnSpcReduction="10000"/>
          </a:bodyPr>
          <a:lstStyle/>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a:t>
            </a:r>
            <a:r>
              <a:rPr lang="en-IN" sz="2200" b="1" u="sng" dirty="0">
                <a:latin typeface="Times New Roman" panose="02020603050405020304" pitchFamily="18" charset="0"/>
                <a:cs typeface="Times New Roman" panose="02020603050405020304" pitchFamily="18" charset="0"/>
              </a:rPr>
              <a:t>STEPS  IN WEAPON RECOGNITION </a:t>
            </a:r>
            <a:r>
              <a:rPr lang="en-IN" sz="2200" u="sng" dirty="0">
                <a:latin typeface="Times New Roman" panose="02020603050405020304" pitchFamily="18" charset="0"/>
                <a:cs typeface="Times New Roman" panose="02020603050405020304" pitchFamily="18" charset="0"/>
              </a:rPr>
              <a:t>:</a:t>
            </a:r>
            <a:endParaRPr lang="en-US" sz="2200" u="sng" dirty="0">
              <a:latin typeface="Times New Roman" panose="02020603050405020304" pitchFamily="18" charset="0"/>
              <a:cs typeface="Times New Roman" panose="02020603050405020304" pitchFamily="18" charset="0"/>
            </a:endParaRPr>
          </a:p>
          <a:p>
            <a:pPr>
              <a:lnSpc>
                <a:spcPct val="160000"/>
              </a:lnSpc>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Processing</a:t>
            </a:r>
            <a:r>
              <a:rPr lang="en-US" sz="2200" dirty="0">
                <a:latin typeface="Times New Roman" panose="02020603050405020304" pitchFamily="18" charset="0"/>
                <a:cs typeface="Times New Roman" panose="02020603050405020304" pitchFamily="18" charset="0"/>
              </a:rPr>
              <a:t>: Image processing is a mechanism that focuses on the manipulation of images in different ways in order to enhance the image quality</a:t>
            </a:r>
            <a:r>
              <a:rPr lang="en-US" dirty="0"/>
              <a:t>. </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60000"/>
              </a:lnSpc>
            </a:pPr>
            <a:r>
              <a:rPr lang="en-US" sz="2200" u="sng"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Identification</a:t>
            </a:r>
            <a:r>
              <a:rPr lang="en-US" sz="2200" dirty="0">
                <a:latin typeface="Times New Roman" panose="02020603050405020304" pitchFamily="18" charset="0"/>
                <a:ea typeface="Tahoma" panose="020B0604030504040204" pitchFamily="34" charset="0"/>
                <a:cs typeface="Times New Roman" panose="02020603050405020304" pitchFamily="18" charset="0"/>
              </a:rPr>
              <a:t>: In this stage identify the particular region of the image that is used for feature extraction and classification.</a:t>
            </a:r>
            <a:endParaRPr lang="en-US" sz="2200" dirty="0">
              <a:latin typeface="Times New Roman" panose="02020603050405020304" pitchFamily="18" charset="0"/>
              <a:cs typeface="Times New Roman" panose="02020603050405020304" pitchFamily="18" charset="0"/>
            </a:endParaRPr>
          </a:p>
          <a:p>
            <a:pPr>
              <a:lnSpc>
                <a:spcPct val="160000"/>
              </a:lnSpc>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a:t>
            </a:r>
            <a:r>
              <a:rPr lang="en-US" sz="2200" dirty="0">
                <a:latin typeface="Times New Roman" panose="02020603050405020304" pitchFamily="18" charset="0"/>
                <a:cs typeface="Times New Roman" panose="02020603050405020304" pitchFamily="18" charset="0"/>
              </a:rPr>
              <a:t>: In this stage extract the required feature from the identified region which is obtained from the previous step</a:t>
            </a:r>
            <a:r>
              <a:rPr lang="en-US" sz="1600" dirty="0"/>
              <a:t>. </a:t>
            </a:r>
            <a:endParaRPr lang="en-US" sz="2200" dirty="0">
              <a:latin typeface="Times New Roman" panose="02020603050405020304" pitchFamily="18" charset="0"/>
              <a:cs typeface="Times New Roman" panose="02020603050405020304" pitchFamily="18" charset="0"/>
            </a:endParaRPr>
          </a:p>
          <a:p>
            <a:pPr>
              <a:lnSpc>
                <a:spcPct val="160000"/>
              </a:lnSpc>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Weapon Recognition</a:t>
            </a:r>
            <a:r>
              <a:rPr lang="en-US" sz="2200" dirty="0">
                <a:latin typeface="Times New Roman" panose="02020603050405020304" pitchFamily="18" charset="0"/>
                <a:cs typeface="Times New Roman" panose="02020603050405020304" pitchFamily="18" charset="0"/>
              </a:rPr>
              <a:t>: The output image obtained from feature extraction is given as input to this process and weapon is identified using artificial neural networks</a:t>
            </a: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E1246D-A0A4-46FA-94DB-D7FAA8F93ED6}"/>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5305471D-7AC6-4392-AC67-808245832BD4}"/>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F28280EB-A3F8-40B8-A481-2F91D39B0289}"/>
              </a:ext>
            </a:extLst>
          </p:cNvPr>
          <p:cNvSpPr>
            <a:spLocks noGrp="1"/>
          </p:cNvSpPr>
          <p:nvPr>
            <p:ph type="sldNum" sz="quarter" idx="12"/>
          </p:nvPr>
        </p:nvSpPr>
        <p:spPr/>
        <p:txBody>
          <a:bodyPr/>
          <a:lstStyle/>
          <a:p>
            <a:fld id="{FB3D5AED-D04D-48C0-8E85-AB00F7D41487}" type="slidenum">
              <a:rPr lang="en-IN" smtClean="0"/>
              <a:t>15</a:t>
            </a:fld>
            <a:endParaRPr lang="en-IN" dirty="0"/>
          </a:p>
        </p:txBody>
      </p:sp>
      <p:cxnSp>
        <p:nvCxnSpPr>
          <p:cNvPr id="7" name="Straight Connector 6">
            <a:extLst>
              <a:ext uri="{FF2B5EF4-FFF2-40B4-BE49-F238E27FC236}">
                <a16:creationId xmlns:a16="http://schemas.microsoft.com/office/drawing/2014/main" id="{CBEADCF6-EF4D-4492-9CC2-E6E811245E18}"/>
              </a:ext>
            </a:extLst>
          </p:cNvPr>
          <p:cNvCxnSpPr>
            <a:cxnSpLocks/>
          </p:cNvCxnSpPr>
          <p:nvPr/>
        </p:nvCxnSpPr>
        <p:spPr>
          <a:xfrm>
            <a:off x="597159" y="1110456"/>
            <a:ext cx="110007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65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9CE1-8C59-4470-BE96-5379CE7C5E64}"/>
              </a:ext>
            </a:extLst>
          </p:cNvPr>
          <p:cNvSpPr>
            <a:spLocks noGrp="1"/>
          </p:cNvSpPr>
          <p:nvPr>
            <p:ph type="title"/>
          </p:nvPr>
        </p:nvSpPr>
        <p:spPr>
          <a:xfrm>
            <a:off x="838200" y="287676"/>
            <a:ext cx="10515600" cy="768096"/>
          </a:xfrm>
        </p:spPr>
        <p:txBody>
          <a:bodyPr>
            <a:normAutofit/>
          </a:bodyPr>
          <a:lstStyle/>
          <a:p>
            <a:pPr algn="ctr"/>
            <a:r>
              <a:rPr lang="en-IN" dirty="0">
                <a:solidFill>
                  <a:schemeClr val="accent1">
                    <a:lumMod val="50000"/>
                  </a:schemeClr>
                </a:solidFill>
                <a:latin typeface="+mn-lt"/>
                <a:cs typeface="Times New Roman" panose="02020603050405020304" pitchFamily="18" charset="0"/>
              </a:rPr>
              <a:t>SYSTEM ARCHITECTURE</a:t>
            </a:r>
            <a:endParaRPr lang="en-IN" dirty="0"/>
          </a:p>
        </p:txBody>
      </p:sp>
      <p:sp>
        <p:nvSpPr>
          <p:cNvPr id="4" name="Date Placeholder 3">
            <a:extLst>
              <a:ext uri="{FF2B5EF4-FFF2-40B4-BE49-F238E27FC236}">
                <a16:creationId xmlns:a16="http://schemas.microsoft.com/office/drawing/2014/main" id="{F4DE6889-0127-4D2A-9208-6E850DF57B9F}"/>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0EDDF8EE-6E9F-4BAD-92E4-E56018ED7673}"/>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4D68AF28-A836-40B7-A215-2554AC7B3465}"/>
              </a:ext>
            </a:extLst>
          </p:cNvPr>
          <p:cNvSpPr>
            <a:spLocks noGrp="1"/>
          </p:cNvSpPr>
          <p:nvPr>
            <p:ph type="sldNum" sz="quarter" idx="12"/>
          </p:nvPr>
        </p:nvSpPr>
        <p:spPr/>
        <p:txBody>
          <a:bodyPr/>
          <a:lstStyle/>
          <a:p>
            <a:fld id="{FB3D5AED-D04D-48C0-8E85-AB00F7D41487}" type="slidenum">
              <a:rPr lang="en-IN" smtClean="0"/>
              <a:t>16</a:t>
            </a:fld>
            <a:endParaRPr lang="en-IN" dirty="0"/>
          </a:p>
        </p:txBody>
      </p:sp>
      <p:cxnSp>
        <p:nvCxnSpPr>
          <p:cNvPr id="7" name="Straight Connector 6">
            <a:extLst>
              <a:ext uri="{FF2B5EF4-FFF2-40B4-BE49-F238E27FC236}">
                <a16:creationId xmlns:a16="http://schemas.microsoft.com/office/drawing/2014/main" id="{DB7C9A74-61A1-4A7B-89ED-F79948DBCA91}"/>
              </a:ext>
            </a:extLst>
          </p:cNvPr>
          <p:cNvCxnSpPr>
            <a:cxnSpLocks/>
          </p:cNvCxnSpPr>
          <p:nvPr/>
        </p:nvCxnSpPr>
        <p:spPr>
          <a:xfrm>
            <a:off x="581608" y="1296955"/>
            <a:ext cx="110287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8374EA90-61C7-4EDD-81E6-EEF1227817B8}"/>
              </a:ext>
            </a:extLst>
          </p:cNvPr>
          <p:cNvPicPr>
            <a:picLocks noGrp="1" noChangeAspect="1"/>
          </p:cNvPicPr>
          <p:nvPr>
            <p:ph idx="1"/>
          </p:nvPr>
        </p:nvPicPr>
        <p:blipFill>
          <a:blip r:embed="rId2"/>
          <a:stretch>
            <a:fillRect/>
          </a:stretch>
        </p:blipFill>
        <p:spPr>
          <a:xfrm>
            <a:off x="2692840" y="1597383"/>
            <a:ext cx="6641515" cy="4271930"/>
          </a:xfrm>
          <a:prstGeom prst="rect">
            <a:avLst/>
          </a:prstGeom>
        </p:spPr>
      </p:pic>
      <p:sp>
        <p:nvSpPr>
          <p:cNvPr id="12" name="TextBox 11">
            <a:extLst>
              <a:ext uri="{FF2B5EF4-FFF2-40B4-BE49-F238E27FC236}">
                <a16:creationId xmlns:a16="http://schemas.microsoft.com/office/drawing/2014/main" id="{6F62F97E-5D63-4520-B29E-E6151074181E}"/>
              </a:ext>
            </a:extLst>
          </p:cNvPr>
          <p:cNvSpPr txBox="1"/>
          <p:nvPr/>
        </p:nvSpPr>
        <p:spPr>
          <a:xfrm>
            <a:off x="4246524" y="5654757"/>
            <a:ext cx="6097554" cy="458074"/>
          </a:xfrm>
          <a:prstGeom prst="rect">
            <a:avLst/>
          </a:prstGeom>
          <a:noFill/>
        </p:spPr>
        <p:txBody>
          <a:bodyPr wrap="square">
            <a:spAutoFit/>
          </a:bodyPr>
          <a:lstStyle/>
          <a:p>
            <a:pPr marR="530225" algn="just">
              <a:lnSpc>
                <a:spcPct val="150000"/>
              </a:lnSpc>
              <a:spcAft>
                <a:spcPts val="1200"/>
              </a:spcAft>
              <a:tabLst>
                <a:tab pos="342900" algn="l"/>
              </a:tabLst>
            </a:pPr>
            <a:r>
              <a:rPr lang="en-US" sz="1800" b="1" dirty="0">
                <a:solidFill>
                  <a:srgbClr val="000000"/>
                </a:solidFill>
                <a:effectLst/>
                <a:latin typeface="Times New Roman" panose="02020603050405020304" pitchFamily="18" charset="0"/>
                <a:ea typeface="Times New Roman" panose="02020603050405020304" pitchFamily="18" charset="0"/>
              </a:rPr>
              <a:t>Block diagram for proposed system</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405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1D8D-5748-477B-A9DA-743A29F0F08A}"/>
              </a:ext>
            </a:extLst>
          </p:cNvPr>
          <p:cNvSpPr>
            <a:spLocks noGrp="1"/>
          </p:cNvSpPr>
          <p:nvPr>
            <p:ph type="title"/>
          </p:nvPr>
        </p:nvSpPr>
        <p:spPr>
          <a:xfrm>
            <a:off x="838200" y="365126"/>
            <a:ext cx="10515600" cy="768096"/>
          </a:xfrm>
        </p:spPr>
        <p:txBody>
          <a:bodyPr>
            <a:normAutofit/>
          </a:bodyPr>
          <a:lstStyle/>
          <a:p>
            <a:pPr algn="ctr"/>
            <a:r>
              <a:rPr lang="en-IN" dirty="0">
                <a:solidFill>
                  <a:schemeClr val="accent1">
                    <a:lumMod val="50000"/>
                  </a:schemeClr>
                </a:solidFill>
                <a:latin typeface="+mn-lt"/>
                <a:cs typeface="Times New Roman" panose="02020603050405020304" pitchFamily="18" charset="0"/>
              </a:rPr>
              <a:t>SYSTEM ARCHITECTURE</a:t>
            </a:r>
            <a:endParaRPr lang="en-IN" dirty="0"/>
          </a:p>
        </p:txBody>
      </p:sp>
      <p:sp>
        <p:nvSpPr>
          <p:cNvPr id="3" name="Content Placeholder 2">
            <a:extLst>
              <a:ext uri="{FF2B5EF4-FFF2-40B4-BE49-F238E27FC236}">
                <a16:creationId xmlns:a16="http://schemas.microsoft.com/office/drawing/2014/main" id="{3DD5DFBC-7F1B-403D-8266-73DF47DFE1A6}"/>
              </a:ext>
            </a:extLst>
          </p:cNvPr>
          <p:cNvSpPr>
            <a:spLocks noGrp="1"/>
          </p:cNvSpPr>
          <p:nvPr>
            <p:ph idx="1"/>
          </p:nvPr>
        </p:nvSpPr>
        <p:spPr>
          <a:xfrm>
            <a:off x="838200" y="1714924"/>
            <a:ext cx="10515600" cy="4351338"/>
          </a:xfrm>
        </p:spPr>
        <p:txBody>
          <a:bodyPr>
            <a:normAutofit fontScale="77500" lnSpcReduction="20000"/>
          </a:bodyPr>
          <a:lstStyle/>
          <a:p>
            <a:pPr marL="0" indent="0">
              <a:buNone/>
            </a:pPr>
            <a:r>
              <a:rPr lang="en-US" b="1" dirty="0">
                <a:effectLst>
                  <a:outerShdw blurRad="38100" dist="38100" dir="2700000" algn="tl">
                    <a:srgbClr val="000000">
                      <a:alpha val="43137"/>
                    </a:srgbClr>
                  </a:outerShdw>
                </a:effectLst>
              </a:rPr>
              <a:t>   </a:t>
            </a:r>
            <a:r>
              <a:rPr lang="en-US" sz="2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STAGES IN PROJECT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50000"/>
              </a:lnSpc>
            </a:pPr>
            <a:r>
              <a:rPr lang="en-US" sz="29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Collection and Dataset Preparation</a:t>
            </a:r>
            <a:r>
              <a:rPr lang="en-US" sz="2900" dirty="0">
                <a:latin typeface="Times New Roman" panose="02020603050405020304" pitchFamily="18" charset="0"/>
                <a:cs typeface="Times New Roman" panose="02020603050405020304" pitchFamily="18" charset="0"/>
              </a:rPr>
              <a:t>: Images can be downloaded from the Internet using the keywords hand gestures and sign language. </a:t>
            </a:r>
          </a:p>
          <a:p>
            <a:pPr>
              <a:lnSpc>
                <a:spcPct val="150000"/>
              </a:lnSpc>
            </a:pPr>
            <a:r>
              <a:rPr lang="en-US" sz="29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a:t>
            </a:r>
            <a:r>
              <a:rPr lang="en-US" sz="2900" dirty="0">
                <a:latin typeface="Times New Roman" panose="02020603050405020304" pitchFamily="18" charset="0"/>
                <a:cs typeface="Times New Roman" panose="02020603050405020304" pitchFamily="18" charset="0"/>
              </a:rPr>
              <a:t>: In this step, training the deep convolutional neural network for making an image classification model will be done. </a:t>
            </a:r>
          </a:p>
          <a:p>
            <a:pPr>
              <a:lnSpc>
                <a:spcPct val="150000"/>
              </a:lnSpc>
            </a:pPr>
            <a:r>
              <a:rPr lang="en-US" sz="29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Acquisition</a:t>
            </a:r>
            <a:r>
              <a:rPr lang="en-US" sz="2900" dirty="0">
                <a:latin typeface="Times New Roman" panose="02020603050405020304" pitchFamily="18" charset="0"/>
                <a:cs typeface="Times New Roman" panose="02020603050405020304" pitchFamily="18" charset="0"/>
              </a:rPr>
              <a:t>: First step deals with acquiring the video by any one the devices, such as Handy Cam, Mobile Camera, USB camera and CCTV Camera etc.</a:t>
            </a:r>
          </a:p>
          <a:p>
            <a:pPr>
              <a:lnSpc>
                <a:spcPct val="150000"/>
              </a:lnSpc>
            </a:pPr>
            <a:r>
              <a:rPr lang="en-US" sz="2900" b="1" dirty="0">
                <a:effectLst>
                  <a:outerShdw blurRad="38100" dist="38100" dir="2700000" algn="tl">
                    <a:srgbClr val="000000">
                      <a:alpha val="43137"/>
                    </a:srgbClr>
                  </a:outerShdw>
                </a:effectLst>
              </a:rPr>
              <a:t> </a:t>
            </a:r>
            <a:r>
              <a:rPr lang="en-US" sz="29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Frame Conversion</a:t>
            </a:r>
            <a:r>
              <a:rPr lang="en-US" sz="2900" dirty="0">
                <a:effectLst/>
                <a:latin typeface="Times New Roman" panose="02020603050405020304" pitchFamily="18" charset="0"/>
                <a:ea typeface="Times New Roman" panose="02020603050405020304" pitchFamily="18" charset="0"/>
              </a:rPr>
              <a:t>: Once the video is capture, those videos are converted into frames and suitable type of processing can be done conveniently. </a:t>
            </a:r>
          </a:p>
        </p:txBody>
      </p:sp>
      <p:sp>
        <p:nvSpPr>
          <p:cNvPr id="4" name="Date Placeholder 3">
            <a:extLst>
              <a:ext uri="{FF2B5EF4-FFF2-40B4-BE49-F238E27FC236}">
                <a16:creationId xmlns:a16="http://schemas.microsoft.com/office/drawing/2014/main" id="{3D557627-B3C8-4511-8A49-4E89E672CEA4}"/>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BEC3C548-0A33-49B9-A02A-0D2F683D00D8}"/>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17A785D8-D763-460F-AB92-D538D43B99FB}"/>
              </a:ext>
            </a:extLst>
          </p:cNvPr>
          <p:cNvSpPr>
            <a:spLocks noGrp="1"/>
          </p:cNvSpPr>
          <p:nvPr>
            <p:ph type="sldNum" sz="quarter" idx="12"/>
          </p:nvPr>
        </p:nvSpPr>
        <p:spPr/>
        <p:txBody>
          <a:bodyPr/>
          <a:lstStyle/>
          <a:p>
            <a:fld id="{FB3D5AED-D04D-48C0-8E85-AB00F7D41487}" type="slidenum">
              <a:rPr lang="en-IN" smtClean="0"/>
              <a:t>17</a:t>
            </a:fld>
            <a:endParaRPr lang="en-IN" dirty="0"/>
          </a:p>
        </p:txBody>
      </p:sp>
      <p:cxnSp>
        <p:nvCxnSpPr>
          <p:cNvPr id="7" name="Straight Connector 6">
            <a:extLst>
              <a:ext uri="{FF2B5EF4-FFF2-40B4-BE49-F238E27FC236}">
                <a16:creationId xmlns:a16="http://schemas.microsoft.com/office/drawing/2014/main" id="{1998065F-1F32-434D-881C-8F9B44F7AA8E}"/>
              </a:ext>
            </a:extLst>
          </p:cNvPr>
          <p:cNvCxnSpPr>
            <a:cxnSpLocks/>
          </p:cNvCxnSpPr>
          <p:nvPr/>
        </p:nvCxnSpPr>
        <p:spPr>
          <a:xfrm>
            <a:off x="581608" y="1296955"/>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79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1D8D-5748-477B-A9DA-743A29F0F08A}"/>
              </a:ext>
            </a:extLst>
          </p:cNvPr>
          <p:cNvSpPr>
            <a:spLocks noGrp="1"/>
          </p:cNvSpPr>
          <p:nvPr>
            <p:ph type="title"/>
          </p:nvPr>
        </p:nvSpPr>
        <p:spPr>
          <a:xfrm>
            <a:off x="838200" y="215758"/>
            <a:ext cx="10515600" cy="749808"/>
          </a:xfrm>
        </p:spPr>
        <p:txBody>
          <a:bodyPr/>
          <a:lstStyle/>
          <a:p>
            <a:pPr algn="ctr"/>
            <a:r>
              <a:rPr lang="en-IN" dirty="0">
                <a:solidFill>
                  <a:schemeClr val="accent1">
                    <a:lumMod val="50000"/>
                  </a:schemeClr>
                </a:solidFill>
                <a:latin typeface="+mn-lt"/>
                <a:cs typeface="Times New Roman" panose="02020603050405020304" pitchFamily="18" charset="0"/>
              </a:rPr>
              <a:t>SYSTEM ARCHITECTURE</a:t>
            </a:r>
            <a:endParaRPr lang="en-IN" dirty="0"/>
          </a:p>
        </p:txBody>
      </p:sp>
      <p:sp>
        <p:nvSpPr>
          <p:cNvPr id="3" name="Content Placeholder 2">
            <a:extLst>
              <a:ext uri="{FF2B5EF4-FFF2-40B4-BE49-F238E27FC236}">
                <a16:creationId xmlns:a16="http://schemas.microsoft.com/office/drawing/2014/main" id="{3DD5DFBC-7F1B-403D-8266-73DF47DFE1A6}"/>
              </a:ext>
            </a:extLst>
          </p:cNvPr>
          <p:cNvSpPr>
            <a:spLocks noGrp="1"/>
          </p:cNvSpPr>
          <p:nvPr>
            <p:ph idx="1"/>
          </p:nvPr>
        </p:nvSpPr>
        <p:spPr>
          <a:xfrm>
            <a:off x="838199" y="1253330"/>
            <a:ext cx="10515600" cy="4951526"/>
          </a:xfrm>
        </p:spPr>
        <p:txBody>
          <a:bodyPr>
            <a:noAutofit/>
          </a:bodyPr>
          <a:lstStyle/>
          <a:p>
            <a:pPr marL="230400" marR="530225" algn="just">
              <a:lnSpc>
                <a:spcPct val="150000"/>
              </a:lnSpc>
            </a:pPr>
            <a:r>
              <a:rPr lang="en-US" sz="22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Pre-Processing</a:t>
            </a:r>
            <a:r>
              <a:rPr lang="en-US" sz="2200" dirty="0">
                <a:effectLst/>
                <a:latin typeface="Times New Roman" panose="02020603050405020304" pitchFamily="18" charset="0"/>
                <a:ea typeface="Times New Roman" panose="02020603050405020304" pitchFamily="18" charset="0"/>
              </a:rPr>
              <a:t>: Pre-processing is applied on the frames of the video to reduce the noise. some of the common methods of pre-processing are smooth, dilate, erode and median etc.</a:t>
            </a:r>
            <a:endParaRPr lang="en-IN" sz="2200" dirty="0">
              <a:latin typeface="Times New Roman" panose="02020603050405020304" pitchFamily="18" charset="0"/>
              <a:cs typeface="Times New Roman" panose="02020603050405020304" pitchFamily="18" charset="0"/>
            </a:endParaRPr>
          </a:p>
          <a:p>
            <a:pPr marL="230400" marR="530225" algn="just">
              <a:lnSpc>
                <a:spcPct val="150000"/>
              </a:lnSpc>
            </a:pPr>
            <a:r>
              <a:rPr lang="en-US" sz="22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Background Modelling</a:t>
            </a:r>
            <a:r>
              <a:rPr lang="en-US" sz="2200" dirty="0">
                <a:effectLst/>
                <a:latin typeface="Times New Roman" panose="02020603050405020304" pitchFamily="18" charset="0"/>
                <a:ea typeface="Times New Roman" panose="02020603050405020304" pitchFamily="18" charset="0"/>
              </a:rPr>
              <a:t>: Once the pre-processing is done, background modelling is used to create an ideal background (static or dynamic) according to the environmental changes. </a:t>
            </a:r>
          </a:p>
          <a:p>
            <a:pPr marL="230400" marR="530225" algn="just">
              <a:lnSpc>
                <a:spcPct val="150000"/>
              </a:lnSpc>
            </a:pPr>
            <a:r>
              <a:rPr lang="en-US" sz="22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Background Subtraction</a:t>
            </a:r>
            <a:r>
              <a:rPr lang="en-US" sz="2200" dirty="0">
                <a:effectLst/>
                <a:latin typeface="Times New Roman" panose="02020603050405020304" pitchFamily="18" charset="0"/>
                <a:ea typeface="Times New Roman" panose="02020603050405020304" pitchFamily="18" charset="0"/>
              </a:rPr>
              <a:t>: In this step any significant changes in the image region from background model are identified &amp; then pixels constituting the regions undergoing change are marked for further processing. </a:t>
            </a:r>
            <a:endParaRPr lang="en-IN" sz="22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3D557627-B3C8-4511-8A49-4E89E672CEA4}"/>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BEC3C548-0A33-49B9-A02A-0D2F683D00D8}"/>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17A785D8-D763-460F-AB92-D538D43B99FB}"/>
              </a:ext>
            </a:extLst>
          </p:cNvPr>
          <p:cNvSpPr>
            <a:spLocks noGrp="1"/>
          </p:cNvSpPr>
          <p:nvPr>
            <p:ph type="sldNum" sz="quarter" idx="12"/>
          </p:nvPr>
        </p:nvSpPr>
        <p:spPr/>
        <p:txBody>
          <a:bodyPr/>
          <a:lstStyle/>
          <a:p>
            <a:fld id="{FB3D5AED-D04D-48C0-8E85-AB00F7D41487}" type="slidenum">
              <a:rPr lang="en-IN" smtClean="0"/>
              <a:t>18</a:t>
            </a:fld>
            <a:endParaRPr lang="en-IN" dirty="0"/>
          </a:p>
        </p:txBody>
      </p:sp>
      <p:cxnSp>
        <p:nvCxnSpPr>
          <p:cNvPr id="7" name="Straight Connector 6">
            <a:extLst>
              <a:ext uri="{FF2B5EF4-FFF2-40B4-BE49-F238E27FC236}">
                <a16:creationId xmlns:a16="http://schemas.microsoft.com/office/drawing/2014/main" id="{1998065F-1F32-434D-881C-8F9B44F7AA8E}"/>
              </a:ext>
            </a:extLst>
          </p:cNvPr>
          <p:cNvCxnSpPr>
            <a:cxnSpLocks/>
          </p:cNvCxnSpPr>
          <p:nvPr/>
        </p:nvCxnSpPr>
        <p:spPr>
          <a:xfrm>
            <a:off x="581608" y="1129004"/>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8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1D8D-5748-477B-A9DA-743A29F0F08A}"/>
              </a:ext>
            </a:extLst>
          </p:cNvPr>
          <p:cNvSpPr>
            <a:spLocks noGrp="1"/>
          </p:cNvSpPr>
          <p:nvPr>
            <p:ph type="title"/>
          </p:nvPr>
        </p:nvSpPr>
        <p:spPr>
          <a:xfrm>
            <a:off x="838200" y="226032"/>
            <a:ext cx="10515600" cy="768096"/>
          </a:xfrm>
        </p:spPr>
        <p:txBody>
          <a:bodyPr/>
          <a:lstStyle/>
          <a:p>
            <a:pPr algn="ctr"/>
            <a:r>
              <a:rPr lang="en-IN" dirty="0">
                <a:solidFill>
                  <a:schemeClr val="accent1">
                    <a:lumMod val="50000"/>
                  </a:schemeClr>
                </a:solidFill>
                <a:latin typeface="+mn-lt"/>
                <a:cs typeface="Times New Roman" panose="02020603050405020304" pitchFamily="18" charset="0"/>
              </a:rPr>
              <a:t>SYSTEM ARCHITECTURE</a:t>
            </a:r>
            <a:endParaRPr lang="en-IN" dirty="0"/>
          </a:p>
        </p:txBody>
      </p:sp>
      <p:sp>
        <p:nvSpPr>
          <p:cNvPr id="3" name="Content Placeholder 2">
            <a:extLst>
              <a:ext uri="{FF2B5EF4-FFF2-40B4-BE49-F238E27FC236}">
                <a16:creationId xmlns:a16="http://schemas.microsoft.com/office/drawing/2014/main" id="{3DD5DFBC-7F1B-403D-8266-73DF47DFE1A6}"/>
              </a:ext>
            </a:extLst>
          </p:cNvPr>
          <p:cNvSpPr>
            <a:spLocks noGrp="1"/>
          </p:cNvSpPr>
          <p:nvPr>
            <p:ph idx="1"/>
          </p:nvPr>
        </p:nvSpPr>
        <p:spPr>
          <a:xfrm>
            <a:off x="838199" y="1253330"/>
            <a:ext cx="10515600" cy="4951526"/>
          </a:xfrm>
        </p:spPr>
        <p:txBody>
          <a:bodyPr>
            <a:normAutofit/>
          </a:bodyPr>
          <a:lstStyle/>
          <a:p>
            <a:pPr marL="230400" marR="530225" algn="just">
              <a:lnSpc>
                <a:spcPct val="150000"/>
              </a:lnSpc>
            </a:pPr>
            <a:r>
              <a:rPr lang="en-US" sz="22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Post-Processing</a:t>
            </a:r>
            <a:r>
              <a:rPr lang="en-US" sz="2200" dirty="0">
                <a:effectLst/>
                <a:latin typeface="Times New Roman" panose="02020603050405020304" pitchFamily="18" charset="0"/>
                <a:ea typeface="Times New Roman" panose="02020603050405020304" pitchFamily="18" charset="0"/>
              </a:rPr>
              <a:t>: Finally, post-processing is done to improve the results </a:t>
            </a:r>
            <a:r>
              <a:rPr lang="en-US" sz="2200" dirty="0">
                <a:latin typeface="Times New Roman" panose="02020603050405020304" pitchFamily="18" charset="0"/>
                <a:ea typeface="Times New Roman" panose="02020603050405020304" pitchFamily="18" charset="0"/>
              </a:rPr>
              <a:t>or to improve foreground mask.</a:t>
            </a:r>
          </a:p>
          <a:p>
            <a:pPr marL="230400" marR="530225" algn="just">
              <a:lnSpc>
                <a:spcPct val="150000"/>
              </a:lnSpc>
            </a:pPr>
            <a:r>
              <a:rPr lang="en-US" sz="22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Foreground Extraction</a:t>
            </a:r>
            <a:r>
              <a:rPr lang="en-US" sz="2200" dirty="0">
                <a:effectLst/>
                <a:latin typeface="Times New Roman" panose="02020603050405020304" pitchFamily="18" charset="0"/>
                <a:ea typeface="Times New Roman" panose="02020603050405020304" pitchFamily="18" charset="0"/>
              </a:rPr>
              <a:t>: This is the final step in the process which extracts the moving object from the frame. </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557627-B3C8-4511-8A49-4E89E672CEA4}"/>
              </a:ext>
            </a:extLst>
          </p:cNvPr>
          <p:cNvSpPr>
            <a:spLocks noGrp="1"/>
          </p:cNvSpPr>
          <p:nvPr>
            <p:ph type="dt" sz="half" idx="10"/>
          </p:nvPr>
        </p:nvSpPr>
        <p:spPr/>
        <p:txBody>
          <a:bodyPr/>
          <a:lstStyle/>
          <a:p>
            <a:fld id="{927393AC-19B4-44D8-99D7-F6A8EFFD1173}" type="datetime1">
              <a:rPr lang="en-IN" smtClean="0"/>
              <a:t>25-05-2023</a:t>
            </a:fld>
            <a:endParaRPr lang="en-IN" dirty="0"/>
          </a:p>
        </p:txBody>
      </p:sp>
      <p:sp>
        <p:nvSpPr>
          <p:cNvPr id="5" name="Footer Placeholder 4">
            <a:extLst>
              <a:ext uri="{FF2B5EF4-FFF2-40B4-BE49-F238E27FC236}">
                <a16:creationId xmlns:a16="http://schemas.microsoft.com/office/drawing/2014/main" id="{BEC3C548-0A33-49B9-A02A-0D2F683D00D8}"/>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17A785D8-D763-460F-AB92-D538D43B99FB}"/>
              </a:ext>
            </a:extLst>
          </p:cNvPr>
          <p:cNvSpPr>
            <a:spLocks noGrp="1"/>
          </p:cNvSpPr>
          <p:nvPr>
            <p:ph type="sldNum" sz="quarter" idx="12"/>
          </p:nvPr>
        </p:nvSpPr>
        <p:spPr/>
        <p:txBody>
          <a:bodyPr/>
          <a:lstStyle/>
          <a:p>
            <a:fld id="{FB3D5AED-D04D-48C0-8E85-AB00F7D41487}" type="slidenum">
              <a:rPr lang="en-IN" smtClean="0"/>
              <a:t>19</a:t>
            </a:fld>
            <a:endParaRPr lang="en-IN" dirty="0"/>
          </a:p>
        </p:txBody>
      </p:sp>
      <p:cxnSp>
        <p:nvCxnSpPr>
          <p:cNvPr id="7" name="Straight Connector 6">
            <a:extLst>
              <a:ext uri="{FF2B5EF4-FFF2-40B4-BE49-F238E27FC236}">
                <a16:creationId xmlns:a16="http://schemas.microsoft.com/office/drawing/2014/main" id="{1998065F-1F32-434D-881C-8F9B44F7AA8E}"/>
              </a:ext>
            </a:extLst>
          </p:cNvPr>
          <p:cNvCxnSpPr>
            <a:cxnSpLocks/>
          </p:cNvCxnSpPr>
          <p:nvPr/>
        </p:nvCxnSpPr>
        <p:spPr>
          <a:xfrm>
            <a:off x="581608" y="1129004"/>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5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DF20-497A-4A86-9559-88A6A70E93AE}"/>
              </a:ext>
            </a:extLst>
          </p:cNvPr>
          <p:cNvSpPr>
            <a:spLocks noGrp="1"/>
          </p:cNvSpPr>
          <p:nvPr>
            <p:ph type="title"/>
          </p:nvPr>
        </p:nvSpPr>
        <p:spPr>
          <a:xfrm>
            <a:off x="838200" y="365126"/>
            <a:ext cx="10515600" cy="726828"/>
          </a:xfrm>
        </p:spPr>
        <p:txBody>
          <a:bodyPr/>
          <a:lstStyle/>
          <a:p>
            <a:pPr algn="ctr"/>
            <a:r>
              <a:rPr lang="en-IN" b="1" dirty="0">
                <a:solidFill>
                  <a:schemeClr val="accent1">
                    <a:lumMod val="50000"/>
                  </a:schemeClr>
                </a:solidFill>
                <a:latin typeface="+mn-lt"/>
              </a:rPr>
              <a:t>INDEX</a:t>
            </a:r>
          </a:p>
        </p:txBody>
      </p:sp>
      <p:sp>
        <p:nvSpPr>
          <p:cNvPr id="3" name="Content Placeholder 2">
            <a:extLst>
              <a:ext uri="{FF2B5EF4-FFF2-40B4-BE49-F238E27FC236}">
                <a16:creationId xmlns:a16="http://schemas.microsoft.com/office/drawing/2014/main" id="{E5DD6BC0-0740-45B5-8CC3-04112726965F}"/>
              </a:ext>
            </a:extLst>
          </p:cNvPr>
          <p:cNvSpPr>
            <a:spLocks noGrp="1"/>
          </p:cNvSpPr>
          <p:nvPr>
            <p:ph idx="1"/>
          </p:nvPr>
        </p:nvSpPr>
        <p:spPr>
          <a:xfrm>
            <a:off x="838200" y="1455938"/>
            <a:ext cx="10515600" cy="5103481"/>
          </a:xfrm>
        </p:spPr>
        <p:txBody>
          <a:bodyPr>
            <a:normAutofit fontScale="25000" lnSpcReduction="20000"/>
          </a:bodyPr>
          <a:lstStyle/>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Introduction</a:t>
            </a:r>
          </a:p>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Literature survey</a:t>
            </a:r>
          </a:p>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Problem statement</a:t>
            </a:r>
          </a:p>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Objectives</a:t>
            </a:r>
          </a:p>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Abstract</a:t>
            </a:r>
          </a:p>
          <a:p>
            <a:pPr indent="-457200">
              <a:lnSpc>
                <a:spcPct val="120000"/>
              </a:lnSpc>
              <a:buFont typeface="Wingdings" panose="05000000000000000000" pitchFamily="2" charset="2"/>
              <a:buChar char="Ø"/>
            </a:pPr>
            <a:r>
              <a:rPr lang="en-US" sz="8800" dirty="0">
                <a:latin typeface="Times New Roman" panose="02020603050405020304" pitchFamily="18" charset="0"/>
                <a:cs typeface="Times New Roman" panose="02020603050405020304" pitchFamily="18" charset="0"/>
              </a:rPr>
              <a:t>Methodology</a:t>
            </a:r>
          </a:p>
          <a:p>
            <a:pPr indent="-457200">
              <a:lnSpc>
                <a:spcPct val="120000"/>
              </a:lnSpc>
              <a:buFont typeface="Wingdings" panose="05000000000000000000" pitchFamily="2" charset="2"/>
              <a:buChar char="Ø"/>
            </a:pPr>
            <a:r>
              <a:rPr lang="en-US" sz="8800" dirty="0">
                <a:latin typeface="Times New Roman" panose="02020603050405020304" pitchFamily="18" charset="0"/>
                <a:cs typeface="Times New Roman" panose="02020603050405020304" pitchFamily="18" charset="0"/>
              </a:rPr>
              <a:t>System Architecture</a:t>
            </a:r>
          </a:p>
          <a:p>
            <a:pPr indent="-457200">
              <a:lnSpc>
                <a:spcPct val="120000"/>
              </a:lnSpc>
              <a:buFont typeface="Wingdings" panose="05000000000000000000" pitchFamily="2" charset="2"/>
              <a:buChar char="Ø"/>
            </a:pPr>
            <a:r>
              <a:rPr lang="en-US" sz="8800" dirty="0">
                <a:latin typeface="Times New Roman" panose="02020603050405020304" pitchFamily="18" charset="0"/>
                <a:cs typeface="Times New Roman" panose="02020603050405020304" pitchFamily="18" charset="0"/>
              </a:rPr>
              <a:t>Implementation</a:t>
            </a:r>
          </a:p>
          <a:p>
            <a:pPr indent="-457200">
              <a:lnSpc>
                <a:spcPct val="120000"/>
              </a:lnSpc>
              <a:buFont typeface="Wingdings" panose="05000000000000000000" pitchFamily="2" charset="2"/>
              <a:buChar char="Ø"/>
            </a:pPr>
            <a:r>
              <a:rPr lang="en-US" sz="8800" dirty="0">
                <a:latin typeface="Times New Roman" panose="02020603050405020304" pitchFamily="18" charset="0"/>
                <a:cs typeface="Times New Roman" panose="02020603050405020304" pitchFamily="18" charset="0"/>
              </a:rPr>
              <a:t>Result</a:t>
            </a:r>
          </a:p>
          <a:p>
            <a:pPr indent="-457200">
              <a:lnSpc>
                <a:spcPct val="120000"/>
              </a:lnSpc>
              <a:buFont typeface="Wingdings" panose="05000000000000000000" pitchFamily="2" charset="2"/>
              <a:buChar char="Ø"/>
            </a:pPr>
            <a:r>
              <a:rPr lang="en-US" sz="8800" dirty="0">
                <a:latin typeface="Times New Roman" panose="02020603050405020304" pitchFamily="18" charset="0"/>
                <a:cs typeface="Times New Roman" panose="02020603050405020304" pitchFamily="18" charset="0"/>
              </a:rPr>
              <a:t>Conclusion</a:t>
            </a:r>
            <a:endParaRPr lang="en-IN" sz="8800" dirty="0">
              <a:latin typeface="Times New Roman" panose="02020603050405020304" pitchFamily="18" charset="0"/>
              <a:cs typeface="Times New Roman" panose="02020603050405020304" pitchFamily="18" charset="0"/>
            </a:endParaRPr>
          </a:p>
          <a:p>
            <a:pPr indent="-457200">
              <a:lnSpc>
                <a:spcPct val="120000"/>
              </a:lnSpc>
              <a:buFont typeface="Wingdings" panose="05000000000000000000" pitchFamily="2" charset="2"/>
              <a:buChar char="Ø"/>
            </a:pPr>
            <a:r>
              <a:rPr lang="en-IN" sz="8800" dirty="0">
                <a:latin typeface="Times New Roman" panose="02020603050405020304" pitchFamily="18" charset="0"/>
                <a:cs typeface="Times New Roman" panose="02020603050405020304" pitchFamily="18" charset="0"/>
              </a:rPr>
              <a:t>References  </a:t>
            </a:r>
          </a:p>
          <a:p>
            <a:pPr marL="0" indent="0">
              <a:buNone/>
            </a:pPr>
            <a:endParaRPr lang="en-IN" sz="3600" dirty="0">
              <a:latin typeface="Agency FB" panose="020B0503020202020204" pitchFamily="34" charset="0"/>
            </a:endParaRPr>
          </a:p>
        </p:txBody>
      </p:sp>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2</a:t>
            </a:fld>
            <a:endParaRPr lang="en-IN" dirty="0"/>
          </a:p>
        </p:txBody>
      </p:sp>
      <p:cxnSp>
        <p:nvCxnSpPr>
          <p:cNvPr id="7" name="Straight Connector 6">
            <a:extLst>
              <a:ext uri="{FF2B5EF4-FFF2-40B4-BE49-F238E27FC236}">
                <a16:creationId xmlns:a16="http://schemas.microsoft.com/office/drawing/2014/main" id="{F1CC7193-CE95-4139-BC35-F952E8A49A58}"/>
              </a:ext>
            </a:extLst>
          </p:cNvPr>
          <p:cNvCxnSpPr/>
          <p:nvPr/>
        </p:nvCxnSpPr>
        <p:spPr>
          <a:xfrm>
            <a:off x="645160" y="1207328"/>
            <a:ext cx="10901680" cy="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13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200" y="1856448"/>
            <a:ext cx="5367391" cy="4351338"/>
          </a:xfrm>
        </p:spPr>
        <p:txBody>
          <a:bodyPr/>
          <a:lstStyle/>
          <a:p>
            <a:pPr marL="0" indent="0">
              <a:lnSpc>
                <a:spcPct val="150000"/>
              </a:lnSpc>
              <a:buNone/>
            </a:pPr>
            <a:r>
              <a:rPr lang="en-US" sz="2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STAGES IN INMPLENTATION:</a:t>
            </a:r>
          </a:p>
          <a:p>
            <a:pPr indent="-274320">
              <a:lnSpc>
                <a:spcPct val="150000"/>
              </a:lnSpc>
              <a:buFont typeface="+mj-lt"/>
              <a:buAutoNum type="arabicPeriod"/>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Collection and Dataset Preparation</a:t>
            </a:r>
            <a:r>
              <a:rPr lang="en-US" sz="2200" dirty="0">
                <a:latin typeface="Times New Roman" panose="02020603050405020304" pitchFamily="18" charset="0"/>
                <a:cs typeface="Times New Roman" panose="02020603050405020304" pitchFamily="18" charset="0"/>
              </a:rPr>
              <a:t>: Images can be downloaded from the Internet using image downloader.</a:t>
            </a:r>
            <a:endParaRPr lang="en-US" sz="2200" u="sng"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1" y="1566340"/>
            <a:ext cx="5257800" cy="4438433"/>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20</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5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200" y="1825625"/>
            <a:ext cx="5367391" cy="4351338"/>
          </a:xfrm>
        </p:spPr>
        <p:txBody>
          <a:bodyPr/>
          <a:lstStyle/>
          <a:p>
            <a:pPr indent="-274320">
              <a:lnSpc>
                <a:spcPct val="150000"/>
              </a:lnSpc>
              <a:buFont typeface="+mj-lt"/>
              <a:buAutoNum type="arabicPeriod" startAt="2"/>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Resize Images</a:t>
            </a:r>
            <a:r>
              <a:rPr lang="en-US" sz="2200" dirty="0">
                <a:latin typeface="Times New Roman" panose="02020603050405020304" pitchFamily="18" charset="0"/>
                <a:cs typeface="Times New Roman" panose="02020603050405020304" pitchFamily="18" charset="0"/>
              </a:rPr>
              <a:t>: In this step all the collected images are resized and placed in the class grenade using MAKESENSE.ai</a:t>
            </a: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1" y="1825624"/>
            <a:ext cx="5257800" cy="4351327"/>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21</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32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200" y="1825625"/>
            <a:ext cx="5367391" cy="4351338"/>
          </a:xfrm>
        </p:spPr>
        <p:txBody>
          <a:bodyPr/>
          <a:lstStyle/>
          <a:p>
            <a:pPr indent="-274320">
              <a:lnSpc>
                <a:spcPct val="150000"/>
              </a:lnSpc>
              <a:buFont typeface="+mj-lt"/>
              <a:buAutoNum type="arabicPeriod" startAt="3"/>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 Bounding Boxes</a:t>
            </a:r>
            <a:r>
              <a:rPr lang="en-US" sz="2200" dirty="0">
                <a:latin typeface="Times New Roman" panose="02020603050405020304" pitchFamily="18" charset="0"/>
                <a:cs typeface="Times New Roman" panose="02020603050405020304" pitchFamily="18" charset="0"/>
              </a:rPr>
              <a:t>: In order to create bounding boxes, drag and drop all the collected images inside the </a:t>
            </a:r>
            <a:r>
              <a:rPr lang="en-US" sz="2200" dirty="0" err="1">
                <a:latin typeface="Times New Roman" panose="02020603050405020304" pitchFamily="18" charset="0"/>
                <a:cs typeface="Times New Roman" panose="02020603050405020304" pitchFamily="18" charset="0"/>
              </a:rPr>
              <a:t>Roboflow</a:t>
            </a:r>
            <a:r>
              <a:rPr lang="en-US" sz="2200" dirty="0">
                <a:latin typeface="Times New Roman" panose="02020603050405020304" pitchFamily="18" charset="0"/>
                <a:cs typeface="Times New Roman" panose="02020603050405020304" pitchFamily="18" charset="0"/>
              </a:rPr>
              <a:t>.</a:t>
            </a: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0" y="1825625"/>
            <a:ext cx="5257801" cy="4351335"/>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22</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123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200" y="1825625"/>
            <a:ext cx="5367391" cy="4351338"/>
          </a:xfrm>
        </p:spPr>
        <p:txBody>
          <a:bodyPr/>
          <a:lstStyle/>
          <a:p>
            <a:pPr indent="-274320">
              <a:lnSpc>
                <a:spcPct val="150000"/>
              </a:lnSpc>
              <a:buFont typeface="+mj-lt"/>
              <a:buAutoNum type="arabicPeriod" startAt="4"/>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 with GitHub</a:t>
            </a:r>
            <a:r>
              <a:rPr lang="en-US" sz="2200" dirty="0">
                <a:latin typeface="Times New Roman" panose="02020603050405020304" pitchFamily="18" charset="0"/>
                <a:cs typeface="Times New Roman" panose="02020603050405020304" pitchFamily="18" charset="0"/>
              </a:rPr>
              <a:t>: Connect with the collab server in the </a:t>
            </a:r>
            <a:r>
              <a:rPr lang="en-US" sz="2200" dirty="0" err="1">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which contains the requirement set of files with the packages to run the program.</a:t>
            </a: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0" y="1941817"/>
            <a:ext cx="5616539" cy="3832259"/>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23</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8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199" y="1825622"/>
            <a:ext cx="5367391" cy="4351338"/>
          </a:xfrm>
        </p:spPr>
        <p:txBody>
          <a:bodyPr/>
          <a:lstStyle/>
          <a:p>
            <a:pPr indent="-274320">
              <a:lnSpc>
                <a:spcPct val="150000"/>
              </a:lnSpc>
              <a:buFont typeface="+mj-lt"/>
              <a:buAutoNum type="arabicPeriod" startAt="5"/>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Training</a:t>
            </a:r>
            <a:r>
              <a:rPr lang="en-US" sz="2200" dirty="0">
                <a:latin typeface="Times New Roman" panose="02020603050405020304" pitchFamily="18" charset="0"/>
                <a:cs typeface="Times New Roman" panose="02020603050405020304" pitchFamily="18" charset="0"/>
              </a:rPr>
              <a:t>: </a:t>
            </a:r>
          </a:p>
          <a:p>
            <a:pPr marL="38862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Change the path to the training dataset path.</a:t>
            </a:r>
          </a:p>
          <a:p>
            <a:pPr marL="38862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Model will be trained using logger.</a:t>
            </a:r>
          </a:p>
          <a:p>
            <a:pPr marL="38862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Training period depends on the amount of images we have taken.</a:t>
            </a:r>
          </a:p>
          <a:p>
            <a:pPr marL="388620" indent="-342900">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232132" y="2126757"/>
            <a:ext cx="5257801" cy="3760334"/>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24</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28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IMPLEMENTATION</a:t>
            </a:r>
            <a:endParaRPr lang="en-US" dirty="0"/>
          </a:p>
        </p:txBody>
      </p:sp>
      <p:sp>
        <p:nvSpPr>
          <p:cNvPr id="3" name="Content Placeholder 2">
            <a:extLst>
              <a:ext uri="{FF2B5EF4-FFF2-40B4-BE49-F238E27FC236}">
                <a16:creationId xmlns:a16="http://schemas.microsoft.com/office/drawing/2014/main" id="{026D747C-BFB8-3478-1E10-B5E01434EC8D}"/>
              </a:ext>
            </a:extLst>
          </p:cNvPr>
          <p:cNvSpPr>
            <a:spLocks noGrp="1"/>
          </p:cNvSpPr>
          <p:nvPr>
            <p:ph sz="half" idx="1"/>
          </p:nvPr>
        </p:nvSpPr>
        <p:spPr>
          <a:xfrm>
            <a:off x="838200" y="1825625"/>
            <a:ext cx="5367391" cy="4351338"/>
          </a:xfrm>
        </p:spPr>
        <p:txBody>
          <a:bodyPr/>
          <a:lstStyle/>
          <a:p>
            <a:pPr indent="-274320">
              <a:lnSpc>
                <a:spcPct val="150000"/>
              </a:lnSpc>
              <a:buFont typeface="+mj-lt"/>
              <a:buAutoNum type="arabicPeriod" startAt="6"/>
            </a:pPr>
            <a:r>
              <a:rPr lang="en-US" sz="2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Process and Result</a:t>
            </a:r>
            <a:r>
              <a:rPr lang="en-US" sz="2200">
                <a:latin typeface="Times New Roman" panose="02020603050405020304" pitchFamily="18" charset="0"/>
                <a:cs typeface="Times New Roman" panose="02020603050405020304" pitchFamily="18" charset="0"/>
              </a:rPr>
              <a:t>: Objects </a:t>
            </a:r>
            <a:r>
              <a:rPr lang="en-US" sz="2200" dirty="0">
                <a:latin typeface="Times New Roman" panose="02020603050405020304" pitchFamily="18" charset="0"/>
                <a:cs typeface="Times New Roman" panose="02020603050405020304" pitchFamily="18" charset="0"/>
              </a:rPr>
              <a:t>are  detected and shown along </a:t>
            </a:r>
            <a:r>
              <a:rPr lang="en-US" sz="2200">
                <a:latin typeface="Times New Roman" panose="02020603050405020304" pitchFamily="18" charset="0"/>
                <a:cs typeface="Times New Roman" panose="02020603050405020304" pitchFamily="18" charset="0"/>
              </a:rPr>
              <a:t>with accuracy.</a:t>
            </a:r>
            <a:endParaRPr lang="en-US" sz="22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0" y="2229492"/>
            <a:ext cx="5257801" cy="3413744"/>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25</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47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RESULT</a:t>
            </a:r>
            <a:endParaRPr lang="en-US" dirty="0"/>
          </a:p>
        </p:txBody>
      </p:sp>
      <p:pic>
        <p:nvPicPr>
          <p:cNvPr id="10" name="Content Placeholder 9">
            <a:extLst>
              <a:ext uri="{FF2B5EF4-FFF2-40B4-BE49-F238E27FC236}">
                <a16:creationId xmlns:a16="http://schemas.microsoft.com/office/drawing/2014/main" id="{C0979871-8F9A-7F6F-B8FF-02AEDC32EE9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580" b="4580"/>
          <a:stretch/>
        </p:blipFill>
        <p:spPr>
          <a:xfrm>
            <a:off x="838199" y="1592494"/>
            <a:ext cx="10515600" cy="4510352"/>
          </a:xfrm>
        </p:spPr>
      </p:pic>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26</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57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5081-CC73-467E-C1C9-0512CAA4787F}"/>
              </a:ext>
            </a:extLst>
          </p:cNvPr>
          <p:cNvSpPr>
            <a:spLocks noGrp="1"/>
          </p:cNvSpPr>
          <p:nvPr>
            <p:ph type="title"/>
          </p:nvPr>
        </p:nvSpPr>
        <p:spPr>
          <a:xfrm>
            <a:off x="838200" y="365126"/>
            <a:ext cx="10515600" cy="765031"/>
          </a:xfrm>
        </p:spPr>
        <p:txBody>
          <a:bodyPr/>
          <a:lstStyle/>
          <a:p>
            <a:pPr algn="ctr"/>
            <a:r>
              <a:rPr lang="en-US" dirty="0">
                <a:solidFill>
                  <a:schemeClr val="accent1">
                    <a:lumMod val="50000"/>
                  </a:schemeClr>
                </a:solidFill>
                <a:latin typeface="+mn-lt"/>
              </a:rPr>
              <a:t>CONCLUSION</a:t>
            </a:r>
            <a:endParaRPr lang="en-US" dirty="0"/>
          </a:p>
        </p:txBody>
      </p:sp>
      <p:sp>
        <p:nvSpPr>
          <p:cNvPr id="5" name="Date Placeholder 4">
            <a:extLst>
              <a:ext uri="{FF2B5EF4-FFF2-40B4-BE49-F238E27FC236}">
                <a16:creationId xmlns:a16="http://schemas.microsoft.com/office/drawing/2014/main" id="{4F3DB2A4-93D5-FF56-F52E-91B0D5D8DBCA}"/>
              </a:ext>
            </a:extLst>
          </p:cNvPr>
          <p:cNvSpPr>
            <a:spLocks noGrp="1"/>
          </p:cNvSpPr>
          <p:nvPr>
            <p:ph type="dt" sz="half" idx="10"/>
          </p:nvPr>
        </p:nvSpPr>
        <p:spPr/>
        <p:txBody>
          <a:bodyPr/>
          <a:lstStyle/>
          <a:p>
            <a:fld id="{4B92E484-13A3-4A77-9E88-DE187492386F}" type="datetime1">
              <a:rPr lang="en-IN" smtClean="0"/>
              <a:t>25-05-2023</a:t>
            </a:fld>
            <a:endParaRPr lang="en-IN" dirty="0"/>
          </a:p>
        </p:txBody>
      </p:sp>
      <p:sp>
        <p:nvSpPr>
          <p:cNvPr id="6" name="Footer Placeholder 5">
            <a:extLst>
              <a:ext uri="{FF2B5EF4-FFF2-40B4-BE49-F238E27FC236}">
                <a16:creationId xmlns:a16="http://schemas.microsoft.com/office/drawing/2014/main" id="{ECD8BF76-CA95-F445-990F-CD5A3D4F5EAE}"/>
              </a:ext>
            </a:extLst>
          </p:cNvPr>
          <p:cNvSpPr>
            <a:spLocks noGrp="1"/>
          </p:cNvSpPr>
          <p:nvPr>
            <p:ph type="ftr" sz="quarter" idx="11"/>
          </p:nvPr>
        </p:nvSpPr>
        <p:spPr/>
        <p:txBody>
          <a:bodyPr/>
          <a:lstStyle/>
          <a:p>
            <a:r>
              <a:rPr lang="en-IN" dirty="0"/>
              <a:t>Dept of CSE, DBIT</a:t>
            </a:r>
          </a:p>
        </p:txBody>
      </p:sp>
      <p:sp>
        <p:nvSpPr>
          <p:cNvPr id="7" name="Slide Number Placeholder 6">
            <a:extLst>
              <a:ext uri="{FF2B5EF4-FFF2-40B4-BE49-F238E27FC236}">
                <a16:creationId xmlns:a16="http://schemas.microsoft.com/office/drawing/2014/main" id="{72F1B809-7D2C-9BE8-19CA-7C6EF1587244}"/>
              </a:ext>
            </a:extLst>
          </p:cNvPr>
          <p:cNvSpPr>
            <a:spLocks noGrp="1"/>
          </p:cNvSpPr>
          <p:nvPr>
            <p:ph type="sldNum" sz="quarter" idx="12"/>
          </p:nvPr>
        </p:nvSpPr>
        <p:spPr/>
        <p:txBody>
          <a:bodyPr/>
          <a:lstStyle/>
          <a:p>
            <a:fld id="{FB3D5AED-D04D-48C0-8E85-AB00F7D41487}" type="slidenum">
              <a:rPr lang="en-IN" smtClean="0"/>
              <a:t>27</a:t>
            </a:fld>
            <a:endParaRPr lang="en-IN" dirty="0"/>
          </a:p>
        </p:txBody>
      </p:sp>
      <p:cxnSp>
        <p:nvCxnSpPr>
          <p:cNvPr id="8" name="Straight Connector 7">
            <a:extLst>
              <a:ext uri="{FF2B5EF4-FFF2-40B4-BE49-F238E27FC236}">
                <a16:creationId xmlns:a16="http://schemas.microsoft.com/office/drawing/2014/main" id="{6DE721A8-4A28-CAAB-4468-9EEDDA7DE263}"/>
              </a:ext>
            </a:extLst>
          </p:cNvPr>
          <p:cNvCxnSpPr>
            <a:cxnSpLocks/>
          </p:cNvCxnSpPr>
          <p:nvPr/>
        </p:nvCxnSpPr>
        <p:spPr>
          <a:xfrm>
            <a:off x="581608" y="1214762"/>
            <a:ext cx="1102878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7D81B9D-47E6-1CF9-EB59-81E088ED9C5F}"/>
              </a:ext>
            </a:extLst>
          </p:cNvPr>
          <p:cNvSpPr>
            <a:spLocks noGrp="1"/>
          </p:cNvSpPr>
          <p:nvPr>
            <p:ph sz="half" idx="2"/>
          </p:nvPr>
        </p:nvSpPr>
        <p:spPr>
          <a:xfrm>
            <a:off x="581608" y="1299368"/>
            <a:ext cx="10772192" cy="4877595"/>
          </a:xfrm>
        </p:spPr>
        <p:txBody>
          <a:bodyPr>
            <a:normAutofit/>
          </a:bodyPr>
          <a:lstStyle/>
          <a:p>
            <a:pPr algn="just"/>
            <a:r>
              <a:rPr lang="en-US" sz="2200" dirty="0">
                <a:effectLst/>
                <a:latin typeface="Times New Roman" panose="02020603050405020304" pitchFamily="18" charset="0"/>
                <a:ea typeface="Times New Roman" panose="02020603050405020304" pitchFamily="18" charset="0"/>
              </a:rPr>
              <a:t>The results of the project have been satisfactory, and the identification and classification of weapons and militant detection are high. </a:t>
            </a:r>
          </a:p>
          <a:p>
            <a:pPr algn="just"/>
            <a:r>
              <a:rPr lang="en-US" sz="2200" dirty="0">
                <a:effectLst/>
                <a:latin typeface="Times New Roman" panose="02020603050405020304" pitchFamily="18" charset="0"/>
                <a:ea typeface="Times New Roman" panose="02020603050405020304" pitchFamily="18" charset="0"/>
              </a:rPr>
              <a:t>The pre-processing steps used to reduce the amount of data input during the classification have been proven to be useful as the information contained in weapon and militant images. </a:t>
            </a:r>
          </a:p>
          <a:p>
            <a:pPr algn="just"/>
            <a:r>
              <a:rPr lang="en-US" sz="2200" dirty="0">
                <a:effectLst/>
                <a:latin typeface="Times New Roman" panose="02020603050405020304" pitchFamily="18" charset="0"/>
                <a:ea typeface="Times New Roman" panose="02020603050405020304" pitchFamily="18" charset="0"/>
              </a:rPr>
              <a:t>The development of these subsystems has accomplished the objective of using only the significant data: the pixels around the regions that might be weapons and militants based on the pixel’s intensity. </a:t>
            </a:r>
          </a:p>
          <a:p>
            <a:pPr algn="just"/>
            <a:r>
              <a:rPr lang="en-US" sz="2200" dirty="0">
                <a:effectLst/>
                <a:latin typeface="Times New Roman" panose="02020603050405020304" pitchFamily="18" charset="0"/>
                <a:ea typeface="Times New Roman" panose="02020603050405020304" pitchFamily="18" charset="0"/>
              </a:rPr>
              <a:t>The processes of rotation and translation of the images have allowed them to obtain many examples of weapons and militants to train CNN to learn from them. </a:t>
            </a:r>
          </a:p>
          <a:p>
            <a:pPr algn="just"/>
            <a:r>
              <a:rPr lang="en-US" sz="2200" dirty="0">
                <a:effectLst/>
                <a:latin typeface="Times New Roman" panose="02020603050405020304" pitchFamily="18" charset="0"/>
                <a:ea typeface="Times New Roman" panose="02020603050405020304" pitchFamily="18" charset="0"/>
              </a:rPr>
              <a:t>The image dataset was labeled manually using YOLOv5 for image detection. </a:t>
            </a:r>
            <a:endParaRPr lang="en-IN" sz="2200" dirty="0"/>
          </a:p>
        </p:txBody>
      </p:sp>
    </p:spTree>
    <p:extLst>
      <p:ext uri="{BB962C8B-B14F-4D97-AF65-F5344CB8AC3E}">
        <p14:creationId xmlns:p14="http://schemas.microsoft.com/office/powerpoint/2010/main" val="385546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28</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14582"/>
            <a:ext cx="10515600" cy="769441"/>
          </a:xfrm>
          <a:prstGeom prst="rect">
            <a:avLst/>
          </a:prstGeom>
          <a:noFill/>
        </p:spPr>
        <p:txBody>
          <a:bodyPr wrap="square" rtlCol="0">
            <a:spAutoFit/>
          </a:bodyPr>
          <a:lstStyle/>
          <a:p>
            <a:pPr algn="ctr"/>
            <a:r>
              <a:rPr lang="en-IN" sz="4400" dirty="0">
                <a:solidFill>
                  <a:srgbClr val="002060"/>
                </a:solidFill>
              </a:rPr>
              <a:t>REFERENCES</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179465"/>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624840" y="1448659"/>
            <a:ext cx="10942320" cy="4907691"/>
          </a:xfrm>
        </p:spPr>
        <p:txBody>
          <a:bodyPr>
            <a:normAutofit fontScale="77500" lnSpcReduction="20000"/>
          </a:bodyPr>
          <a:lstStyle/>
          <a:p>
            <a:pPr marL="0" indent="0" algn="just">
              <a:lnSpc>
                <a:spcPct val="150000"/>
              </a:lnSpc>
              <a:buClr>
                <a:schemeClr val="tx1"/>
              </a:buClr>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Ruben J Franklin, Mohana, and </a:t>
            </a:r>
            <a:r>
              <a:rPr lang="en-US" dirty="0" err="1">
                <a:latin typeface="Times New Roman" panose="02020603050405020304" pitchFamily="18" charset="0"/>
                <a:cs typeface="Times New Roman" panose="02020603050405020304" pitchFamily="18" charset="0"/>
              </a:rPr>
              <a:t>Vidyashree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Dabbagol</a:t>
            </a:r>
            <a:r>
              <a:rPr lang="en-US" dirty="0">
                <a:latin typeface="Times New Roman" panose="02020603050405020304" pitchFamily="18" charset="0"/>
                <a:cs typeface="Times New Roman" panose="02020603050405020304" pitchFamily="18" charset="0"/>
              </a:rPr>
              <a:t>, “Anomaly Detection in Videos for Video Surveillance Applications using Neural Networks,” publication is on Proceedings of the Fourth International Conference on Inventive Systems and Control (ICISC 2020) IEEE. </a:t>
            </a:r>
          </a:p>
          <a:p>
            <a:pPr marL="0" indent="0" algn="just">
              <a:lnSpc>
                <a:spcPct val="150000"/>
              </a:lnSpc>
              <a:buClr>
                <a:schemeClr val="tx1"/>
              </a:buClr>
              <a:buNone/>
            </a:pPr>
            <a:r>
              <a:rPr lang="en-US" dirty="0">
                <a:latin typeface="Times New Roman" panose="02020603050405020304" pitchFamily="18" charset="0"/>
                <a:cs typeface="Times New Roman" panose="02020603050405020304" pitchFamily="18" charset="0"/>
              </a:rPr>
              <a:t>[2] Andrzej </a:t>
            </a:r>
            <a:r>
              <a:rPr lang="en-US" dirty="0" err="1">
                <a:latin typeface="Times New Roman" panose="02020603050405020304" pitchFamily="18" charset="0"/>
                <a:cs typeface="Times New Roman" panose="02020603050405020304" pitchFamily="18" charset="0"/>
              </a:rPr>
              <a:t>Glowacz</a:t>
            </a:r>
            <a:r>
              <a:rPr lang="en-US" dirty="0">
                <a:latin typeface="Times New Roman" panose="02020603050405020304" pitchFamily="18" charset="0"/>
                <a:cs typeface="Times New Roman" panose="02020603050405020304" pitchFamily="18" charset="0"/>
              </a:rPr>
              <a:t>, Marcin </a:t>
            </a:r>
            <a:r>
              <a:rPr lang="en-US" dirty="0" err="1">
                <a:latin typeface="Times New Roman" panose="02020603050405020304" pitchFamily="18" charset="0"/>
                <a:cs typeface="Times New Roman" panose="02020603050405020304" pitchFamily="18" charset="0"/>
              </a:rPr>
              <a:t>Kmiec</a:t>
            </a:r>
            <a:r>
              <a:rPr lang="en-US" dirty="0">
                <a:latin typeface="Times New Roman" panose="02020603050405020304" pitchFamily="18" charset="0"/>
                <a:cs typeface="Times New Roman" panose="02020603050405020304" pitchFamily="18" charset="0"/>
              </a:rPr>
              <a:t>, and Andrzej </a:t>
            </a:r>
            <a:r>
              <a:rPr lang="en-US" dirty="0" err="1">
                <a:latin typeface="Times New Roman" panose="02020603050405020304" pitchFamily="18" charset="0"/>
                <a:cs typeface="Times New Roman" panose="02020603050405020304" pitchFamily="18" charset="0"/>
              </a:rPr>
              <a:t>Dziech</a:t>
            </a:r>
            <a:r>
              <a:rPr lang="en-US" dirty="0">
                <a:latin typeface="Times New Roman" panose="02020603050405020304" pitchFamily="18" charset="0"/>
                <a:cs typeface="Times New Roman" panose="02020603050405020304" pitchFamily="18" charset="0"/>
              </a:rPr>
              <a:t>, “Visual detection of knives in security applications using Active Appearance Models,” publication is on Springer. </a:t>
            </a:r>
          </a:p>
          <a:p>
            <a:pPr marL="0" indent="0" algn="just">
              <a:lnSpc>
                <a:spcPct val="150000"/>
              </a:lnSpc>
              <a:buClr>
                <a:schemeClr val="tx1"/>
              </a:buClr>
              <a:buNone/>
            </a:pPr>
            <a:r>
              <a:rPr lang="en-US" dirty="0">
                <a:latin typeface="Times New Roman" panose="02020603050405020304" pitchFamily="18" charset="0"/>
                <a:cs typeface="Times New Roman" panose="02020603050405020304" pitchFamily="18" charset="0"/>
              </a:rPr>
              <a:t>[3] Naman Jain, </a:t>
            </a:r>
            <a:r>
              <a:rPr lang="en-US" dirty="0" err="1">
                <a:latin typeface="Times New Roman" panose="02020603050405020304" pitchFamily="18" charset="0"/>
                <a:cs typeface="Times New Roman" panose="02020603050405020304" pitchFamily="18" charset="0"/>
              </a:rPr>
              <a:t>Shreesha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Yerragolla</a:t>
            </a:r>
            <a:r>
              <a:rPr lang="en-US" dirty="0">
                <a:latin typeface="Times New Roman" panose="02020603050405020304" pitchFamily="18" charset="0"/>
                <a:cs typeface="Times New Roman" panose="02020603050405020304" pitchFamily="18" charset="0"/>
              </a:rPr>
              <a:t>, Tanuja Guha, and Mohana, “Performance Analysis of Object Detection and Tracking Algorithms for </a:t>
            </a:r>
            <a:r>
              <a:rPr lang="en-US" dirty="0" err="1">
                <a:latin typeface="Times New Roman" panose="02020603050405020304" pitchFamily="18" charset="0"/>
                <a:cs typeface="Times New Roman" panose="02020603050405020304" pitchFamily="18" charset="0"/>
              </a:rPr>
              <a:t>TrafficSurveillance</a:t>
            </a:r>
            <a:r>
              <a:rPr lang="en-US" dirty="0">
                <a:latin typeface="Times New Roman" panose="02020603050405020304" pitchFamily="18" charset="0"/>
                <a:cs typeface="Times New Roman" panose="02020603050405020304" pitchFamily="18" charset="0"/>
              </a:rPr>
              <a:t> Applications using Neural Networks,” publication is on proceedings of the Third International Conference on I-SMAC (IoT in Social, Mobile, Analytics, and Cloud) (I-SMAC 2019) IEEE. </a:t>
            </a:r>
          </a:p>
          <a:p>
            <a:pPr marL="0" indent="0" algn="just">
              <a:buNone/>
            </a:pPr>
            <a:endParaRPr lang="en-IN" sz="3200" dirty="0">
              <a:latin typeface="Tw Cen MT" panose="020B0602020104020603" pitchFamily="34" charset="0"/>
            </a:endParaRPr>
          </a:p>
        </p:txBody>
      </p:sp>
    </p:spTree>
    <p:extLst>
      <p:ext uri="{BB962C8B-B14F-4D97-AF65-F5344CB8AC3E}">
        <p14:creationId xmlns:p14="http://schemas.microsoft.com/office/powerpoint/2010/main" val="3974595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29</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14582"/>
            <a:ext cx="10515600" cy="769441"/>
          </a:xfrm>
          <a:prstGeom prst="rect">
            <a:avLst/>
          </a:prstGeom>
          <a:noFill/>
        </p:spPr>
        <p:txBody>
          <a:bodyPr wrap="square" rtlCol="0">
            <a:spAutoFit/>
          </a:bodyPr>
          <a:lstStyle/>
          <a:p>
            <a:pPr algn="ctr"/>
            <a:r>
              <a:rPr lang="en-IN" sz="4400" dirty="0">
                <a:solidFill>
                  <a:srgbClr val="002060"/>
                </a:solidFill>
              </a:rPr>
              <a:t>REFERENCES</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179465"/>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624840" y="1448659"/>
            <a:ext cx="10942320" cy="4907691"/>
          </a:xfrm>
        </p:spPr>
        <p:txBody>
          <a:bodyPr>
            <a:normAutofit/>
          </a:bodyPr>
          <a:lstStyle/>
          <a:p>
            <a:pPr marL="0" indent="0" algn="just">
              <a:lnSpc>
                <a:spcPct val="150000"/>
              </a:lnSpc>
              <a:buClr>
                <a:schemeClr val="tx1"/>
              </a:buClr>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Dumitru Erhan, Christian </a:t>
            </a:r>
            <a:r>
              <a:rPr lang="en-US" sz="2400" dirty="0" err="1">
                <a:latin typeface="Times New Roman" panose="02020603050405020304" pitchFamily="18" charset="0"/>
                <a:cs typeface="Times New Roman" panose="02020603050405020304" pitchFamily="18" charset="0"/>
              </a:rPr>
              <a:t>Szegedy</a:t>
            </a:r>
            <a:r>
              <a:rPr lang="en-US" sz="2400" dirty="0">
                <a:latin typeface="Times New Roman" panose="02020603050405020304" pitchFamily="18" charset="0"/>
                <a:cs typeface="Times New Roman" panose="02020603050405020304" pitchFamily="18" charset="0"/>
              </a:rPr>
              <a:t>, Alexander </a:t>
            </a:r>
            <a:r>
              <a:rPr lang="en-US" sz="2400" dirty="0" err="1">
                <a:latin typeface="Times New Roman" panose="02020603050405020304" pitchFamily="18" charset="0"/>
                <a:cs typeface="Times New Roman" panose="02020603050405020304" pitchFamily="18" charset="0"/>
              </a:rPr>
              <a:t>Toshev</a:t>
            </a:r>
            <a:r>
              <a:rPr lang="en-US" sz="2400" dirty="0">
                <a:latin typeface="Times New Roman" panose="02020603050405020304" pitchFamily="18" charset="0"/>
                <a:cs typeface="Times New Roman" panose="02020603050405020304" pitchFamily="18" charset="0"/>
              </a:rPr>
              <a:t>, and Dragomir </a:t>
            </a:r>
            <a:r>
              <a:rPr lang="en-US" sz="2400" dirty="0" err="1">
                <a:latin typeface="Times New Roman" panose="02020603050405020304" pitchFamily="18" charset="0"/>
                <a:cs typeface="Times New Roman" panose="02020603050405020304" pitchFamily="18" charset="0"/>
              </a:rPr>
              <a:t>Anguelov</a:t>
            </a:r>
            <a:r>
              <a:rPr lang="en-US" sz="2400" dirty="0">
                <a:latin typeface="Times New Roman" panose="02020603050405020304" pitchFamily="18" charset="0"/>
                <a:cs typeface="Times New Roman" panose="02020603050405020304" pitchFamily="18" charset="0"/>
              </a:rPr>
              <a:t>, “Scalable Object Detection Using Deep Neural Networks,” publication is on IEEE Conference on Computer Vision and Pattern Recognition.</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Clr>
                <a:schemeClr val="tx1"/>
              </a:buClr>
              <a:buFont typeface="Wingdings 3" panose="05040102010807070707" pitchFamily="18" charset="2"/>
              <a:buChar char=""/>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300" dirty="0">
              <a:latin typeface="Tw Cen MT" panose="020B0602020104020603" pitchFamily="34" charset="0"/>
            </a:endParaRPr>
          </a:p>
          <a:p>
            <a:pPr algn="just"/>
            <a:endParaRPr lang="en-IN" sz="3200" dirty="0">
              <a:latin typeface="Tw Cen MT" panose="020B0602020104020603" pitchFamily="34" charset="0"/>
            </a:endParaRPr>
          </a:p>
        </p:txBody>
      </p:sp>
    </p:spTree>
    <p:extLst>
      <p:ext uri="{BB962C8B-B14F-4D97-AF65-F5344CB8AC3E}">
        <p14:creationId xmlns:p14="http://schemas.microsoft.com/office/powerpoint/2010/main" val="29076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3</a:t>
            </a:fld>
            <a:endParaRPr lang="en-IN" dirty="0"/>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645160" y="1395781"/>
            <a:ext cx="10901680" cy="4960567"/>
          </a:xfrm>
        </p:spPr>
        <p:txBody>
          <a:bodyPr>
            <a:noAutofit/>
          </a:bodyPr>
          <a:lstStyle/>
          <a:p>
            <a:pPr indent="-274320" algn="just">
              <a:lnSpc>
                <a:spcPct val="150000"/>
              </a:lnSpc>
              <a:buClr>
                <a:schemeClr val="tx1"/>
              </a:buClr>
              <a:buFont typeface="Times New Roman" panose="02020603050405020304" pitchFamily="18" charset="0"/>
              <a:buChar char="⁕"/>
            </a:pPr>
            <a:r>
              <a:rPr lang="en-US" sz="2200" dirty="0">
                <a:latin typeface="Times New Roman" panose="02020603050405020304" pitchFamily="18" charset="0"/>
                <a:ea typeface="Microsoft JhengHei UI" panose="020B0604030504040204" pitchFamily="34" charset="-120"/>
                <a:cs typeface="Times New Roman" panose="02020603050405020304" pitchFamily="18" charset="0"/>
              </a:rPr>
              <a:t>Weapon or Anomaly detection is the identification of irregular, unexpected, unpredictable, unusual events or items, which is not considered as normally occurring events or regular items in a pattern or items present in a dataset and thus different from existing patterns. </a:t>
            </a:r>
          </a:p>
          <a:p>
            <a:pPr indent="-274320" algn="just">
              <a:lnSpc>
                <a:spcPct val="150000"/>
              </a:lnSpc>
              <a:buClr>
                <a:schemeClr val="tx1"/>
              </a:buClr>
              <a:buFont typeface="Times New Roman" panose="02020603050405020304" pitchFamily="18" charset="0"/>
              <a:buChar char="⁕"/>
            </a:pPr>
            <a:r>
              <a:rPr lang="en-US" sz="2200" dirty="0">
                <a:latin typeface="Times New Roman" panose="02020603050405020304" pitchFamily="18" charset="0"/>
                <a:ea typeface="Microsoft JhengHei UI" panose="020B0604030504040204" pitchFamily="34" charset="-120"/>
                <a:cs typeface="Times New Roman" panose="02020603050405020304" pitchFamily="18" charset="0"/>
              </a:rPr>
              <a:t> An anomaly is a pattern that occurs differently from a set of standard patterns. </a:t>
            </a:r>
          </a:p>
          <a:p>
            <a:pPr indent="-274320" algn="just">
              <a:lnSpc>
                <a:spcPct val="150000"/>
              </a:lnSpc>
              <a:buClr>
                <a:schemeClr val="tx1"/>
              </a:buClr>
              <a:buFont typeface="Times New Roman" panose="02020603050405020304" pitchFamily="18" charset="0"/>
              <a:buChar char="⁕"/>
            </a:pPr>
            <a:r>
              <a:rPr lang="en-US" sz="2200" dirty="0">
                <a:latin typeface="Times New Roman" panose="02020603050405020304" pitchFamily="18" charset="0"/>
                <a:ea typeface="Microsoft JhengHei UI" panose="020B0604030504040204" pitchFamily="34" charset="-120"/>
                <a:cs typeface="Times New Roman" panose="02020603050405020304" pitchFamily="18" charset="0"/>
              </a:rPr>
              <a:t>Object detection uses feature extraction and learning algorithms or models to recognize           instances of various categories of objects. </a:t>
            </a:r>
          </a:p>
          <a:p>
            <a:pPr indent="-274320" algn="just">
              <a:lnSpc>
                <a:spcPct val="150000"/>
              </a:lnSpc>
              <a:buClr>
                <a:schemeClr val="tx1"/>
              </a:buClr>
              <a:buFont typeface="Times New Roman" panose="02020603050405020304" pitchFamily="18" charset="0"/>
              <a:buChar char="⁕"/>
            </a:pPr>
            <a:r>
              <a:rPr lang="en-US" sz="2200" dirty="0">
                <a:latin typeface="Times New Roman" panose="02020603050405020304" pitchFamily="18" charset="0"/>
                <a:ea typeface="Microsoft JhengHei UI" panose="020B0604030504040204" pitchFamily="34" charset="-120"/>
                <a:cs typeface="Times New Roman" panose="02020603050405020304" pitchFamily="18" charset="0"/>
              </a:rPr>
              <a:t>Proposed implementation focuses on accurate gun detection and classification. Also concerned with accuracy, since a false alarm could result in adverse responses. </a:t>
            </a: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35830"/>
            <a:ext cx="10515600" cy="769441"/>
          </a:xfrm>
          <a:prstGeom prst="rect">
            <a:avLst/>
          </a:prstGeom>
          <a:noFill/>
        </p:spPr>
        <p:txBody>
          <a:bodyPr wrap="square" rtlCol="0">
            <a:spAutoFit/>
          </a:bodyPr>
          <a:lstStyle/>
          <a:p>
            <a:pPr algn="ctr"/>
            <a:r>
              <a:rPr lang="en-IN" sz="4400" spc="300" dirty="0">
                <a:solidFill>
                  <a:schemeClr val="accent1">
                    <a:lumMod val="50000"/>
                  </a:schemeClr>
                </a:solidFill>
              </a:rPr>
              <a:t>INTRODUCTION</a:t>
            </a:r>
            <a:endParaRPr lang="en-IN" sz="4000" spc="300" dirty="0">
              <a:solidFill>
                <a:schemeClr val="accent1">
                  <a:lumMod val="50000"/>
                </a:schemeClr>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207328"/>
            <a:ext cx="10901680" cy="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964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30</a:t>
            </a:fld>
            <a:endParaRPr lang="en-IN" dirty="0"/>
          </a:p>
        </p:txBody>
      </p:sp>
      <p:pic>
        <p:nvPicPr>
          <p:cNvPr id="17" name="Picture 16">
            <a:extLst>
              <a:ext uri="{FF2B5EF4-FFF2-40B4-BE49-F238E27FC236}">
                <a16:creationId xmlns:a16="http://schemas.microsoft.com/office/drawing/2014/main" id="{9994324E-3761-AC92-0FBE-067E290BE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076" y="345368"/>
            <a:ext cx="9277847" cy="5964329"/>
          </a:xfrm>
          <a:prstGeom prst="rect">
            <a:avLst/>
          </a:prstGeom>
        </p:spPr>
      </p:pic>
    </p:spTree>
    <p:extLst>
      <p:ext uri="{BB962C8B-B14F-4D97-AF65-F5344CB8AC3E}">
        <p14:creationId xmlns:p14="http://schemas.microsoft.com/office/powerpoint/2010/main" val="135439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4</a:t>
            </a:fld>
            <a:endParaRPr lang="en-IN" dirty="0"/>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711200" y="1489769"/>
            <a:ext cx="10901680" cy="4773383"/>
          </a:xfrm>
        </p:spPr>
        <p:txBody>
          <a:bodyPr>
            <a:normAutofit/>
          </a:bodyPr>
          <a:lstStyle/>
          <a:p>
            <a:pPr marL="457200" indent="-457200" algn="just">
              <a:lnSpc>
                <a:spcPct val="150000"/>
              </a:lnSpc>
              <a:buClr>
                <a:schemeClr val="tx1"/>
              </a:buCl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Anomaly Detection in Videos for Video Surveillance Applications using Neural Networks </a:t>
            </a:r>
          </a:p>
          <a:p>
            <a:pPr marL="457200" indent="-457200" algn="just">
              <a:lnSpc>
                <a:spcPct val="150000"/>
              </a:lnSpc>
              <a:buClr>
                <a:schemeClr val="tx1"/>
              </a:buCl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Authors: </a:t>
            </a:r>
            <a:r>
              <a:rPr lang="en-US" sz="2200" dirty="0">
                <a:latin typeface="Times New Roman" panose="02020603050405020304" pitchFamily="18" charset="0"/>
                <a:cs typeface="Times New Roman" panose="02020603050405020304" pitchFamily="18" charset="0"/>
              </a:rPr>
              <a:t>Ruben J Franklin, Mohana, Vidyashree Dabbagol</a:t>
            </a:r>
            <a:endParaRPr lang="en-US" sz="2200" b="1" dirty="0">
              <a:latin typeface="Times New Roman" panose="02020603050405020304" pitchFamily="18" charset="0"/>
              <a:cs typeface="Times New Roman" panose="02020603050405020304"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Publications: </a:t>
            </a:r>
            <a:r>
              <a:rPr lang="en-US" sz="2200" dirty="0">
                <a:latin typeface="Times New Roman" panose="02020603050405020304" pitchFamily="18" charset="0"/>
                <a:cs typeface="Times New Roman" panose="02020603050405020304" pitchFamily="18" charset="0"/>
              </a:rPr>
              <a:t>Proceedings of the Fourth International Conference on Inventive Systems and Control (ICISC 2020) IEEE</a:t>
            </a:r>
            <a:endParaRPr lang="en-US" sz="2200" b="1" dirty="0">
              <a:latin typeface="Times New Roman" panose="02020603050405020304" pitchFamily="18" charset="0"/>
              <a:cs typeface="Times New Roman" panose="02020603050405020304"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Abstract: </a:t>
            </a:r>
            <a:r>
              <a:rPr lang="en-US" sz="2200" dirty="0">
                <a:latin typeface="Times New Roman" panose="02020603050405020304" pitchFamily="18" charset="0"/>
                <a:cs typeface="Times New Roman" pitchFamily="18" charset="0"/>
              </a:rPr>
              <a:t>Anomaly detection in video surveillance involves breaking down the whole process into three layers, which are video labelers, image processing, and activity detection. </a:t>
            </a: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30325"/>
            <a:ext cx="10515600" cy="769441"/>
          </a:xfrm>
          <a:prstGeom prst="rect">
            <a:avLst/>
          </a:prstGeom>
          <a:noFill/>
        </p:spPr>
        <p:txBody>
          <a:bodyPr wrap="square" rtlCol="0">
            <a:spAutoFit/>
          </a:bodyPr>
          <a:lstStyle/>
          <a:p>
            <a:pPr algn="ctr"/>
            <a:r>
              <a:rPr lang="en-IN" sz="4400" dirty="0">
                <a:solidFill>
                  <a:srgbClr val="002060"/>
                </a:solidFill>
              </a:rPr>
              <a:t>LITERATURE SURVEY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711200" y="1221909"/>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7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5</a:t>
            </a:fld>
            <a:endParaRPr lang="en-IN" dirty="0"/>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645160" y="1522912"/>
            <a:ext cx="10901680" cy="4833438"/>
          </a:xfrm>
        </p:spPr>
        <p:txBody>
          <a:bodyPr>
            <a:normAutofit/>
          </a:bodyPr>
          <a:lstStyle/>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Visual detection of knives in security applications using Active Appearance Models</a:t>
            </a: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Authors: </a:t>
            </a:r>
            <a:r>
              <a:rPr lang="pl-PL" sz="2200" dirty="0">
                <a:latin typeface="Times New Roman" pitchFamily="18" charset="0"/>
                <a:cs typeface="Times New Roman" pitchFamily="18" charset="0"/>
              </a:rPr>
              <a:t>Andrzej Glowacz &amp; Marcin Kmieć &amp; Andrzej Dziech</a:t>
            </a:r>
            <a:endParaRPr lang="en-US" sz="2200" b="1" dirty="0">
              <a:latin typeface="Times New Roman" pitchFamily="18" charset="0"/>
              <a:cs typeface="Times New Roman"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Publications: </a:t>
            </a:r>
            <a:r>
              <a:rPr lang="en-US" sz="2200" dirty="0">
                <a:latin typeface="Times New Roman" pitchFamily="18" charset="0"/>
                <a:cs typeface="Times New Roman" pitchFamily="18" charset="0"/>
              </a:rPr>
              <a:t>Springer</a:t>
            </a: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Abstract: </a:t>
            </a:r>
            <a:r>
              <a:rPr lang="en-US" sz="2200" dirty="0">
                <a:latin typeface="Times New Roman" pitchFamily="18" charset="0"/>
                <a:cs typeface="Times New Roman" pitchFamily="18" charset="0"/>
              </a:rPr>
              <a:t>This paper presents a novel application of Active Appearance Models to detect knives in images. The work presented in this paper aims to create a robust visual knife-detector to be used in security applications.</a:t>
            </a:r>
            <a:endParaRPr lang="en-US" sz="2200" b="1" dirty="0">
              <a:latin typeface="Times New Roman" pitchFamily="18" charset="0"/>
              <a:cs typeface="Times New Roman" pitchFamily="18" charset="0"/>
            </a:endParaRPr>
          </a:p>
          <a:p>
            <a:pPr algn="just"/>
            <a:endParaRPr lang="en-US" sz="2300" dirty="0">
              <a:solidFill>
                <a:schemeClr val="bg2">
                  <a:lumMod val="10000"/>
                </a:schemeClr>
              </a:solidFill>
              <a:latin typeface="Tw Cen MT" panose="020B0602020104020603" pitchFamily="34" charset="0"/>
            </a:endParaRP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55808"/>
            <a:ext cx="10515600" cy="769441"/>
          </a:xfrm>
          <a:prstGeom prst="rect">
            <a:avLst/>
          </a:prstGeom>
          <a:noFill/>
        </p:spPr>
        <p:txBody>
          <a:bodyPr wrap="square" rtlCol="0">
            <a:spAutoFit/>
          </a:bodyPr>
          <a:lstStyle/>
          <a:p>
            <a:pPr algn="ctr"/>
            <a:r>
              <a:rPr lang="en-IN" sz="4400" dirty="0">
                <a:solidFill>
                  <a:srgbClr val="002060"/>
                </a:solidFill>
              </a:rPr>
              <a:t>LITERATURE SURVEY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268972"/>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0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6</a:t>
            </a:fld>
            <a:endParaRPr lang="en-IN" dirty="0"/>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717079" y="1522912"/>
            <a:ext cx="10901680" cy="4833438"/>
          </a:xfrm>
        </p:spPr>
        <p:txBody>
          <a:bodyPr>
            <a:normAutofit/>
          </a:bodyPr>
          <a:lstStyle/>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Performance Analysis of Object Detection and Tracking Algorithms for Traffic Surveillance Applications using Neural Networks</a:t>
            </a: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Authors: </a:t>
            </a:r>
            <a:r>
              <a:rPr lang="en-US" sz="2200" dirty="0">
                <a:latin typeface="Times New Roman" pitchFamily="18" charset="0"/>
                <a:cs typeface="Times New Roman" pitchFamily="18" charset="0"/>
              </a:rPr>
              <a:t>Naman Jain, Shreesha Yerragolla, Tanuja Guha, Mohana </a:t>
            </a:r>
            <a:endParaRPr lang="en-US" sz="2200" b="1" dirty="0">
              <a:latin typeface="Times New Roman" pitchFamily="18" charset="0"/>
              <a:cs typeface="Times New Roman"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Publications: </a:t>
            </a:r>
            <a:r>
              <a:rPr lang="en-US" sz="2200" dirty="0">
                <a:latin typeface="Times New Roman" pitchFamily="18" charset="0"/>
                <a:cs typeface="Times New Roman" pitchFamily="18" charset="0"/>
              </a:rPr>
              <a:t>Proceedings of the Third International Conference on I-SMAC (IoT in Social, Mobile, Analytics, and Cloud) (I-SMAC 2019) IEEE </a:t>
            </a:r>
            <a:endParaRPr lang="en-US" sz="2200" b="1" dirty="0">
              <a:latin typeface="Times New Roman" pitchFamily="18" charset="0"/>
              <a:cs typeface="Times New Roman"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Abstract: </a:t>
            </a:r>
            <a:r>
              <a:rPr lang="en-US" sz="2200" dirty="0">
                <a:latin typeface="Times New Roman" pitchFamily="18" charset="0"/>
                <a:cs typeface="Times New Roman" pitchFamily="18" charset="0"/>
              </a:rPr>
              <a:t>It consists of 80 classes out of which five classes have been considered for this project which are: car, bus, truck, motorcycle, and train. Using the Multiple Object Detection concepts, tracking of vehicles was further implemented. </a:t>
            </a:r>
            <a:endParaRPr lang="en-US" sz="2300" dirty="0">
              <a:solidFill>
                <a:schemeClr val="bg2">
                  <a:lumMod val="10000"/>
                </a:schemeClr>
              </a:solidFill>
              <a:latin typeface="Tw Cen MT" panose="020B0602020104020603" pitchFamily="34" charset="0"/>
            </a:endParaRP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55808"/>
            <a:ext cx="10515600" cy="769441"/>
          </a:xfrm>
          <a:prstGeom prst="rect">
            <a:avLst/>
          </a:prstGeom>
          <a:noFill/>
        </p:spPr>
        <p:txBody>
          <a:bodyPr wrap="square" rtlCol="0">
            <a:spAutoFit/>
          </a:bodyPr>
          <a:lstStyle/>
          <a:p>
            <a:pPr algn="ctr"/>
            <a:r>
              <a:rPr lang="en-IN" sz="4400" dirty="0">
                <a:solidFill>
                  <a:srgbClr val="002060"/>
                </a:solidFill>
              </a:rPr>
              <a:t>LITERATURE SURVEY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717079" y="1207328"/>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8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7</a:t>
            </a:fld>
            <a:endParaRPr lang="en-IN" dirty="0"/>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645160" y="1509414"/>
            <a:ext cx="10901680" cy="4758507"/>
          </a:xfrm>
        </p:spPr>
        <p:txBody>
          <a:bodyPr>
            <a:normAutofit/>
          </a:bodyPr>
          <a:lstStyle/>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Scalable Object Detection using Deep Neural Networks</a:t>
            </a: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Authors: </a:t>
            </a:r>
            <a:r>
              <a:rPr lang="en-US" sz="2200" dirty="0">
                <a:latin typeface="Times New Roman" pitchFamily="18" charset="0"/>
                <a:cs typeface="Times New Roman" pitchFamily="18" charset="0"/>
              </a:rPr>
              <a:t>Dumitru Erhan, Christian Szegedy, Alexander Toshev, and Dragomir Anguelov</a:t>
            </a:r>
            <a:endParaRPr lang="en-US" sz="2200" b="1" dirty="0">
              <a:latin typeface="Times New Roman" pitchFamily="18" charset="0"/>
              <a:cs typeface="Times New Roman"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Publications: </a:t>
            </a:r>
            <a:r>
              <a:rPr lang="en-US" sz="2200" dirty="0">
                <a:latin typeface="Times New Roman" pitchFamily="18" charset="0"/>
                <a:cs typeface="Times New Roman" pitchFamily="18" charset="0"/>
              </a:rPr>
              <a:t>IEEE Conference on Computer Vision and Pattern Recognition</a:t>
            </a:r>
            <a:endParaRPr lang="en-US" sz="2200" b="1" dirty="0">
              <a:latin typeface="Times New Roman" pitchFamily="18" charset="0"/>
              <a:cs typeface="Times New Roman" pitchFamily="18" charset="0"/>
            </a:endParaRPr>
          </a:p>
          <a:p>
            <a:pPr marL="457200" indent="-457200" algn="just">
              <a:lnSpc>
                <a:spcPct val="150000"/>
              </a:lnSpc>
              <a:buClr>
                <a:schemeClr val="tx1"/>
              </a:buClr>
              <a:buFont typeface="Wingdings" panose="05000000000000000000" pitchFamily="2" charset="2"/>
              <a:buChar char="q"/>
            </a:pPr>
            <a:r>
              <a:rPr lang="en-US" sz="2200" b="1" dirty="0">
                <a:latin typeface="Times New Roman" pitchFamily="18" charset="0"/>
                <a:cs typeface="Times New Roman" pitchFamily="18" charset="0"/>
              </a:rPr>
              <a:t>Abstract: </a:t>
            </a:r>
            <a:r>
              <a:rPr lang="en-US" sz="2200" dirty="0">
                <a:latin typeface="Times New Roman" pitchFamily="18" charset="0"/>
                <a:cs typeface="Times New Roman" pitchFamily="18" charset="0"/>
              </a:rPr>
              <a:t>In this work, we propose a saliency-inspired neural network model for detection, which predicts a set of class-agnostic bounding boxes along with a single score for each box, corresponding to its likelihood of containing any object of interest. </a:t>
            </a:r>
            <a:endParaRPr lang="en-US" sz="2500" dirty="0">
              <a:solidFill>
                <a:schemeClr val="bg2">
                  <a:lumMod val="10000"/>
                </a:schemeClr>
              </a:solidFill>
            </a:endParaRP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196897"/>
            <a:ext cx="10515600" cy="769441"/>
          </a:xfrm>
          <a:prstGeom prst="rect">
            <a:avLst/>
          </a:prstGeom>
          <a:noFill/>
        </p:spPr>
        <p:txBody>
          <a:bodyPr wrap="square" rtlCol="0">
            <a:spAutoFit/>
          </a:bodyPr>
          <a:lstStyle/>
          <a:p>
            <a:pPr algn="ctr"/>
            <a:r>
              <a:rPr lang="en-IN" sz="4400" dirty="0">
                <a:solidFill>
                  <a:srgbClr val="002060"/>
                </a:solidFill>
              </a:rPr>
              <a:t>LITERATURE SURVEY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197054"/>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8</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328286"/>
            <a:ext cx="10515600" cy="769441"/>
          </a:xfrm>
          <a:prstGeom prst="rect">
            <a:avLst/>
          </a:prstGeom>
          <a:noFill/>
        </p:spPr>
        <p:txBody>
          <a:bodyPr wrap="square" rtlCol="0">
            <a:spAutoFit/>
          </a:bodyPr>
          <a:lstStyle/>
          <a:p>
            <a:pPr algn="ctr"/>
            <a:r>
              <a:rPr lang="en-IN" sz="4400" dirty="0">
                <a:solidFill>
                  <a:srgbClr val="002060"/>
                </a:solidFill>
              </a:rPr>
              <a:t>PROBLEM STATEMENT</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446487"/>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645160" y="1806019"/>
            <a:ext cx="10901680" cy="4478412"/>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In this project, we are going to develop a vision-based detection system that detects militant activities in surveillance areas with region based. For this purpose, we have employed deep learning in order to meet the requirements.</a:t>
            </a:r>
            <a:endParaRPr lang="en-IN" sz="2200" dirty="0">
              <a:latin typeface="Tw Cen MT" panose="020B0602020104020603" pitchFamily="34" charset="0"/>
            </a:endParaRPr>
          </a:p>
        </p:txBody>
      </p:sp>
    </p:spTree>
    <p:extLst>
      <p:ext uri="{BB962C8B-B14F-4D97-AF65-F5344CB8AC3E}">
        <p14:creationId xmlns:p14="http://schemas.microsoft.com/office/powerpoint/2010/main" val="155283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9</a:t>
            </a:fld>
            <a:endParaRPr lang="en-IN" dirty="0"/>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04223"/>
            <a:ext cx="10515600" cy="769441"/>
          </a:xfrm>
          <a:prstGeom prst="rect">
            <a:avLst/>
          </a:prstGeom>
          <a:noFill/>
        </p:spPr>
        <p:txBody>
          <a:bodyPr wrap="square" rtlCol="0">
            <a:spAutoFit/>
          </a:bodyPr>
          <a:lstStyle/>
          <a:p>
            <a:pPr algn="ctr"/>
            <a:r>
              <a:rPr lang="en-IN" sz="4400" dirty="0">
                <a:solidFill>
                  <a:srgbClr val="002060"/>
                </a:solidFill>
              </a:rPr>
              <a:t>OBJECTIVE</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a:cxnSpLocks/>
          </p:cNvCxnSpPr>
          <p:nvPr/>
        </p:nvCxnSpPr>
        <p:spPr>
          <a:xfrm>
            <a:off x="741680" y="998568"/>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741679" y="1202076"/>
            <a:ext cx="10901679" cy="5154273"/>
          </a:xfrm>
        </p:spPr>
        <p:txBody>
          <a:bodyPr>
            <a:noAutofit/>
          </a:bodyPr>
          <a:lstStyle/>
          <a:p>
            <a:pPr indent="-18288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Aim of the project is to implement the detection of intruders, guns, grenades, tankers, and militants using a YOLOv5(You Only Look Once) algorithm which is the base of CNN layers.</a:t>
            </a:r>
          </a:p>
          <a:p>
            <a:pPr indent="-182880" algn="just">
              <a:lnSpc>
                <a:spcPct val="150000"/>
              </a:lnSpc>
              <a:buClr>
                <a:schemeClr val="tx1"/>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Collecting  dataset as per the custom objects.</a:t>
            </a:r>
          </a:p>
          <a:p>
            <a:pPr indent="-182880" algn="just">
              <a:lnSpc>
                <a:spcPct val="150000"/>
              </a:lnSpc>
              <a:buClr>
                <a:schemeClr val="tx1"/>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Preprocessing with the labeling of the image to create the region to train using Makesense.ai.</a:t>
            </a:r>
          </a:p>
          <a:p>
            <a:pPr indent="-182880" algn="just">
              <a:lnSpc>
                <a:spcPct val="150000"/>
              </a:lnSpc>
              <a:buClr>
                <a:schemeClr val="tx1"/>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Creating the trained model using the </a:t>
            </a:r>
            <a:r>
              <a:rPr lang="en-US" sz="2200" dirty="0" err="1">
                <a:latin typeface="Times New Roman" panose="02020603050405020304" pitchFamily="18" charset="0"/>
                <a:cs typeface="Times New Roman" panose="02020603050405020304" pitchFamily="18" charset="0"/>
              </a:rPr>
              <a:t>Pytorch</a:t>
            </a:r>
            <a:r>
              <a:rPr lang="en-US" sz="2200" dirty="0">
                <a:latin typeface="Times New Roman" panose="02020603050405020304" pitchFamily="18" charset="0"/>
                <a:cs typeface="Times New Roman" panose="02020603050405020304" pitchFamily="18" charset="0"/>
              </a:rPr>
              <a:t> framework.</a:t>
            </a:r>
          </a:p>
          <a:p>
            <a:pPr indent="-182880" algn="just">
              <a:lnSpc>
                <a:spcPct val="150000"/>
              </a:lnSpc>
              <a:buClr>
                <a:schemeClr val="tx1"/>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Send the alert message along with the frame where detection happens using </a:t>
            </a:r>
            <a:r>
              <a:rPr lang="en-US" sz="2200" dirty="0" err="1">
                <a:latin typeface="Times New Roman" panose="02020603050405020304" pitchFamily="18" charset="0"/>
                <a:cs typeface="Times New Roman" panose="02020603050405020304" pitchFamily="18" charset="0"/>
              </a:rPr>
              <a:t>TeleBot</a:t>
            </a:r>
            <a:r>
              <a:rPr lang="en-US" sz="2200" dirty="0">
                <a:latin typeface="Times New Roman" panose="02020603050405020304" pitchFamily="18" charset="0"/>
                <a:cs typeface="Times New Roman" panose="02020603050405020304" pitchFamily="18" charset="0"/>
              </a:rPr>
              <a:t> API.</a:t>
            </a:r>
          </a:p>
          <a:p>
            <a:pPr marL="45720" indent="0" algn="just">
              <a:lnSpc>
                <a:spcPct val="150000"/>
              </a:lnSpc>
              <a:buNone/>
            </a:pPr>
            <a:endParaRPr lang="en-IN" sz="2200" dirty="0">
              <a:latin typeface="Tw Cen MT" panose="020B0602020104020603" pitchFamily="34" charset="0"/>
            </a:endParaRPr>
          </a:p>
        </p:txBody>
      </p:sp>
    </p:spTree>
    <p:extLst>
      <p:ext uri="{BB962C8B-B14F-4D97-AF65-F5344CB8AC3E}">
        <p14:creationId xmlns:p14="http://schemas.microsoft.com/office/powerpoint/2010/main" val="113352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1728</Words>
  <Application>Microsoft Office PowerPoint</Application>
  <PresentationFormat>Widescreen</PresentationFormat>
  <Paragraphs>195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Agency FB</vt:lpstr>
      <vt:lpstr>Arial</vt:lpstr>
      <vt:lpstr>Calibri</vt:lpstr>
      <vt:lpstr>Calibri Light</vt:lpstr>
      <vt:lpstr>Times New Roman</vt:lpstr>
      <vt:lpstr>Tw Cen MT</vt:lpstr>
      <vt:lpstr>Wingdings</vt:lpstr>
      <vt:lpstr>Wingdings 3</vt:lpstr>
      <vt:lpstr>Office Theme</vt:lpstr>
      <vt:lpstr>Department of Computer Science &amp; Engineering Project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MILITANT VISUAL EXAMPLES</vt:lpstr>
      <vt:lpstr>MILITANT VISUAL EXAMPLES </vt:lpstr>
      <vt:lpstr>PowerPoint Presentation</vt:lpstr>
      <vt:lpstr>SYSTEM ARCHITECTURE</vt:lpstr>
      <vt:lpstr>SYSTEM ARCHITECTURE</vt:lpstr>
      <vt:lpstr>SYSTEM ARCHITECTURE</vt:lpstr>
      <vt:lpstr>SYSTEM ARCHITECTURE</vt:lpstr>
      <vt:lpstr>SYSTEM ARCHITECTURE</vt:lpstr>
      <vt:lpstr>IMPLEMENTATION</vt:lpstr>
      <vt:lpstr>IMPLEMENTATION</vt:lpstr>
      <vt:lpstr>IMPLEMENTATION</vt:lpstr>
      <vt:lpstr>IMPLEMENTATION</vt:lpstr>
      <vt:lpstr>IMPLEMENTATION</vt:lpstr>
      <vt:lpstr>IMPLEMENTATION</vt:lpstr>
      <vt:lpstr>RESULT</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Dr. Venugeetha</dc:creator>
  <cp:lastModifiedBy>1DB19CS147_SUPRITHA B R</cp:lastModifiedBy>
  <cp:revision>79</cp:revision>
  <dcterms:created xsi:type="dcterms:W3CDTF">2020-11-24T03:43:16Z</dcterms:created>
  <dcterms:modified xsi:type="dcterms:W3CDTF">2023-05-25T07:26:58Z</dcterms:modified>
</cp:coreProperties>
</file>