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8" r:id="rId3"/>
    <p:sldId id="269" r:id="rId4"/>
    <p:sldId id="271" r:id="rId5"/>
    <p:sldId id="272" r:id="rId6"/>
    <p:sldId id="266" r:id="rId7"/>
    <p:sldId id="267" r:id="rId8"/>
    <p:sldId id="268"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400"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7867f219e_0_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7867f219e_0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6d0d632d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6d0d632d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6d0d632d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6d0d632d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6d0d632d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6d0d632d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pPr lvl="0"/>
            <a:r>
              <a:rPr lang="en-US"/>
              <a:t>Click to edit Master text styles</a:t>
            </a: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pattFill prst="narHorz">
          <a:fgClr>
            <a:schemeClr val="lt1"/>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90641" y="1476531"/>
            <a:ext cx="8162717" cy="951875"/>
          </a:xfrm>
          <a:prstGeom prst="rect">
            <a:avLst/>
          </a:prstGeom>
        </p:spPr>
        <p:txBody>
          <a:bodyPr spcFirstLastPara="1" wrap="square" lIns="91425" tIns="91425" rIns="91425" bIns="91425" anchor="t" anchorCtr="0">
            <a:normAutofit fontScale="90000"/>
          </a:bodyPr>
          <a:lstStyle/>
          <a:p>
            <a:br>
              <a:rPr lang="en" sz="2000" dirty="0"/>
            </a:br>
            <a:r>
              <a:rPr lang="en-IN" sz="4400" dirty="0"/>
              <a:t>METRO INTERSTATE  PREDICTION</a:t>
            </a:r>
            <a:br>
              <a:rPr lang="en-IN" sz="900" dirty="0"/>
            </a:br>
            <a:endParaRPr sz="2000" dirty="0"/>
          </a:p>
        </p:txBody>
      </p:sp>
      <p:sp>
        <p:nvSpPr>
          <p:cNvPr id="2" name="TextBox 1">
            <a:extLst>
              <a:ext uri="{FF2B5EF4-FFF2-40B4-BE49-F238E27FC236}">
                <a16:creationId xmlns:a16="http://schemas.microsoft.com/office/drawing/2014/main" id="{496F3422-63FB-4BEF-9D23-52E64E9E7B2A}"/>
              </a:ext>
            </a:extLst>
          </p:cNvPr>
          <p:cNvSpPr txBox="1"/>
          <p:nvPr/>
        </p:nvSpPr>
        <p:spPr>
          <a:xfrm>
            <a:off x="5051685" y="4356078"/>
            <a:ext cx="4444584" cy="307777"/>
          </a:xfrm>
          <a:prstGeom prst="rect">
            <a:avLst/>
          </a:prstGeom>
          <a:noFill/>
        </p:spPr>
        <p:txBody>
          <a:bodyPr wrap="square" rtlCol="0">
            <a:spAutoFit/>
          </a:bodyPr>
          <a:lstStyle/>
          <a:p>
            <a:r>
              <a:rPr lang="en-IN" dirty="0">
                <a:solidFill>
                  <a:schemeClr val="bg2">
                    <a:lumMod val="75000"/>
                    <a:lumOff val="25000"/>
                  </a:schemeClr>
                </a:solidFill>
              </a:rPr>
              <a:t>By: Aditi Pagey &amp; Srujana Gundam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73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 Metro Interstate Prediction</a:t>
            </a:r>
            <a:endParaRPr/>
          </a:p>
        </p:txBody>
      </p:sp>
      <p:sp>
        <p:nvSpPr>
          <p:cNvPr id="100" name="Google Shape;100;p15"/>
          <p:cNvSpPr txBox="1">
            <a:spLocks noGrp="1"/>
          </p:cNvSpPr>
          <p:nvPr>
            <p:ph type="body" idx="1"/>
          </p:nvPr>
        </p:nvSpPr>
        <p:spPr>
          <a:xfrm>
            <a:off x="729450" y="1416325"/>
            <a:ext cx="7688700" cy="29238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15000"/>
              </a:lnSpc>
              <a:spcBef>
                <a:spcPts val="0"/>
              </a:spcBef>
              <a:spcAft>
                <a:spcPts val="0"/>
              </a:spcAft>
              <a:buNone/>
            </a:pPr>
            <a:r>
              <a:rPr lang="en" sz="1700" dirty="0"/>
              <a:t>The goal of this project is to build a regressive prediction model using multiple machine learning techniques and to use a template to document the end-to-end stages. We're trying to forecast the value of a continuous variable with the Metro Interstate Traffic Volume dataset, which is a regression issue.</a:t>
            </a:r>
            <a:endParaRPr sz="1700" dirty="0"/>
          </a:p>
          <a:p>
            <a:pPr marL="0" lvl="0" indent="0" algn="l" rtl="0">
              <a:spcBef>
                <a:spcPts val="0"/>
              </a:spcBef>
              <a:spcAft>
                <a:spcPts val="0"/>
              </a:spcAft>
              <a:buNone/>
            </a:pPr>
            <a:endParaRPr lang="en-IN" dirty="0"/>
          </a:p>
          <a:p>
            <a:pPr marL="0" lvl="0" indent="0" algn="l" rtl="0">
              <a:spcBef>
                <a:spcPts val="0"/>
              </a:spcBef>
              <a:spcAft>
                <a:spcPts val="0"/>
              </a:spcAft>
              <a:buNone/>
            </a:pPr>
            <a:r>
              <a:rPr lang="en-US" sz="1700" dirty="0"/>
              <a:t>Based on the given dataset , I had to do the prediction based on the following parameters:</a:t>
            </a:r>
          </a:p>
          <a:p>
            <a:pPr marL="342900" lvl="0" indent="-342900" algn="l" rtl="0">
              <a:spcBef>
                <a:spcPts val="0"/>
              </a:spcBef>
              <a:spcAft>
                <a:spcPts val="0"/>
              </a:spcAft>
              <a:buFont typeface="+mj-lt"/>
              <a:buAutoNum type="arabicPeriod"/>
            </a:pPr>
            <a:r>
              <a:rPr lang="en-US" sz="1700" dirty="0"/>
              <a:t>Whether it was  a holiday</a:t>
            </a:r>
          </a:p>
          <a:p>
            <a:pPr marL="342900" lvl="0" indent="-342900" algn="l" rtl="0">
              <a:spcBef>
                <a:spcPts val="0"/>
              </a:spcBef>
              <a:spcAft>
                <a:spcPts val="0"/>
              </a:spcAft>
              <a:buFont typeface="+mj-lt"/>
              <a:buAutoNum type="arabicPeriod"/>
            </a:pPr>
            <a:r>
              <a:rPr lang="en-US" sz="1700" dirty="0"/>
              <a:t>Temperature</a:t>
            </a:r>
          </a:p>
          <a:p>
            <a:pPr marL="342900" lvl="0" indent="-342900" algn="l" rtl="0">
              <a:spcBef>
                <a:spcPts val="0"/>
              </a:spcBef>
              <a:spcAft>
                <a:spcPts val="0"/>
              </a:spcAft>
              <a:buFont typeface="+mj-lt"/>
              <a:buAutoNum type="arabicPeriod"/>
            </a:pPr>
            <a:r>
              <a:rPr lang="en-US" sz="1700" dirty="0"/>
              <a:t>Date</a:t>
            </a:r>
          </a:p>
          <a:p>
            <a:pPr marL="342900" lvl="0" indent="-342900" algn="l" rtl="0">
              <a:spcBef>
                <a:spcPts val="0"/>
              </a:spcBef>
              <a:spcAft>
                <a:spcPts val="0"/>
              </a:spcAft>
              <a:buFont typeface="+mj-lt"/>
              <a:buAutoNum type="arabicPeriod"/>
            </a:pPr>
            <a:r>
              <a:rPr lang="en-US" sz="1700" dirty="0"/>
              <a:t>Time</a:t>
            </a:r>
          </a:p>
          <a:p>
            <a:pPr marL="342900" lvl="0" indent="-342900" algn="l" rtl="0">
              <a:spcBef>
                <a:spcPts val="0"/>
              </a:spcBef>
              <a:spcAft>
                <a:spcPts val="0"/>
              </a:spcAft>
              <a:buFont typeface="+mj-lt"/>
              <a:buAutoNum type="arabicPeriod"/>
            </a:pPr>
            <a:r>
              <a:rPr lang="en-US" sz="1700" dirty="0"/>
              <a:t>Clouds(%)</a:t>
            </a:r>
          </a:p>
          <a:p>
            <a:pPr marL="342900" lvl="0" indent="-342900" algn="l" rtl="0">
              <a:spcBef>
                <a:spcPts val="0"/>
              </a:spcBef>
              <a:spcAft>
                <a:spcPts val="0"/>
              </a:spcAft>
              <a:buFont typeface="+mj-lt"/>
              <a:buAutoNum type="arabicPeriod"/>
            </a:pPr>
            <a:r>
              <a:rPr lang="en-US" sz="1700" dirty="0"/>
              <a:t>Weather</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D6CC-BDF3-3610-55AE-15E1C0E6671C}"/>
              </a:ext>
            </a:extLst>
          </p:cNvPr>
          <p:cNvSpPr>
            <a:spLocks noGrp="1"/>
          </p:cNvSpPr>
          <p:nvPr>
            <p:ph type="title"/>
          </p:nvPr>
        </p:nvSpPr>
        <p:spPr>
          <a:xfrm>
            <a:off x="663666" y="535925"/>
            <a:ext cx="7688700" cy="535200"/>
          </a:xfrm>
        </p:spPr>
        <p:txBody>
          <a:bodyPr>
            <a:normAutofit fontScale="90000"/>
          </a:bodyPr>
          <a:lstStyle/>
          <a:p>
            <a:r>
              <a:rPr lang="en-IN" dirty="0"/>
              <a:t>Architecture</a:t>
            </a:r>
          </a:p>
        </p:txBody>
      </p:sp>
      <p:pic>
        <p:nvPicPr>
          <p:cNvPr id="1026" name="Picture 2">
            <a:extLst>
              <a:ext uri="{FF2B5EF4-FFF2-40B4-BE49-F238E27FC236}">
                <a16:creationId xmlns:a16="http://schemas.microsoft.com/office/drawing/2014/main" id="{A65F04D4-00D5-E231-8B3B-89648878B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8" y="1414052"/>
            <a:ext cx="8457843" cy="325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5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55C47D-23AC-9215-DEA6-DBC436FDF8D2}"/>
              </a:ext>
            </a:extLst>
          </p:cNvPr>
          <p:cNvSpPr>
            <a:spLocks noGrp="1"/>
          </p:cNvSpPr>
          <p:nvPr>
            <p:ph type="body" idx="1"/>
          </p:nvPr>
        </p:nvSpPr>
        <p:spPr>
          <a:xfrm>
            <a:off x="729450" y="1210429"/>
            <a:ext cx="7688700" cy="3789168"/>
          </a:xfrm>
        </p:spPr>
        <p:txBody>
          <a:bodyPr>
            <a:normAutofit/>
          </a:bodyPr>
          <a:lstStyle/>
          <a:p>
            <a:pPr marL="742950" lvl="1" indent="-285750" algn="just">
              <a:lnSpc>
                <a:spcPct val="115000"/>
              </a:lnSpc>
              <a:spcBef>
                <a:spcPts val="1200"/>
              </a:spcBef>
              <a:buClr>
                <a:srgbClr val="000000"/>
              </a:buClr>
              <a:buFont typeface="+mj-lt"/>
              <a:buAutoNum type="arabicPeriod"/>
            </a:pPr>
            <a:r>
              <a:rPr lang="en-IN" sz="1200" b="1" dirty="0">
                <a:solidFill>
                  <a:srgbClr val="000000"/>
                </a:solidFill>
                <a:effectLst/>
                <a:latin typeface="Times New Roman" panose="02020603050405020304" pitchFamily="18" charset="0"/>
                <a:ea typeface="Times New Roman" panose="02020603050405020304" pitchFamily="18" charset="0"/>
              </a:rPr>
              <a:t>Understanding the Dataset</a:t>
            </a:r>
            <a:r>
              <a:rPr lang="en-IN" sz="1200" dirty="0">
                <a:solidFill>
                  <a:srgbClr val="000000"/>
                </a:solidFill>
                <a:effectLst/>
                <a:latin typeface="Times New Roman" panose="02020603050405020304" pitchFamily="18" charset="0"/>
                <a:ea typeface="Times New Roman" panose="02020603050405020304" pitchFamily="18" charset="0"/>
              </a:rPr>
              <a:t>: Load the dataset and understand the various parameters given in it and what is their significance and units of the various parameters.</a:t>
            </a:r>
            <a:endParaRPr lang="en-IN" sz="1200" dirty="0">
              <a:effectLst/>
              <a:latin typeface="Times New Roman" panose="02020603050405020304" pitchFamily="18" charset="0"/>
              <a:ea typeface="Times New Roman" panose="02020603050405020304" pitchFamily="18" charset="0"/>
            </a:endParaRPr>
          </a:p>
          <a:p>
            <a:pPr marL="742950" lvl="1" indent="-285750" algn="just">
              <a:lnSpc>
                <a:spcPct val="115000"/>
              </a:lnSpc>
              <a:spcBef>
                <a:spcPts val="1200"/>
              </a:spcBef>
              <a:buClr>
                <a:srgbClr val="000000"/>
              </a:buClr>
              <a:buFont typeface="+mj-lt"/>
              <a:buAutoNum type="arabicPeriod"/>
            </a:pPr>
            <a:r>
              <a:rPr lang="en-IN" sz="1200" b="1" dirty="0">
                <a:solidFill>
                  <a:srgbClr val="000000"/>
                </a:solidFill>
                <a:effectLst/>
                <a:latin typeface="Times New Roman" panose="02020603050405020304" pitchFamily="18" charset="0"/>
                <a:ea typeface="Times New Roman" panose="02020603050405020304" pitchFamily="18" charset="0"/>
              </a:rPr>
              <a:t>Cleaning the dataset</a:t>
            </a:r>
            <a:r>
              <a:rPr lang="en-IN" sz="1200" dirty="0">
                <a:solidFill>
                  <a:srgbClr val="000000"/>
                </a:solidFill>
                <a:effectLst/>
                <a:latin typeface="Times New Roman" panose="02020603050405020304" pitchFamily="18" charset="0"/>
                <a:ea typeface="Times New Roman" panose="02020603050405020304" pitchFamily="18" charset="0"/>
              </a:rPr>
              <a:t>:  Clean the dataset and checked if it has any null values or rows which are not complete or have any garbage values.</a:t>
            </a:r>
            <a:endParaRPr lang="en-US" sz="1200" dirty="0">
              <a:solidFill>
                <a:srgbClr val="000000"/>
              </a:solidFill>
              <a:latin typeface="Calibri" panose="020F0502020204030204" pitchFamily="34" charset="0"/>
              <a:ea typeface="Times New Roman" panose="02020603050405020304" pitchFamily="18" charset="0"/>
            </a:endParaRPr>
          </a:p>
          <a:p>
            <a:pPr marL="742950" lvl="1" indent="-285750" algn="just">
              <a:lnSpc>
                <a:spcPct val="115000"/>
              </a:lnSpc>
              <a:spcBef>
                <a:spcPts val="1200"/>
              </a:spcBef>
              <a:buClr>
                <a:srgbClr val="000000"/>
              </a:buClr>
              <a:buFont typeface="+mj-lt"/>
              <a:buAutoNum type="arabicPeriod"/>
            </a:pPr>
            <a:r>
              <a:rPr lang="en-IN" sz="1200" b="1" dirty="0">
                <a:solidFill>
                  <a:srgbClr val="000000"/>
                </a:solidFill>
                <a:effectLst/>
                <a:latin typeface="Times New Roman" panose="02020603050405020304" pitchFamily="18" charset="0"/>
                <a:ea typeface="Times New Roman" panose="02020603050405020304" pitchFamily="18" charset="0"/>
              </a:rPr>
              <a:t> Exploratory Data Analysis (EDA):</a:t>
            </a:r>
            <a:r>
              <a:rPr lang="en-IN" sz="1200" dirty="0">
                <a:solidFill>
                  <a:srgbClr val="000000"/>
                </a:solidFill>
                <a:effectLst/>
                <a:latin typeface="Times New Roman" panose="02020603050405020304" pitchFamily="18" charset="0"/>
                <a:ea typeface="Times New Roman" panose="02020603050405020304" pitchFamily="18" charset="0"/>
              </a:rPr>
              <a:t> to find out which parameters provide insights to understand the data better.</a:t>
            </a:r>
            <a:endParaRPr lang="en-IN" sz="1200" dirty="0">
              <a:effectLst/>
              <a:latin typeface="Times New Roman" panose="02020603050405020304" pitchFamily="18" charset="0"/>
              <a:ea typeface="Times New Roman" panose="02020603050405020304" pitchFamily="18" charset="0"/>
            </a:endParaRPr>
          </a:p>
          <a:p>
            <a:pPr marL="1143000" lvl="2" indent="-228600" algn="just">
              <a:lnSpc>
                <a:spcPct val="115000"/>
              </a:lnSpc>
              <a:spcBef>
                <a:spcPts val="1200"/>
              </a:spcBef>
              <a:buClr>
                <a:srgbClr val="000000"/>
              </a:buClr>
              <a:buFont typeface="+mj-lt"/>
              <a:buAutoNum type="arabicPeriod"/>
            </a:pPr>
            <a:r>
              <a:rPr lang="en-IN" sz="1200" dirty="0">
                <a:solidFill>
                  <a:srgbClr val="000000"/>
                </a:solidFill>
                <a:effectLst/>
                <a:latin typeface="Times New Roman" panose="02020603050405020304" pitchFamily="18" charset="0"/>
                <a:ea typeface="Times New Roman" panose="02020603050405020304" pitchFamily="18" charset="0"/>
              </a:rPr>
              <a:t>Change the data columns to categorical and numerical values for the better training and performance of the model</a:t>
            </a:r>
            <a:endParaRPr lang="en-IN" sz="1200" dirty="0">
              <a:effectLst/>
              <a:latin typeface="Times New Roman" panose="02020603050405020304" pitchFamily="18" charset="0"/>
              <a:ea typeface="Times New Roman" panose="02020603050405020304" pitchFamily="18" charset="0"/>
            </a:endParaRPr>
          </a:p>
          <a:p>
            <a:pPr marL="1143000" lvl="2" indent="-228600" algn="just">
              <a:lnSpc>
                <a:spcPct val="115000"/>
              </a:lnSpc>
              <a:spcBef>
                <a:spcPts val="1200"/>
              </a:spcBef>
              <a:buClr>
                <a:srgbClr val="000000"/>
              </a:buClr>
              <a:buFont typeface="+mj-lt"/>
              <a:buAutoNum type="arabicPeriod"/>
            </a:pPr>
            <a:r>
              <a:rPr lang="en-IN" sz="1200" dirty="0">
                <a:effectLst/>
                <a:latin typeface="Times New Roman" panose="02020603050405020304" pitchFamily="18" charset="0"/>
                <a:ea typeface="Times New Roman" panose="02020603050405020304" pitchFamily="18" charset="0"/>
              </a:rPr>
              <a:t>Pre-processing – </a:t>
            </a:r>
            <a:r>
              <a:rPr lang="en-IN" sz="1200" dirty="0">
                <a:solidFill>
                  <a:srgbClr val="000000"/>
                </a:solidFill>
                <a:effectLst/>
                <a:latin typeface="Times New Roman" panose="02020603050405020304" pitchFamily="18" charset="0"/>
                <a:ea typeface="Times New Roman" panose="02020603050405020304" pitchFamily="18" charset="0"/>
              </a:rPr>
              <a:t>analyse which columns aren’t useful for the output dependent parameter (as the model is regressive model) </a:t>
            </a:r>
            <a:endParaRPr lang="en-IN" sz="1200" dirty="0">
              <a:effectLst/>
              <a:latin typeface="Times New Roman" panose="02020603050405020304" pitchFamily="18" charset="0"/>
              <a:ea typeface="Times New Roman" panose="02020603050405020304" pitchFamily="18" charset="0"/>
            </a:endParaRPr>
          </a:p>
          <a:p>
            <a:pPr marL="1143000" lvl="2" indent="-228600" algn="just">
              <a:lnSpc>
                <a:spcPct val="115000"/>
              </a:lnSpc>
              <a:spcBef>
                <a:spcPts val="1200"/>
              </a:spcBef>
              <a:buClr>
                <a:srgbClr val="000000"/>
              </a:buClr>
              <a:buFont typeface="+mj-lt"/>
              <a:buAutoNum type="arabicPeriod"/>
            </a:pPr>
            <a:r>
              <a:rPr lang="en-IN" sz="1200" dirty="0">
                <a:solidFill>
                  <a:srgbClr val="000000"/>
                </a:solidFill>
                <a:effectLst/>
                <a:latin typeface="Times New Roman" panose="02020603050405020304" pitchFamily="18" charset="0"/>
                <a:ea typeface="Times New Roman" panose="02020603050405020304" pitchFamily="18" charset="0"/>
              </a:rPr>
              <a:t>Drop the columns which aren’t providing much insights for the understanding the dependency of the output variable on it</a:t>
            </a:r>
            <a:r>
              <a:rPr lang="en-IN" sz="1200" dirty="0">
                <a:effectLst/>
                <a:latin typeface="Times New Roman" panose="02020603050405020304" pitchFamily="18" charset="0"/>
                <a:ea typeface="Times New Roman" panose="02020603050405020304" pitchFamily="18" charset="0"/>
              </a:rPr>
              <a:t>.</a:t>
            </a:r>
          </a:p>
          <a:p>
            <a:pPr marL="219710" indent="0">
              <a:lnSpc>
                <a:spcPct val="115000"/>
              </a:lnSpc>
              <a:spcBef>
                <a:spcPts val="190"/>
              </a:spcBef>
              <a:buNone/>
            </a:pPr>
            <a:endParaRPr lang="en-IN"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9128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E8B8FD-10FE-93F5-86E7-D17BDEA6AB6D}"/>
              </a:ext>
            </a:extLst>
          </p:cNvPr>
          <p:cNvSpPr>
            <a:spLocks noGrp="1"/>
          </p:cNvSpPr>
          <p:nvPr>
            <p:ph type="body" idx="1"/>
          </p:nvPr>
        </p:nvSpPr>
        <p:spPr>
          <a:xfrm>
            <a:off x="591303" y="1374983"/>
            <a:ext cx="7688700" cy="3407525"/>
          </a:xfrm>
        </p:spPr>
        <p:txBody>
          <a:bodyPr>
            <a:normAutofit fontScale="77500" lnSpcReduction="20000"/>
          </a:bodyPr>
          <a:lstStyle/>
          <a:p>
            <a:pPr marL="457200" lvl="1" indent="0">
              <a:lnSpc>
                <a:spcPct val="115000"/>
              </a:lnSpc>
              <a:spcBef>
                <a:spcPts val="1200"/>
              </a:spcBef>
              <a:buClr>
                <a:srgbClr val="000000"/>
              </a:buClr>
              <a:buNone/>
            </a:pPr>
            <a:r>
              <a:rPr lang="en-IN" sz="1400" b="1" dirty="0">
                <a:solidFill>
                  <a:schemeClr val="bg2"/>
                </a:solidFill>
                <a:effectLst/>
                <a:latin typeface="Times New Roman" panose="02020603050405020304" pitchFamily="18" charset="0"/>
                <a:ea typeface="Times New Roman" panose="02020603050405020304" pitchFamily="18" charset="0"/>
              </a:rPr>
              <a:t>4. Testing Models:</a:t>
            </a:r>
            <a:r>
              <a:rPr lang="en-IN" sz="1400" dirty="0">
                <a:solidFill>
                  <a:schemeClr val="bg2"/>
                </a:solidFill>
                <a:effectLst/>
                <a:latin typeface="Times New Roman" panose="02020603050405020304" pitchFamily="18" charset="0"/>
                <a:ea typeface="Times New Roman" panose="02020603050405020304" pitchFamily="18" charset="0"/>
              </a:rPr>
              <a:t> Testing on various regression models to find the best fit for the dataset by seeing the accuracy of each          model after training.</a:t>
            </a:r>
          </a:p>
          <a:p>
            <a:pPr marL="457200" lvl="1" indent="0" algn="just">
              <a:lnSpc>
                <a:spcPct val="115000"/>
              </a:lnSpc>
              <a:spcBef>
                <a:spcPts val="1200"/>
              </a:spcBef>
              <a:buClr>
                <a:srgbClr val="000000"/>
              </a:buClr>
              <a:buNone/>
            </a:pPr>
            <a:r>
              <a:rPr lang="en-IN" sz="1400" b="1" dirty="0">
                <a:solidFill>
                  <a:schemeClr val="bg2"/>
                </a:solidFill>
                <a:effectLst/>
                <a:latin typeface="Times New Roman" panose="02020603050405020304" pitchFamily="18" charset="0"/>
                <a:ea typeface="Times New Roman" panose="02020603050405020304" pitchFamily="18" charset="0"/>
              </a:rPr>
              <a:t>5. Creating a pickle file</a:t>
            </a:r>
            <a:r>
              <a:rPr lang="en-IN" sz="1400" dirty="0">
                <a:solidFill>
                  <a:schemeClr val="bg2"/>
                </a:solidFill>
                <a:effectLst/>
                <a:latin typeface="Times New Roman" panose="02020603050405020304" pitchFamily="18" charset="0"/>
                <a:ea typeface="Times New Roman" panose="02020603050405020304" pitchFamily="18" charset="0"/>
              </a:rPr>
              <a:t>: It serializes the object first before writing it to file. Pickling is a way to convert a python object (list, </a:t>
            </a:r>
            <a:r>
              <a:rPr lang="en-IN" sz="1400" dirty="0" err="1">
                <a:solidFill>
                  <a:schemeClr val="bg2"/>
                </a:solidFill>
                <a:effectLst/>
                <a:latin typeface="Times New Roman" panose="02020603050405020304" pitchFamily="18" charset="0"/>
                <a:ea typeface="Times New Roman" panose="02020603050405020304" pitchFamily="18" charset="0"/>
              </a:rPr>
              <a:t>dict</a:t>
            </a:r>
            <a:r>
              <a:rPr lang="en-IN" sz="1400" dirty="0">
                <a:solidFill>
                  <a:schemeClr val="bg2"/>
                </a:solidFill>
                <a:effectLst/>
                <a:latin typeface="Times New Roman" panose="02020603050405020304" pitchFamily="18" charset="0"/>
                <a:ea typeface="Times New Roman" panose="02020603050405020304" pitchFamily="18" charset="0"/>
              </a:rPr>
              <a:t>, etc.) into a character stream. The idea is that this character stream contains all the information necessary to reconstruct the object in another python script.</a:t>
            </a:r>
          </a:p>
          <a:p>
            <a:pPr marL="457200" lvl="1" indent="0" algn="just">
              <a:lnSpc>
                <a:spcPct val="115000"/>
              </a:lnSpc>
              <a:spcBef>
                <a:spcPts val="1200"/>
              </a:spcBef>
              <a:buClr>
                <a:srgbClr val="000000"/>
              </a:buClr>
              <a:buNone/>
            </a:pPr>
            <a:r>
              <a:rPr lang="en-IN" sz="1400" b="1" dirty="0">
                <a:solidFill>
                  <a:schemeClr val="bg2"/>
                </a:solidFill>
                <a:effectLst/>
                <a:latin typeface="Times New Roman" panose="02020603050405020304" pitchFamily="18" charset="0"/>
                <a:ea typeface="Times New Roman" panose="02020603050405020304" pitchFamily="18" charset="0"/>
              </a:rPr>
              <a:t>6. Wireframe Creation</a:t>
            </a:r>
            <a:r>
              <a:rPr lang="en-IN" sz="1400" dirty="0">
                <a:solidFill>
                  <a:schemeClr val="bg2"/>
                </a:solidFill>
                <a:effectLst/>
                <a:latin typeface="Times New Roman" panose="02020603050405020304" pitchFamily="18" charset="0"/>
                <a:ea typeface="Times New Roman" panose="02020603050405020304" pitchFamily="18" charset="0"/>
              </a:rPr>
              <a:t>: It is a schematic or blueprint that is useful for helping you think and communicate about the structure of the software or website you're building.</a:t>
            </a:r>
          </a:p>
          <a:p>
            <a:pPr marL="457200" lvl="1" indent="0">
              <a:lnSpc>
                <a:spcPct val="115000"/>
              </a:lnSpc>
              <a:spcBef>
                <a:spcPts val="1200"/>
              </a:spcBef>
              <a:buClr>
                <a:srgbClr val="000000"/>
              </a:buClr>
              <a:buNone/>
            </a:pPr>
            <a:r>
              <a:rPr lang="en-IN" sz="1400" b="1" dirty="0">
                <a:solidFill>
                  <a:schemeClr val="bg2"/>
                </a:solidFill>
                <a:effectLst/>
                <a:latin typeface="Times New Roman" panose="02020603050405020304" pitchFamily="18" charset="0"/>
                <a:ea typeface="Times New Roman" panose="02020603050405020304" pitchFamily="18" charset="0"/>
              </a:rPr>
              <a:t>7. Frontend Creation: </a:t>
            </a:r>
            <a:r>
              <a:rPr lang="en-IN" sz="1400" dirty="0">
                <a:solidFill>
                  <a:schemeClr val="bg2"/>
                </a:solidFill>
                <a:effectLst/>
                <a:latin typeface="Times New Roman" panose="02020603050405020304" pitchFamily="18" charset="0"/>
                <a:ea typeface="Times New Roman" panose="02020603050405020304" pitchFamily="18" charset="0"/>
              </a:rPr>
              <a:t>This is the software program or website which the user uses to interact. Create the frontend by using tools according to convenience. </a:t>
            </a:r>
          </a:p>
          <a:p>
            <a:pPr marL="457200" lvl="1" indent="0">
              <a:lnSpc>
                <a:spcPct val="115000"/>
              </a:lnSpc>
              <a:spcBef>
                <a:spcPts val="1200"/>
              </a:spcBef>
              <a:buClr>
                <a:srgbClr val="000000"/>
              </a:buClr>
              <a:buNone/>
            </a:pPr>
            <a:r>
              <a:rPr lang="en-IN" sz="1400" b="1" dirty="0">
                <a:solidFill>
                  <a:schemeClr val="bg2"/>
                </a:solidFill>
                <a:effectLst/>
                <a:latin typeface="Times New Roman" panose="02020603050405020304" pitchFamily="18" charset="0"/>
                <a:ea typeface="Times New Roman" panose="02020603050405020304" pitchFamily="18" charset="0"/>
              </a:rPr>
              <a:t>8. Backend Creation:</a:t>
            </a:r>
            <a:r>
              <a:rPr lang="en-IN" sz="1400" dirty="0">
                <a:solidFill>
                  <a:schemeClr val="bg2"/>
                </a:solidFill>
                <a:effectLst/>
                <a:latin typeface="Times New Roman" panose="02020603050405020304" pitchFamily="18" charset="0"/>
                <a:ea typeface="Times New Roman" panose="02020603050405020304" pitchFamily="18" charset="0"/>
              </a:rPr>
              <a:t> </a:t>
            </a:r>
            <a:r>
              <a:rPr lang="en-IN" sz="1400" spc="10" dirty="0">
                <a:solidFill>
                  <a:schemeClr val="bg2"/>
                </a:solidFill>
                <a:effectLst/>
                <a:latin typeface="Times New Roman" panose="02020603050405020304" pitchFamily="18" charset="0"/>
                <a:ea typeface="Times New Roman" panose="02020603050405020304" pitchFamily="18" charset="0"/>
              </a:rPr>
              <a:t>Backend is the server-side of the website. It stores and arranges data, and also makes sure everything on the client-side of the website works fine</a:t>
            </a:r>
            <a:r>
              <a:rPr lang="en-IN" sz="1400" dirty="0">
                <a:solidFill>
                  <a:schemeClr val="bg2"/>
                </a:solidFill>
                <a:effectLst/>
                <a:latin typeface="Times New Roman" panose="02020603050405020304" pitchFamily="18" charset="0"/>
                <a:ea typeface="Times New Roman" panose="02020603050405020304" pitchFamily="18" charset="0"/>
              </a:rPr>
              <a:t>. Create the frontend by using tools according to convenience.</a:t>
            </a:r>
          </a:p>
          <a:p>
            <a:pPr marL="457200" lvl="1" indent="0">
              <a:lnSpc>
                <a:spcPct val="115000"/>
              </a:lnSpc>
              <a:spcBef>
                <a:spcPts val="1200"/>
              </a:spcBef>
              <a:buClr>
                <a:srgbClr val="000000"/>
              </a:buClr>
              <a:buNone/>
            </a:pPr>
            <a:r>
              <a:rPr lang="en-IN" sz="1400" b="1" dirty="0">
                <a:solidFill>
                  <a:schemeClr val="bg2"/>
                </a:solidFill>
                <a:effectLst/>
                <a:latin typeface="Times New Roman" panose="02020603050405020304" pitchFamily="18" charset="0"/>
                <a:ea typeface="Times New Roman" panose="02020603050405020304" pitchFamily="18" charset="0"/>
              </a:rPr>
              <a:t>9. Integrating of backend and frontend</a:t>
            </a:r>
            <a:r>
              <a:rPr lang="en-IN" sz="1400" dirty="0">
                <a:solidFill>
                  <a:schemeClr val="bg2"/>
                </a:solidFill>
                <a:effectLst/>
                <a:latin typeface="Times New Roman" panose="02020603050405020304" pitchFamily="18" charset="0"/>
                <a:ea typeface="Times New Roman" panose="02020603050405020304" pitchFamily="18" charset="0"/>
              </a:rPr>
              <a:t>: Write functions in the backend that take the model as input from the pickle file and give the predicted output.</a:t>
            </a:r>
          </a:p>
          <a:p>
            <a:endParaRPr lang="en-IN" dirty="0"/>
          </a:p>
        </p:txBody>
      </p:sp>
    </p:spTree>
    <p:extLst>
      <p:ext uri="{BB962C8B-B14F-4D97-AF65-F5344CB8AC3E}">
        <p14:creationId xmlns:p14="http://schemas.microsoft.com/office/powerpoint/2010/main" val="208397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607729" y="64409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a:t>
            </a:r>
            <a:endParaRPr dirty="0"/>
          </a:p>
        </p:txBody>
      </p:sp>
      <p:sp>
        <p:nvSpPr>
          <p:cNvPr id="152" name="Google Shape;152;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learned how to approach a problem and optimal ways to divide tasks for easier understanding and completion of the work.We also learned about new technologies and modules while debugging error.While working on this project we also expanded our network which in turn helped us  to learn importance of clear communication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29450" y="69655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Future Scope</a:t>
            </a:r>
            <a:endParaRPr dirty="0"/>
          </a:p>
        </p:txBody>
      </p:sp>
      <p:sp>
        <p:nvSpPr>
          <p:cNvPr id="158" name="Google Shape;158;p24"/>
          <p:cNvSpPr txBox="1">
            <a:spLocks noGrp="1"/>
          </p:cNvSpPr>
          <p:nvPr>
            <p:ph type="body" idx="1"/>
          </p:nvPr>
        </p:nvSpPr>
        <p:spPr>
          <a:xfrm>
            <a:off x="309726" y="1494259"/>
            <a:ext cx="7688700" cy="2261100"/>
          </a:xfrm>
          <a:prstGeom prst="rect">
            <a:avLst/>
          </a:prstGeom>
        </p:spPr>
        <p:txBody>
          <a:bodyPr spcFirstLastPara="1" wrap="square" lIns="91425" tIns="91425" rIns="91425" bIns="91425" anchor="t" anchorCtr="0">
            <a:normAutofit fontScale="92500"/>
          </a:bodyPr>
          <a:lstStyle/>
          <a:p>
            <a:pPr marL="1371600" lvl="0" indent="-311150" algn="just" rtl="0">
              <a:lnSpc>
                <a:spcPct val="115000"/>
              </a:lnSpc>
              <a:spcBef>
                <a:spcPts val="1200"/>
              </a:spcBef>
              <a:spcAft>
                <a:spcPts val="0"/>
              </a:spcAft>
              <a:buSzPts val="1300"/>
              <a:buChar char="●"/>
            </a:pPr>
            <a:r>
              <a:rPr lang="en"/>
              <a:t> Predicting the traffic for a given time , day and month will help the traveller understand when he/she should travel in order to avoid traffic as the number of vehicles are increasing in a large volume.</a:t>
            </a:r>
            <a:endParaRPr/>
          </a:p>
          <a:p>
            <a:pPr marL="1371600" lvl="0" indent="-311150" algn="just" rtl="0">
              <a:lnSpc>
                <a:spcPct val="115000"/>
              </a:lnSpc>
              <a:spcBef>
                <a:spcPts val="0"/>
              </a:spcBef>
              <a:spcAft>
                <a:spcPts val="0"/>
              </a:spcAft>
              <a:buSzPts val="1300"/>
              <a:buChar char="●"/>
            </a:pPr>
            <a:r>
              <a:rPr lang="en"/>
              <a:t>This model can be further enhanced with real time data set values with regular updation to increase it prediction accuracy (currently 93%) .</a:t>
            </a:r>
            <a:endParaRPr/>
          </a:p>
          <a:p>
            <a:pPr marL="1371600" lvl="0" indent="-311150" algn="just" rtl="0">
              <a:lnSpc>
                <a:spcPct val="115000"/>
              </a:lnSpc>
              <a:spcBef>
                <a:spcPts val="0"/>
              </a:spcBef>
              <a:spcAft>
                <a:spcPts val="0"/>
              </a:spcAft>
              <a:buSzPts val="1300"/>
              <a:buChar char="●"/>
            </a:pPr>
            <a:r>
              <a:rPr lang="en"/>
              <a:t>More features can be added to the user interface to track previous start to end destination travel time, date, day etc so that user can plan their day better, section to add the recent journey experience details so that they can be updated to the dataset and model will be trained against more varied dataset and will be up to date daily.</a:t>
            </a:r>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56125" y="1722950"/>
            <a:ext cx="7688400" cy="14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Thank You!</a:t>
            </a:r>
            <a:endParaRPr sz="31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32128_Internship</Template>
  <TotalTime>11</TotalTime>
  <Words>645</Words>
  <Application>Microsoft Office PowerPoint</Application>
  <PresentationFormat>On-screen Show (16:9)</PresentationFormat>
  <Paragraphs>32</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Lato</vt:lpstr>
      <vt:lpstr>Times New Roman</vt:lpstr>
      <vt:lpstr>Raleway</vt:lpstr>
      <vt:lpstr>Arial</vt:lpstr>
      <vt:lpstr>Calibri</vt:lpstr>
      <vt:lpstr>Streamline</vt:lpstr>
      <vt:lpstr> METRO INTERSTATE  PREDICTION </vt:lpstr>
      <vt:lpstr>Problem Statement - Metro Interstate Prediction</vt:lpstr>
      <vt:lpstr>Architecture</vt:lpstr>
      <vt:lpstr>PowerPoint Presentation</vt:lpstr>
      <vt:lpstr>PowerPoint Presentation</vt:lpstr>
      <vt:lpstr>Result</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INTERNSHIP AT iNeuron METRO INTERSTATE  PREDICTION </dc:title>
  <dc:creator>Srujana Gundam</dc:creator>
  <cp:lastModifiedBy>Srujana Gundam</cp:lastModifiedBy>
  <cp:revision>2</cp:revision>
  <dcterms:created xsi:type="dcterms:W3CDTF">2022-05-18T14:35:38Z</dcterms:created>
  <dcterms:modified xsi:type="dcterms:W3CDTF">2022-05-18T14:46:56Z</dcterms:modified>
</cp:coreProperties>
</file>