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74" d="100"/>
          <a:sy n="74" d="100"/>
        </p:scale>
        <p:origin x="108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36C33CE-69E9-420F-979F-BF366E87CD4D}" type="datetimeFigureOut">
              <a:rPr lang="en-US" smtClean="0"/>
              <a:t>2/15/2020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1AACCC3-18F3-4E4C-A845-CE8972848E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62679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C33CE-69E9-420F-979F-BF366E87CD4D}"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352107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C33CE-69E9-420F-979F-BF366E87CD4D}"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166464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C33CE-69E9-420F-979F-BF366E87CD4D}"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24042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36C33CE-69E9-420F-979F-BF366E87CD4D}" type="datetimeFigureOut">
              <a:rPr lang="en-US" smtClean="0"/>
              <a:t>2/15/2020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1AACCC3-18F3-4E4C-A845-CE8972848E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88194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6C33CE-69E9-420F-979F-BF366E87CD4D}"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133334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C33CE-69E9-420F-979F-BF366E87CD4D}"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270978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6C33CE-69E9-420F-979F-BF366E87CD4D}"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187788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C33CE-69E9-420F-979F-BF366E87CD4D}"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ACCC3-18F3-4E4C-A845-CE8972848E75}" type="slidenum">
              <a:rPr lang="en-US" smtClean="0"/>
              <a:t>‹#›</a:t>
            </a:fld>
            <a:endParaRPr lang="en-US"/>
          </a:p>
        </p:txBody>
      </p:sp>
    </p:spTree>
    <p:extLst>
      <p:ext uri="{BB962C8B-B14F-4D97-AF65-F5344CB8AC3E}">
        <p14:creationId xmlns:p14="http://schemas.microsoft.com/office/powerpoint/2010/main" val="23250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36C33CE-69E9-420F-979F-BF366E87CD4D}" type="datetimeFigureOut">
              <a:rPr lang="en-US" smtClean="0"/>
              <a:t>2/15/2020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1AACCC3-18F3-4E4C-A845-CE8972848E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46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36C33CE-69E9-420F-979F-BF366E87CD4D}" type="datetimeFigureOut">
              <a:rPr lang="en-US" smtClean="0"/>
              <a:t>2/15/2020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1AACCC3-18F3-4E4C-A845-CE8972848E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559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36C33CE-69E9-420F-979F-BF366E87CD4D}" type="datetimeFigureOut">
              <a:rPr lang="en-US" smtClean="0"/>
              <a:t>2/15/2020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1AACCC3-18F3-4E4C-A845-CE8972848E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04951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24E54E89-3DFD-43ED-AE12-A58794DC8FFF}"/>
              </a:ext>
            </a:extLst>
          </p:cNvPr>
          <p:cNvSpPr>
            <a:spLocks noGrp="1"/>
          </p:cNvSpPr>
          <p:nvPr>
            <p:ph type="ctrTitle"/>
          </p:nvPr>
        </p:nvSpPr>
        <p:spPr>
          <a:xfrm>
            <a:off x="1478521" y="1480930"/>
            <a:ext cx="5751537" cy="3848521"/>
          </a:xfrm>
        </p:spPr>
        <p:txBody>
          <a:bodyPr anchor="ctr">
            <a:normAutofit/>
          </a:bodyPr>
          <a:lstStyle/>
          <a:p>
            <a:pPr algn="r"/>
            <a:r>
              <a:rPr lang="en-US" sz="5600"/>
              <a:t>Battle of Neighborhoods</a:t>
            </a:r>
          </a:p>
        </p:txBody>
      </p:sp>
      <p:sp>
        <p:nvSpPr>
          <p:cNvPr id="3" name="Subtitle 2">
            <a:extLst>
              <a:ext uri="{FF2B5EF4-FFF2-40B4-BE49-F238E27FC236}">
                <a16:creationId xmlns:a16="http://schemas.microsoft.com/office/drawing/2014/main" id="{47957C8A-0B32-4918-982D-70CBF0E89A7B}"/>
              </a:ext>
            </a:extLst>
          </p:cNvPr>
          <p:cNvSpPr>
            <a:spLocks noGrp="1"/>
          </p:cNvSpPr>
          <p:nvPr>
            <p:ph type="subTitle" idx="1"/>
          </p:nvPr>
        </p:nvSpPr>
        <p:spPr>
          <a:xfrm>
            <a:off x="8119870" y="1480929"/>
            <a:ext cx="2593610" cy="3848522"/>
          </a:xfrm>
        </p:spPr>
        <p:txBody>
          <a:bodyPr anchor="ctr">
            <a:normAutofit/>
          </a:bodyPr>
          <a:lstStyle/>
          <a:p>
            <a:pPr algn="l">
              <a:spcAft>
                <a:spcPts val="600"/>
              </a:spcAft>
            </a:pPr>
            <a:r>
              <a:rPr lang="en-US" dirty="0"/>
              <a:t>Capstone Presentation</a:t>
            </a:r>
            <a:endParaRPr lang="en-US"/>
          </a:p>
          <a:p>
            <a:pPr algn="l">
              <a:spcAft>
                <a:spcPts val="600"/>
              </a:spcAft>
            </a:pPr>
            <a:endParaRPr lang="en-US"/>
          </a:p>
        </p:txBody>
      </p:sp>
      <p:cxnSp>
        <p:nvCxnSpPr>
          <p:cNvPr id="14" name="Straight Connector 13">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5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D541-B4D8-4546-8ECB-6A9E0C793EB8}"/>
              </a:ext>
            </a:extLst>
          </p:cNvPr>
          <p:cNvSpPr>
            <a:spLocks noGrp="1"/>
          </p:cNvSpPr>
          <p:nvPr>
            <p:ph type="title"/>
          </p:nvPr>
        </p:nvSpPr>
        <p:spPr/>
        <p:txBody>
          <a:bodyPr/>
          <a:lstStyle/>
          <a:p>
            <a:r>
              <a:rPr lang="en-US" dirty="0"/>
              <a:t>Introduction - Business Problem </a:t>
            </a:r>
          </a:p>
        </p:txBody>
      </p:sp>
      <p:sp>
        <p:nvSpPr>
          <p:cNvPr id="3" name="Content Placeholder 2">
            <a:extLst>
              <a:ext uri="{FF2B5EF4-FFF2-40B4-BE49-F238E27FC236}">
                <a16:creationId xmlns:a16="http://schemas.microsoft.com/office/drawing/2014/main" id="{EEC5F00D-03E8-4064-AA16-E43D230A3ACA}"/>
              </a:ext>
            </a:extLst>
          </p:cNvPr>
          <p:cNvSpPr>
            <a:spLocks noGrp="1"/>
          </p:cNvSpPr>
          <p:nvPr>
            <p:ph idx="1"/>
          </p:nvPr>
        </p:nvSpPr>
        <p:spPr>
          <a:xfrm>
            <a:off x="1371600" y="1609859"/>
            <a:ext cx="9601200" cy="4257541"/>
          </a:xfrm>
        </p:spPr>
        <p:txBody>
          <a:bodyPr>
            <a:normAutofit lnSpcReduction="10000"/>
          </a:bodyPr>
          <a:lstStyle/>
          <a:p>
            <a:pPr algn="just"/>
            <a:r>
              <a:rPr lang="en-US" dirty="0"/>
              <a:t>In the Battle of Neighborhoods project we will try to find an optimal location for a restaurant. Specifically, this report will be targeted to stakeholders interested in opening a restaurant in Toronto, Canada.</a:t>
            </a:r>
          </a:p>
          <a:p>
            <a:pPr algn="just"/>
            <a:r>
              <a:rPr lang="en-US" dirty="0"/>
              <a:t>Here we will try finding if someone wants to open a new restaurant in the city which location is best suited for it keeping in mind the competitors and which income group of people will be attracted most to it based on the population of the neighborhood.</a:t>
            </a:r>
          </a:p>
          <a:p>
            <a:pPr algn="just"/>
            <a:r>
              <a:rPr lang="en-US" dirty="0"/>
              <a:t>Since there are lots of restaurants in Toronto we will try to detect locations that are not already crowded with restaurants. We would also prefer locations as close to city center as possible, assuming that first two conditions are met.</a:t>
            </a:r>
          </a:p>
          <a:p>
            <a:pPr algn="just"/>
            <a:r>
              <a:rPr lang="en-US" dirty="0"/>
              <a:t>We will use our data science powers to generate a few most promising neighborhoods based on this criteria. Advantages of each area will then be clearly expressed so that best possible final location can be chosen by stakeholders.</a:t>
            </a:r>
          </a:p>
        </p:txBody>
      </p:sp>
    </p:spTree>
    <p:extLst>
      <p:ext uri="{BB962C8B-B14F-4D97-AF65-F5344CB8AC3E}">
        <p14:creationId xmlns:p14="http://schemas.microsoft.com/office/powerpoint/2010/main" val="380732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0E12-F8C9-4962-996E-1764F3EFEB2E}"/>
              </a:ext>
            </a:extLst>
          </p:cNvPr>
          <p:cNvSpPr>
            <a:spLocks noGrp="1"/>
          </p:cNvSpPr>
          <p:nvPr>
            <p:ph type="title"/>
          </p:nvPr>
        </p:nvSpPr>
        <p:spPr>
          <a:xfrm>
            <a:off x="1371600" y="685800"/>
            <a:ext cx="9601200" cy="1027090"/>
          </a:xfrm>
        </p:spPr>
        <p:txBody>
          <a:bodyPr/>
          <a:lstStyle/>
          <a:p>
            <a:r>
              <a:rPr lang="en-US" dirty="0"/>
              <a:t>Data</a:t>
            </a:r>
          </a:p>
        </p:txBody>
      </p:sp>
      <p:sp>
        <p:nvSpPr>
          <p:cNvPr id="3" name="Content Placeholder 2">
            <a:extLst>
              <a:ext uri="{FF2B5EF4-FFF2-40B4-BE49-F238E27FC236}">
                <a16:creationId xmlns:a16="http://schemas.microsoft.com/office/drawing/2014/main" id="{82C496BE-3805-4DB2-BE87-8E77F7BC85C7}"/>
              </a:ext>
            </a:extLst>
          </p:cNvPr>
          <p:cNvSpPr>
            <a:spLocks noGrp="1"/>
          </p:cNvSpPr>
          <p:nvPr>
            <p:ph idx="1"/>
          </p:nvPr>
        </p:nvSpPr>
        <p:spPr>
          <a:xfrm>
            <a:off x="1371600" y="1571222"/>
            <a:ext cx="9601200" cy="4296177"/>
          </a:xfrm>
        </p:spPr>
        <p:txBody>
          <a:bodyPr>
            <a:normAutofit fontScale="92500" lnSpcReduction="10000"/>
          </a:bodyPr>
          <a:lstStyle/>
          <a:p>
            <a:pPr marL="0" indent="0" algn="just">
              <a:buNone/>
            </a:pPr>
            <a:r>
              <a:rPr lang="en-US" dirty="0"/>
              <a:t>Based on definition of our problem, factors that will influence our decision are,</a:t>
            </a:r>
          </a:p>
          <a:p>
            <a:pPr marL="0" indent="0" algn="just">
              <a:buNone/>
            </a:pPr>
            <a:r>
              <a:rPr lang="en-US" dirty="0"/>
              <a:t> - All existing restaurants in the neighborhood (any type of restaurant)</a:t>
            </a:r>
          </a:p>
          <a:p>
            <a:pPr marL="0" indent="0" algn="just">
              <a:buNone/>
            </a:pPr>
            <a:r>
              <a:rPr lang="en-US" dirty="0"/>
              <a:t> - Age group of people with their income</a:t>
            </a:r>
          </a:p>
          <a:p>
            <a:pPr marL="0" indent="0" algn="just">
              <a:buNone/>
            </a:pPr>
            <a:r>
              <a:rPr lang="en-US" dirty="0"/>
              <a:t> - Distance of neighborhood from city center</a:t>
            </a:r>
          </a:p>
          <a:p>
            <a:pPr marL="0" indent="0" algn="just">
              <a:buNone/>
            </a:pPr>
            <a:r>
              <a:rPr lang="en-US" dirty="0"/>
              <a:t>We decided to use regularly spaced grid of locations, centered around city center, to define our neighborhoods.</a:t>
            </a:r>
          </a:p>
          <a:p>
            <a:pPr marL="0" indent="0" algn="just">
              <a:buNone/>
            </a:pPr>
            <a:r>
              <a:rPr lang="en-US" dirty="0"/>
              <a:t>&gt; Following data sources will be needed to extract/generate the required information,</a:t>
            </a:r>
          </a:p>
          <a:p>
            <a:pPr marL="0" indent="0">
              <a:buNone/>
            </a:pPr>
            <a:r>
              <a:rPr lang="en-US" dirty="0"/>
              <a:t> - Centers of candidate areas will be generated algorithmically and approximate addresses of centers of those areas will be obtained using, https://en.wikipedia.org/wiki/List_of_postal_codes_of_Canada:_M</a:t>
            </a:r>
          </a:p>
          <a:p>
            <a:pPr marL="0" indent="0">
              <a:buNone/>
            </a:pPr>
            <a:r>
              <a:rPr lang="en-US" dirty="0"/>
              <a:t> - Number of restaurants and their type and location in every neighborhood will be obtained using Foursquare API</a:t>
            </a:r>
          </a:p>
          <a:p>
            <a:pPr marL="0" indent="0">
              <a:buNone/>
            </a:pPr>
            <a:endParaRPr lang="en-US" dirty="0"/>
          </a:p>
        </p:txBody>
      </p:sp>
    </p:spTree>
    <p:extLst>
      <p:ext uri="{BB962C8B-B14F-4D97-AF65-F5344CB8AC3E}">
        <p14:creationId xmlns:p14="http://schemas.microsoft.com/office/powerpoint/2010/main" val="33621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7D9F-9262-42C0-8A56-B4131F8EF9E1}"/>
              </a:ext>
            </a:extLst>
          </p:cNvPr>
          <p:cNvSpPr>
            <a:spLocks noGrp="1"/>
          </p:cNvSpPr>
          <p:nvPr>
            <p:ph type="title"/>
          </p:nvPr>
        </p:nvSpPr>
        <p:spPr>
          <a:xfrm>
            <a:off x="1371600" y="685799"/>
            <a:ext cx="9601200" cy="679361"/>
          </a:xfrm>
        </p:spPr>
        <p:txBody>
          <a:bodyPr>
            <a:normAutofit fontScale="90000"/>
          </a:bodyPr>
          <a:lstStyle/>
          <a:p>
            <a:r>
              <a:rPr lang="en-US" dirty="0"/>
              <a:t>Methodology</a:t>
            </a:r>
          </a:p>
        </p:txBody>
      </p:sp>
      <p:sp>
        <p:nvSpPr>
          <p:cNvPr id="3" name="Content Placeholder 2">
            <a:extLst>
              <a:ext uri="{FF2B5EF4-FFF2-40B4-BE49-F238E27FC236}">
                <a16:creationId xmlns:a16="http://schemas.microsoft.com/office/drawing/2014/main" id="{38E0EEBD-B8ED-490C-92C0-54DB36A54AEE}"/>
              </a:ext>
            </a:extLst>
          </p:cNvPr>
          <p:cNvSpPr>
            <a:spLocks noGrp="1"/>
          </p:cNvSpPr>
          <p:nvPr>
            <p:ph idx="1"/>
          </p:nvPr>
        </p:nvSpPr>
        <p:spPr>
          <a:xfrm>
            <a:off x="1371600" y="1545465"/>
            <a:ext cx="9601200" cy="4321935"/>
          </a:xfrm>
        </p:spPr>
        <p:txBody>
          <a:bodyPr>
            <a:normAutofit fontScale="92500" lnSpcReduction="20000"/>
          </a:bodyPr>
          <a:lstStyle/>
          <a:p>
            <a:pPr algn="just"/>
            <a:r>
              <a:rPr lang="en-US" dirty="0"/>
              <a:t>The main moto of this project is to find best location to open a new restaurant in Toronto, Canada based on competition in different locality and their population.</a:t>
            </a:r>
          </a:p>
          <a:p>
            <a:pPr algn="just"/>
            <a:r>
              <a:rPr lang="en-US" dirty="0"/>
              <a:t>To solve the problem ‘K-Means Clustering Algorithm’ will be used. </a:t>
            </a:r>
          </a:p>
          <a:p>
            <a:pPr algn="just"/>
            <a:r>
              <a:rPr lang="en-US" dirty="0"/>
              <a:t>Utilize different maps in-order to give a clear vision to the target audience.</a:t>
            </a:r>
          </a:p>
          <a:p>
            <a:pPr algn="just"/>
            <a:r>
              <a:rPr lang="en-US" dirty="0"/>
              <a:t>Steps took for the analysis-</a:t>
            </a:r>
          </a:p>
          <a:p>
            <a:pPr marL="0" indent="0" algn="just">
              <a:buNone/>
            </a:pPr>
            <a:r>
              <a:rPr lang="en-US" dirty="0"/>
              <a:t>- Collected required **data: location and type (category) of every restaurant within our latitude and longitude. We have also the type of restaurants in particular locality.</a:t>
            </a:r>
          </a:p>
          <a:p>
            <a:pPr marL="0" indent="0" algn="just">
              <a:buNone/>
            </a:pPr>
            <a:r>
              <a:rPr lang="en-US" dirty="0"/>
              <a:t>- Explored the 'restaurant density' across different areas of Toronto. We will use K-means to identify a few promising areas close to center with low number of restaurants and their type.</a:t>
            </a:r>
          </a:p>
          <a:p>
            <a:pPr marL="0" indent="0" algn="just">
              <a:buNone/>
            </a:pPr>
            <a:r>
              <a:rPr lang="en-US" dirty="0"/>
              <a:t>- Explored the most promising areas and within those create clusters of locations that meet some basic requirements established in discussion with stakeholders. We will take into consideration locations with less restaurants in radius of 500 meters, We will present map of all such locations but also create clusters (using k-means clustering) of those locations to explore neighborhood.</a:t>
            </a:r>
          </a:p>
        </p:txBody>
      </p:sp>
    </p:spTree>
    <p:extLst>
      <p:ext uri="{BB962C8B-B14F-4D97-AF65-F5344CB8AC3E}">
        <p14:creationId xmlns:p14="http://schemas.microsoft.com/office/powerpoint/2010/main" val="373616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A231-6B3D-4CC7-B8CC-EA193144B6E6}"/>
              </a:ext>
            </a:extLst>
          </p:cNvPr>
          <p:cNvSpPr>
            <a:spLocks noGrp="1"/>
          </p:cNvSpPr>
          <p:nvPr>
            <p:ph type="title"/>
          </p:nvPr>
        </p:nvSpPr>
        <p:spPr>
          <a:xfrm>
            <a:off x="1371600" y="685800"/>
            <a:ext cx="9601200" cy="1014211"/>
          </a:xfrm>
        </p:spPr>
        <p:txBody>
          <a:bodyPr/>
          <a:lstStyle/>
          <a:p>
            <a:r>
              <a:rPr lang="en-US" dirty="0"/>
              <a:t>Analysis</a:t>
            </a:r>
          </a:p>
        </p:txBody>
      </p:sp>
      <p:sp>
        <p:nvSpPr>
          <p:cNvPr id="3" name="Content Placeholder 2">
            <a:extLst>
              <a:ext uri="{FF2B5EF4-FFF2-40B4-BE49-F238E27FC236}">
                <a16:creationId xmlns:a16="http://schemas.microsoft.com/office/drawing/2014/main" id="{ABC9EBEE-24CA-4EBF-A308-2DC361278959}"/>
              </a:ext>
            </a:extLst>
          </p:cNvPr>
          <p:cNvSpPr>
            <a:spLocks noGrp="1"/>
          </p:cNvSpPr>
          <p:nvPr>
            <p:ph idx="1"/>
          </p:nvPr>
        </p:nvSpPr>
        <p:spPr>
          <a:xfrm>
            <a:off x="1371600" y="1828800"/>
            <a:ext cx="9601200" cy="4038600"/>
          </a:xfrm>
        </p:spPr>
        <p:txBody>
          <a:bodyPr/>
          <a:lstStyle/>
          <a:p>
            <a:r>
              <a:rPr lang="en-US" dirty="0"/>
              <a:t>Data identification, capturing and cleaning</a:t>
            </a:r>
          </a:p>
          <a:p>
            <a:r>
              <a:rPr lang="en-US" dirty="0"/>
              <a:t>Combining different data source and sorting neighborhood based on Longitude and Latitude</a:t>
            </a:r>
          </a:p>
          <a:p>
            <a:r>
              <a:rPr lang="en-US" dirty="0"/>
              <a:t>Explore the Toronto's neighborhoods</a:t>
            </a:r>
          </a:p>
          <a:p>
            <a:r>
              <a:rPr lang="en-US" dirty="0"/>
              <a:t>Clustering</a:t>
            </a:r>
          </a:p>
          <a:p>
            <a:r>
              <a:rPr lang="en-US" dirty="0"/>
              <a:t>Results &amp; Discussion</a:t>
            </a:r>
          </a:p>
          <a:p>
            <a:endParaRPr lang="en-US" dirty="0"/>
          </a:p>
        </p:txBody>
      </p:sp>
    </p:spTree>
    <p:extLst>
      <p:ext uri="{BB962C8B-B14F-4D97-AF65-F5344CB8AC3E}">
        <p14:creationId xmlns:p14="http://schemas.microsoft.com/office/powerpoint/2010/main" val="37216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E655-9839-4744-8E71-97A66FCC09C7}"/>
              </a:ext>
            </a:extLst>
          </p:cNvPr>
          <p:cNvSpPr>
            <a:spLocks noGrp="1"/>
          </p:cNvSpPr>
          <p:nvPr>
            <p:ph type="title"/>
          </p:nvPr>
        </p:nvSpPr>
        <p:spPr>
          <a:xfrm>
            <a:off x="1371600" y="685800"/>
            <a:ext cx="9601200" cy="756634"/>
          </a:xfrm>
        </p:spPr>
        <p:txBody>
          <a:bodyPr>
            <a:normAutofit/>
          </a:bodyPr>
          <a:lstStyle/>
          <a:p>
            <a:r>
              <a:rPr lang="en-US" dirty="0"/>
              <a:t>Results &amp; Discussion</a:t>
            </a:r>
          </a:p>
        </p:txBody>
      </p:sp>
      <p:sp>
        <p:nvSpPr>
          <p:cNvPr id="3" name="Content Placeholder 2">
            <a:extLst>
              <a:ext uri="{FF2B5EF4-FFF2-40B4-BE49-F238E27FC236}">
                <a16:creationId xmlns:a16="http://schemas.microsoft.com/office/drawing/2014/main" id="{367CE3BC-A255-453D-BC4C-E10F4A839A14}"/>
              </a:ext>
            </a:extLst>
          </p:cNvPr>
          <p:cNvSpPr>
            <a:spLocks noGrp="1"/>
          </p:cNvSpPr>
          <p:nvPr>
            <p:ph idx="1"/>
          </p:nvPr>
        </p:nvSpPr>
        <p:spPr>
          <a:xfrm>
            <a:off x="1371600" y="1906073"/>
            <a:ext cx="9601200" cy="3961327"/>
          </a:xfrm>
        </p:spPr>
        <p:txBody>
          <a:bodyPr>
            <a:normAutofit fontScale="92500" lnSpcReduction="20000"/>
          </a:bodyPr>
          <a:lstStyle/>
          <a:p>
            <a:pPr algn="just"/>
            <a:r>
              <a:rPr lang="en-US" dirty="0"/>
              <a:t>Our analysis shows that although there is a great number of restaurants in Toronto, there are pockets of low restaurant density fairly close to city center. We have 4 boroughs and 74 neighborhoods inside geographical coordinate of 43.653963, -79.387207.</a:t>
            </a:r>
          </a:p>
          <a:p>
            <a:pPr algn="just"/>
            <a:endParaRPr lang="en-US" dirty="0"/>
          </a:p>
          <a:p>
            <a:pPr algn="just"/>
            <a:r>
              <a:rPr lang="en-US" dirty="0"/>
              <a:t>Based on our initial assumption of the cluster with maximum number of restaurants will have the best possibility to have a new restaurant due to the need in the area. Based on the resultant clusters it looks like Cluster 1 and Cluster 5 have higher number of restaurants then rest of the clusters.</a:t>
            </a:r>
          </a:p>
          <a:p>
            <a:pPr algn="just"/>
            <a:endParaRPr lang="en-US" dirty="0"/>
          </a:p>
          <a:p>
            <a:pPr algn="just"/>
            <a:r>
              <a:rPr lang="en-US" dirty="0"/>
              <a:t>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p>
        </p:txBody>
      </p:sp>
    </p:spTree>
    <p:extLst>
      <p:ext uri="{BB962C8B-B14F-4D97-AF65-F5344CB8AC3E}">
        <p14:creationId xmlns:p14="http://schemas.microsoft.com/office/powerpoint/2010/main" val="43219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25A6-7AE8-4BC2-AEFF-BFE4929EC180}"/>
              </a:ext>
            </a:extLst>
          </p:cNvPr>
          <p:cNvSpPr>
            <a:spLocks noGrp="1"/>
          </p:cNvSpPr>
          <p:nvPr>
            <p:ph type="title"/>
          </p:nvPr>
        </p:nvSpPr>
        <p:spPr>
          <a:xfrm>
            <a:off x="1371600" y="685800"/>
            <a:ext cx="9601200" cy="1039969"/>
          </a:xfrm>
        </p:spPr>
        <p:txBody>
          <a:bodyPr/>
          <a:lstStyle/>
          <a:p>
            <a:r>
              <a:rPr lang="en-US" dirty="0"/>
              <a:t>Conclusion</a:t>
            </a:r>
          </a:p>
        </p:txBody>
      </p:sp>
      <p:sp>
        <p:nvSpPr>
          <p:cNvPr id="3" name="Content Placeholder 2">
            <a:extLst>
              <a:ext uri="{FF2B5EF4-FFF2-40B4-BE49-F238E27FC236}">
                <a16:creationId xmlns:a16="http://schemas.microsoft.com/office/drawing/2014/main" id="{4EC78199-1716-420F-90E4-DFC3BA528239}"/>
              </a:ext>
            </a:extLst>
          </p:cNvPr>
          <p:cNvSpPr>
            <a:spLocks noGrp="1"/>
          </p:cNvSpPr>
          <p:nvPr>
            <p:ph idx="1"/>
          </p:nvPr>
        </p:nvSpPr>
        <p:spPr>
          <a:xfrm>
            <a:off x="1371600" y="1725769"/>
            <a:ext cx="9601200" cy="4141631"/>
          </a:xfrm>
        </p:spPr>
        <p:txBody>
          <a:bodyPr>
            <a:normAutofit lnSpcReduction="10000"/>
          </a:bodyPr>
          <a:lstStyle/>
          <a:p>
            <a:pPr algn="just"/>
            <a:r>
              <a:rPr lang="en-US" dirty="0"/>
              <a:t>Purpose of this project was to identify </a:t>
            </a:r>
            <a:r>
              <a:rPr lang="en-US"/>
              <a:t>areas in </a:t>
            </a:r>
            <a:r>
              <a:rPr lang="en-US" dirty="0"/>
              <a:t>Toronto with low number of restaurants in order to aid stakeholders in narrowing down the search for optimal location for a new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pPr algn="just"/>
            <a:r>
              <a:rPr lang="en-US"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extLst>
      <p:ext uri="{BB962C8B-B14F-4D97-AF65-F5344CB8AC3E}">
        <p14:creationId xmlns:p14="http://schemas.microsoft.com/office/powerpoint/2010/main" val="9895316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225</TotalTime>
  <Words>907</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Battle of Neighborhoods</vt:lpstr>
      <vt:lpstr>Introduction - Business Problem </vt:lpstr>
      <vt:lpstr>Data</vt:lpstr>
      <vt:lpstr>Methodology</vt:lpstr>
      <vt:lpstr>Analysis</vt:lpstr>
      <vt:lpstr>Results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Syam Katragadda</dc:creator>
  <cp:lastModifiedBy>Syam Katragadda</cp:lastModifiedBy>
  <cp:revision>10</cp:revision>
  <dcterms:created xsi:type="dcterms:W3CDTF">2020-02-15T22:21:04Z</dcterms:created>
  <dcterms:modified xsi:type="dcterms:W3CDTF">2020-02-16T02:06:55Z</dcterms:modified>
</cp:coreProperties>
</file>