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3"/>
  </p:notesMasterIdLst>
  <p:handoutMasterIdLst>
    <p:handoutMasterId r:id="rId24"/>
  </p:handoutMasterIdLst>
  <p:sldIdLst>
    <p:sldId id="265" r:id="rId3"/>
    <p:sldId id="366" r:id="rId4"/>
    <p:sldId id="354" r:id="rId5"/>
    <p:sldId id="367" r:id="rId6"/>
    <p:sldId id="368" r:id="rId7"/>
    <p:sldId id="369" r:id="rId8"/>
    <p:sldId id="370" r:id="rId9"/>
    <p:sldId id="361" r:id="rId10"/>
    <p:sldId id="357" r:id="rId11"/>
    <p:sldId id="371" r:id="rId12"/>
    <p:sldId id="363" r:id="rId13"/>
    <p:sldId id="372" r:id="rId14"/>
    <p:sldId id="373" r:id="rId15"/>
    <p:sldId id="374" r:id="rId16"/>
    <p:sldId id="375" r:id="rId17"/>
    <p:sldId id="376" r:id="rId18"/>
    <p:sldId id="377" r:id="rId19"/>
    <p:sldId id="378" r:id="rId20"/>
    <p:sldId id="379" r:id="rId21"/>
    <p:sldId id="3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18" y="60"/>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20-Dec-14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20-Dec-14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20-Dec-14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20-Dec-14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20-Dec-14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20-Dec-14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20-Dec-14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EAB7D7-3608-4730-B2E2-670834DF882C}" type="datetimeFigureOut">
              <a:rPr lang="en-US" smtClean="0"/>
              <a:t>20-Dec-14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20-Dec-14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4EAB7D7-3608-4730-B2E2-670834DF882C}" type="datetimeFigureOut">
              <a:rPr lang="en-US" smtClean="0"/>
              <a:t>20-Dec-14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EAB7D7-3608-4730-B2E2-670834DF882C}" type="datetimeFigureOut">
              <a:rPr lang="en-US" smtClean="0"/>
              <a:t>20-Dec-14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20-Dec-14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20-Dec-14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20-Dec-14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20-Dec-14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6858000"/>
          </a:xfrm>
        </p:spPr>
        <p:txBody>
          <a:bodyPr anchor="ctr">
            <a:noAutofit/>
          </a:bodyPr>
          <a:lstStyle/>
          <a:p>
            <a:r>
              <a:rPr lang="en-US" sz="8800" b="1" dirty="0"/>
              <a:t>INTRODUCTION TO DBMS </a:t>
            </a:r>
            <a:r>
              <a:rPr lang="en-US" sz="8800" b="1" dirty="0" smtClean="0"/>
              <a:t>&amp; </a:t>
            </a:r>
            <a:r>
              <a:rPr lang="en-US" sz="8800" b="1" dirty="0"/>
              <a:t>RDBMS</a:t>
            </a:r>
            <a:endParaRPr lang="en-US" sz="8800" dirty="0"/>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lnSpcReduction="10000"/>
          </a:bodyPr>
          <a:lstStyle/>
          <a:p>
            <a:pPr algn="just"/>
            <a:r>
              <a:rPr lang="en-US" b="1" dirty="0"/>
              <a:t>External Interface</a:t>
            </a:r>
            <a:r>
              <a:rPr lang="en-US" dirty="0"/>
              <a:t> is used to communicate with the DBMS as well as the databases.</a:t>
            </a:r>
          </a:p>
          <a:p>
            <a:pPr algn="just"/>
            <a:r>
              <a:rPr lang="en-US" b="1" dirty="0"/>
              <a:t>Database language engine</a:t>
            </a:r>
            <a:r>
              <a:rPr lang="en-US" dirty="0"/>
              <a:t> is the one which interprets the query language and do the necessary action supplied using the query language.</a:t>
            </a:r>
          </a:p>
          <a:p>
            <a:pPr algn="just"/>
            <a:r>
              <a:rPr lang="en-US" b="1" dirty="0"/>
              <a:t>Query optimizer</a:t>
            </a:r>
            <a:r>
              <a:rPr lang="en-US" dirty="0"/>
              <a:t> is used to optimize the supplied query language and identifies the best plan for executing the query and obtaining the result as fast as it could.</a:t>
            </a:r>
          </a:p>
          <a:p>
            <a:pPr algn="just"/>
            <a:r>
              <a:rPr lang="en-US" b="1" dirty="0"/>
              <a:t>Database engine</a:t>
            </a:r>
            <a:r>
              <a:rPr lang="en-US" dirty="0"/>
              <a:t> is used to create or manipulate the data in the database objects like table.</a:t>
            </a:r>
          </a:p>
          <a:p>
            <a:pPr algn="just"/>
            <a:r>
              <a:rPr lang="en-US" b="1" dirty="0"/>
              <a:t>DBMS Management Component</a:t>
            </a:r>
            <a:r>
              <a:rPr lang="en-US" dirty="0"/>
              <a:t> comprises of several other components. They are used to take database backups, performance monitoring, security management etc.</a:t>
            </a:r>
          </a:p>
        </p:txBody>
      </p:sp>
      <p:sp>
        <p:nvSpPr>
          <p:cNvPr id="3" name="Title 2"/>
          <p:cNvSpPr>
            <a:spLocks noGrp="1"/>
          </p:cNvSpPr>
          <p:nvPr>
            <p:ph type="title"/>
          </p:nvPr>
        </p:nvSpPr>
        <p:spPr>
          <a:xfrm>
            <a:off x="2324100" y="365125"/>
            <a:ext cx="9029700" cy="777875"/>
          </a:xfrm>
        </p:spPr>
        <p:txBody>
          <a:bodyPr>
            <a:normAutofit/>
          </a:bodyPr>
          <a:lstStyle/>
          <a:p>
            <a:r>
              <a:rPr lang="en-US" dirty="0"/>
              <a:t> </a:t>
            </a:r>
            <a:r>
              <a:rPr lang="en-US" b="1" dirty="0" smtClean="0"/>
              <a:t>Features </a:t>
            </a:r>
            <a:r>
              <a:rPr lang="en-US" b="1" dirty="0"/>
              <a:t>of DBMS</a:t>
            </a:r>
            <a:endParaRPr lang="en-US" dirty="0"/>
          </a:p>
        </p:txBody>
      </p:sp>
    </p:spTree>
    <p:extLst>
      <p:ext uri="{BB962C8B-B14F-4D97-AF65-F5344CB8AC3E}">
        <p14:creationId xmlns:p14="http://schemas.microsoft.com/office/powerpoint/2010/main" val="749793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fontScale="92500"/>
          </a:bodyPr>
          <a:lstStyle/>
          <a:p>
            <a:pPr algn="just"/>
            <a:r>
              <a:rPr lang="en-US" dirty="0"/>
              <a:t>A relationship is a logical linkage between two entities that describes how the entities are associated with each other. </a:t>
            </a:r>
            <a:endParaRPr lang="en-US" dirty="0" smtClean="0"/>
          </a:p>
          <a:p>
            <a:pPr algn="just"/>
            <a:r>
              <a:rPr lang="en-US" dirty="0" smtClean="0"/>
              <a:t>Creating </a:t>
            </a:r>
            <a:r>
              <a:rPr lang="en-US" dirty="0"/>
              <a:t>a relationship explicitly defines an association between entities in the data model. </a:t>
            </a:r>
            <a:endParaRPr lang="en-US" dirty="0" smtClean="0"/>
          </a:p>
          <a:p>
            <a:pPr algn="just"/>
            <a:r>
              <a:rPr lang="en-US" dirty="0" smtClean="0"/>
              <a:t>RDBMS </a:t>
            </a:r>
            <a:r>
              <a:rPr lang="en-US" dirty="0"/>
              <a:t>is an acronym for Relational Database Management System. </a:t>
            </a:r>
            <a:endParaRPr lang="en-US" dirty="0" smtClean="0"/>
          </a:p>
          <a:p>
            <a:pPr algn="just"/>
            <a:r>
              <a:rPr lang="en-US" dirty="0" smtClean="0"/>
              <a:t>The </a:t>
            </a:r>
            <a:r>
              <a:rPr lang="en-US" dirty="0"/>
              <a:t>data in RDBMS is stored in database objects called tables. The database tables are the primary data storage for every RDBMS and essentially they are collections of related data </a:t>
            </a:r>
            <a:r>
              <a:rPr lang="en-US" dirty="0" smtClean="0"/>
              <a:t>entries.</a:t>
            </a:r>
          </a:p>
          <a:p>
            <a:pPr algn="just"/>
            <a:r>
              <a:rPr lang="en-US" dirty="0" smtClean="0"/>
              <a:t>For </a:t>
            </a:r>
            <a:r>
              <a:rPr lang="en-US" dirty="0"/>
              <a:t>example a table called Users might store information about many persons, and each entry in this table will represent one unique user</a:t>
            </a:r>
            <a:r>
              <a:rPr lang="en-US" dirty="0" smtClean="0"/>
              <a:t>.</a:t>
            </a:r>
          </a:p>
          <a:p>
            <a:pPr algn="just"/>
            <a:r>
              <a:rPr lang="en-US" dirty="0"/>
              <a:t>Even though all user entries in the Users table are unique, they are related in the sense that they describe similar objects</a:t>
            </a:r>
            <a:r>
              <a:rPr lang="en-US" dirty="0" smtClean="0"/>
              <a:t>.</a:t>
            </a:r>
            <a:endParaRPr lang="en-US" dirty="0"/>
          </a:p>
        </p:txBody>
      </p:sp>
      <p:sp>
        <p:nvSpPr>
          <p:cNvPr id="3" name="Title 2"/>
          <p:cNvSpPr>
            <a:spLocks noGrp="1"/>
          </p:cNvSpPr>
          <p:nvPr>
            <p:ph type="title"/>
          </p:nvPr>
        </p:nvSpPr>
        <p:spPr>
          <a:xfrm>
            <a:off x="2324100" y="365125"/>
            <a:ext cx="9029700" cy="777875"/>
          </a:xfrm>
        </p:spPr>
        <p:txBody>
          <a:bodyPr>
            <a:normAutofit/>
          </a:bodyPr>
          <a:lstStyle/>
          <a:p>
            <a:r>
              <a:rPr lang="en-US" sz="3600" b="1" dirty="0"/>
              <a:t>Relational Database Management System</a:t>
            </a:r>
            <a:endParaRPr lang="en-US" sz="3600" dirty="0"/>
          </a:p>
        </p:txBody>
      </p:sp>
    </p:spTree>
    <p:extLst>
      <p:ext uri="{BB962C8B-B14F-4D97-AF65-F5344CB8AC3E}">
        <p14:creationId xmlns:p14="http://schemas.microsoft.com/office/powerpoint/2010/main" val="3522667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smtClean="0"/>
              <a:t>Each </a:t>
            </a:r>
            <a:r>
              <a:rPr lang="en-US" dirty="0"/>
              <a:t>database table consists of columns and rows. </a:t>
            </a:r>
            <a:endParaRPr lang="en-US" dirty="0" smtClean="0"/>
          </a:p>
          <a:p>
            <a:pPr algn="just"/>
            <a:r>
              <a:rPr lang="en-US" dirty="0" smtClean="0"/>
              <a:t>Each </a:t>
            </a:r>
            <a:r>
              <a:rPr lang="en-US" dirty="0"/>
              <a:t>table column defines the type of data stored in it, and this data type is valid for all rows in this table. </a:t>
            </a:r>
            <a:endParaRPr lang="en-US" dirty="0" smtClean="0"/>
          </a:p>
          <a:p>
            <a:pPr algn="just"/>
            <a:r>
              <a:rPr lang="en-US" dirty="0" smtClean="0"/>
              <a:t>A </a:t>
            </a:r>
            <a:r>
              <a:rPr lang="en-US" dirty="0"/>
              <a:t>table row is a collection of data having 1 entry for each column in this particular table. </a:t>
            </a:r>
            <a:endParaRPr lang="en-US" dirty="0" smtClean="0"/>
          </a:p>
          <a:p>
            <a:pPr algn="just"/>
            <a:r>
              <a:rPr lang="en-US" dirty="0" smtClean="0"/>
              <a:t>RDBMS </a:t>
            </a:r>
            <a:r>
              <a:rPr lang="en-US" dirty="0"/>
              <a:t>store the data into group of tables, which might or might not be related by common fields (database table columns</a:t>
            </a:r>
            <a:r>
              <a:rPr lang="en-US" dirty="0" smtClean="0"/>
              <a:t>).</a:t>
            </a:r>
          </a:p>
          <a:p>
            <a:r>
              <a:rPr lang="en-US" dirty="0"/>
              <a:t>Degree of Relationship</a:t>
            </a:r>
          </a:p>
          <a:p>
            <a:pPr lvl="2"/>
            <a:r>
              <a:rPr lang="en-US" sz="3000" dirty="0"/>
              <a:t>One to One (1:1)</a:t>
            </a:r>
          </a:p>
          <a:p>
            <a:pPr lvl="2"/>
            <a:r>
              <a:rPr lang="en-US" sz="3000" dirty="0"/>
              <a:t>One to Many (1:N)</a:t>
            </a:r>
          </a:p>
          <a:p>
            <a:pPr lvl="2"/>
            <a:r>
              <a:rPr lang="en-US" sz="3000" dirty="0"/>
              <a:t>Many to Many (M:N)</a:t>
            </a:r>
          </a:p>
          <a:p>
            <a:pPr algn="just"/>
            <a:endParaRPr lang="en-US" dirty="0"/>
          </a:p>
        </p:txBody>
      </p:sp>
      <p:sp>
        <p:nvSpPr>
          <p:cNvPr id="3" name="Title 2"/>
          <p:cNvSpPr>
            <a:spLocks noGrp="1"/>
          </p:cNvSpPr>
          <p:nvPr>
            <p:ph type="title"/>
          </p:nvPr>
        </p:nvSpPr>
        <p:spPr>
          <a:xfrm>
            <a:off x="2324100" y="365125"/>
            <a:ext cx="9029700" cy="777875"/>
          </a:xfrm>
        </p:spPr>
        <p:txBody>
          <a:bodyPr>
            <a:normAutofit/>
          </a:bodyPr>
          <a:lstStyle/>
          <a:p>
            <a:r>
              <a:rPr lang="en-US" sz="3600" b="1" dirty="0"/>
              <a:t>Relational Database Management System</a:t>
            </a:r>
            <a:endParaRPr lang="en-US" sz="3600" dirty="0"/>
          </a:p>
        </p:txBody>
      </p:sp>
    </p:spTree>
    <p:extLst>
      <p:ext uri="{BB962C8B-B14F-4D97-AF65-F5344CB8AC3E}">
        <p14:creationId xmlns:p14="http://schemas.microsoft.com/office/powerpoint/2010/main" val="56948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fontScale="92500" lnSpcReduction="10000"/>
          </a:bodyPr>
          <a:lstStyle/>
          <a:p>
            <a:pPr algn="just"/>
            <a:r>
              <a:rPr lang="en-US" dirty="0"/>
              <a:t>This is second important data-modeling concept, which is to be understood. Attributes are additional characteristics or information defined for an </a:t>
            </a:r>
            <a:r>
              <a:rPr lang="en-US" dirty="0" smtClean="0"/>
              <a:t>entity.</a:t>
            </a:r>
          </a:p>
          <a:p>
            <a:pPr algn="just"/>
            <a:r>
              <a:rPr lang="en-US" dirty="0" smtClean="0"/>
              <a:t>An </a:t>
            </a:r>
            <a:r>
              <a:rPr lang="en-US" dirty="0"/>
              <a:t>entity's attributes do not define an entity, but they provide additional information about an entity' that may be useful elsewhere. </a:t>
            </a:r>
            <a:endParaRPr lang="en-US" dirty="0"/>
          </a:p>
          <a:p>
            <a:pPr algn="just"/>
            <a:r>
              <a:rPr lang="en-US" dirty="0" smtClean="0"/>
              <a:t>Entities </a:t>
            </a:r>
            <a:r>
              <a:rPr lang="en-US" dirty="0"/>
              <a:t>and Attributes enable to explicitly define what information is being stored in the </a:t>
            </a:r>
            <a:r>
              <a:rPr lang="en-US" dirty="0" smtClean="0"/>
              <a:t>database.</a:t>
            </a:r>
          </a:p>
          <a:p>
            <a:pPr algn="just"/>
            <a:r>
              <a:rPr lang="en-US" dirty="0" smtClean="0"/>
              <a:t>The </a:t>
            </a:r>
            <a:r>
              <a:rPr lang="en-US" dirty="0"/>
              <a:t>following should be kept in mind while implementing Entities and Attributes,</a:t>
            </a:r>
          </a:p>
          <a:p>
            <a:pPr lvl="1" algn="just"/>
            <a:r>
              <a:rPr lang="en-US" sz="2800" dirty="0"/>
              <a:t>Entities are modeled as tables.</a:t>
            </a:r>
          </a:p>
          <a:p>
            <a:pPr lvl="1" algn="just"/>
            <a:r>
              <a:rPr lang="en-US" sz="2800" dirty="0"/>
              <a:t>In a table, each instance of an entity is called a row.</a:t>
            </a:r>
          </a:p>
          <a:p>
            <a:pPr lvl="1" algn="just"/>
            <a:r>
              <a:rPr lang="en-US" sz="2800" dirty="0"/>
              <a:t>Attributes are modeled as columns in a table.</a:t>
            </a:r>
          </a:p>
          <a:p>
            <a:pPr lvl="1" algn="just"/>
            <a:r>
              <a:rPr lang="en-US" sz="2800" dirty="0"/>
              <a:t>Programmers often refer to rows and columns as records and fields.</a:t>
            </a:r>
          </a:p>
        </p:txBody>
      </p:sp>
      <p:sp>
        <p:nvSpPr>
          <p:cNvPr id="3" name="Title 2"/>
          <p:cNvSpPr>
            <a:spLocks noGrp="1"/>
          </p:cNvSpPr>
          <p:nvPr>
            <p:ph type="title"/>
          </p:nvPr>
        </p:nvSpPr>
        <p:spPr>
          <a:xfrm>
            <a:off x="2324100" y="365125"/>
            <a:ext cx="9029700" cy="777875"/>
          </a:xfrm>
        </p:spPr>
        <p:txBody>
          <a:bodyPr>
            <a:normAutofit/>
          </a:bodyPr>
          <a:lstStyle/>
          <a:p>
            <a:r>
              <a:rPr lang="en-US" sz="3600" b="1" dirty="0"/>
              <a:t>Attributes and Entities</a:t>
            </a:r>
            <a:endParaRPr lang="en-US" sz="3600" dirty="0"/>
          </a:p>
        </p:txBody>
      </p:sp>
    </p:spTree>
    <p:extLst>
      <p:ext uri="{BB962C8B-B14F-4D97-AF65-F5344CB8AC3E}">
        <p14:creationId xmlns:p14="http://schemas.microsoft.com/office/powerpoint/2010/main" val="43982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marL="0" indent="0" algn="just">
              <a:buNone/>
            </a:pPr>
            <a:r>
              <a:rPr lang="en-US" b="1" dirty="0"/>
              <a:t>Primary Key and Foreign </a:t>
            </a:r>
            <a:r>
              <a:rPr lang="en-US" b="1" dirty="0" smtClean="0"/>
              <a:t>Key</a:t>
            </a:r>
          </a:p>
          <a:p>
            <a:pPr algn="just"/>
            <a:r>
              <a:rPr lang="en-US" dirty="0"/>
              <a:t>The primary key is special column in the table that can be used to identify any one row. </a:t>
            </a:r>
            <a:endParaRPr lang="en-US" dirty="0" smtClean="0"/>
          </a:p>
          <a:p>
            <a:pPr algn="just"/>
            <a:r>
              <a:rPr lang="en-US" dirty="0" smtClean="0"/>
              <a:t>The </a:t>
            </a:r>
            <a:r>
              <a:rPr lang="en-US" dirty="0"/>
              <a:t>important thing is that the value in the primary key column must be unique in the table, in which it resides. </a:t>
            </a:r>
          </a:p>
          <a:p>
            <a:pPr algn="just"/>
            <a:r>
              <a:rPr lang="en-US" dirty="0"/>
              <a:t>The primary key may be chosen out of the existing fields in a table, or a new field can be created expressly for this purpose. </a:t>
            </a:r>
            <a:endParaRPr lang="en-US" dirty="0" smtClean="0"/>
          </a:p>
          <a:p>
            <a:pPr algn="just"/>
            <a:r>
              <a:rPr lang="en-US" dirty="0" smtClean="0"/>
              <a:t>The </a:t>
            </a:r>
            <a:r>
              <a:rPr lang="en-US" dirty="0"/>
              <a:t>easiest way to create a primary key is to create a special column called as identity </a:t>
            </a:r>
            <a:r>
              <a:rPr lang="en-US" dirty="0" smtClean="0"/>
              <a:t>column.</a:t>
            </a:r>
            <a:endParaRPr lang="en-US" dirty="0"/>
          </a:p>
        </p:txBody>
      </p:sp>
      <p:sp>
        <p:nvSpPr>
          <p:cNvPr id="3" name="Title 2"/>
          <p:cNvSpPr>
            <a:spLocks noGrp="1"/>
          </p:cNvSpPr>
          <p:nvPr>
            <p:ph type="title"/>
          </p:nvPr>
        </p:nvSpPr>
        <p:spPr>
          <a:xfrm>
            <a:off x="2324100" y="365125"/>
            <a:ext cx="9029700" cy="777875"/>
          </a:xfrm>
        </p:spPr>
        <p:txBody>
          <a:bodyPr>
            <a:normAutofit/>
          </a:bodyPr>
          <a:lstStyle/>
          <a:p>
            <a:r>
              <a:rPr lang="en-US" sz="3600" b="1" dirty="0"/>
              <a:t>Attributes and Entities</a:t>
            </a:r>
            <a:endParaRPr lang="en-US" sz="3600" dirty="0"/>
          </a:p>
        </p:txBody>
      </p:sp>
    </p:spTree>
    <p:extLst>
      <p:ext uri="{BB962C8B-B14F-4D97-AF65-F5344CB8AC3E}">
        <p14:creationId xmlns:p14="http://schemas.microsoft.com/office/powerpoint/2010/main" val="800857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marL="0" indent="0" algn="just">
              <a:buNone/>
            </a:pPr>
            <a:r>
              <a:rPr lang="en-US" b="1" dirty="0"/>
              <a:t>Column Constraints</a:t>
            </a:r>
            <a:endParaRPr lang="en-US" dirty="0"/>
          </a:p>
          <a:p>
            <a:pPr algn="just"/>
            <a:r>
              <a:rPr lang="en-US" dirty="0"/>
              <a:t>One may specify additional constraints on the column when designing your database. </a:t>
            </a:r>
            <a:endParaRPr lang="en-US" dirty="0"/>
          </a:p>
          <a:p>
            <a:pPr algn="just"/>
            <a:r>
              <a:rPr lang="en-US" dirty="0" smtClean="0"/>
              <a:t>These </a:t>
            </a:r>
            <a:r>
              <a:rPr lang="en-US" dirty="0"/>
              <a:t>constraints enable you to include basic business requirements into your data model. </a:t>
            </a:r>
            <a:endParaRPr lang="en-US" dirty="0" smtClean="0"/>
          </a:p>
          <a:p>
            <a:pPr algn="just"/>
            <a:r>
              <a:rPr lang="en-US" dirty="0" smtClean="0"/>
              <a:t>These </a:t>
            </a:r>
            <a:r>
              <a:rPr lang="en-US" dirty="0"/>
              <a:t>are three fundamental types of column constraints used in a database design</a:t>
            </a:r>
            <a:r>
              <a:rPr lang="en-US" dirty="0" smtClean="0"/>
              <a:t>,</a:t>
            </a:r>
            <a:endParaRPr lang="en-US" dirty="0"/>
          </a:p>
          <a:p>
            <a:pPr marL="0" indent="0" algn="just">
              <a:buNone/>
            </a:pPr>
            <a:r>
              <a:rPr lang="en-US" b="1" dirty="0"/>
              <a:t>Not Null (NN)</a:t>
            </a:r>
            <a:endParaRPr lang="en-US" dirty="0"/>
          </a:p>
          <a:p>
            <a:pPr algn="just"/>
            <a:r>
              <a:rPr lang="en-US" dirty="0"/>
              <a:t>This allows the database designer to force the user to enter a value in a particular column. </a:t>
            </a:r>
            <a:endParaRPr lang="en-US" dirty="0" smtClean="0"/>
          </a:p>
          <a:p>
            <a:pPr algn="just"/>
            <a:r>
              <a:rPr lang="en-US" dirty="0" smtClean="0"/>
              <a:t>The </a:t>
            </a:r>
            <a:r>
              <a:rPr lang="en-US" dirty="0"/>
              <a:t>not null concept is used for columns involved in a primary key.</a:t>
            </a:r>
          </a:p>
        </p:txBody>
      </p:sp>
      <p:sp>
        <p:nvSpPr>
          <p:cNvPr id="3" name="Title 2"/>
          <p:cNvSpPr>
            <a:spLocks noGrp="1"/>
          </p:cNvSpPr>
          <p:nvPr>
            <p:ph type="title"/>
          </p:nvPr>
        </p:nvSpPr>
        <p:spPr>
          <a:xfrm>
            <a:off x="2324100" y="365125"/>
            <a:ext cx="9029700" cy="777875"/>
          </a:xfrm>
        </p:spPr>
        <p:txBody>
          <a:bodyPr>
            <a:normAutofit/>
          </a:bodyPr>
          <a:lstStyle/>
          <a:p>
            <a:r>
              <a:rPr lang="en-US" sz="3600" b="1" dirty="0"/>
              <a:t>Attributes and Entities</a:t>
            </a:r>
            <a:endParaRPr lang="en-US" sz="3600" dirty="0"/>
          </a:p>
        </p:txBody>
      </p:sp>
    </p:spTree>
    <p:extLst>
      <p:ext uri="{BB962C8B-B14F-4D97-AF65-F5344CB8AC3E}">
        <p14:creationId xmlns:p14="http://schemas.microsoft.com/office/powerpoint/2010/main" val="642055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marL="0" indent="0" algn="just">
              <a:buNone/>
            </a:pPr>
            <a:r>
              <a:rPr lang="en-US" b="1" dirty="0"/>
              <a:t>No Duplicate (ND)</a:t>
            </a:r>
            <a:endParaRPr lang="en-US" dirty="0"/>
          </a:p>
          <a:p>
            <a:pPr algn="just"/>
            <a:r>
              <a:rPr lang="en-US" dirty="0"/>
              <a:t>This specifies that the values in a column must be unique. </a:t>
            </a:r>
            <a:endParaRPr lang="en-US" dirty="0" smtClean="0"/>
          </a:p>
          <a:p>
            <a:pPr algn="just"/>
            <a:r>
              <a:rPr lang="en-US" dirty="0" smtClean="0"/>
              <a:t>This </a:t>
            </a:r>
            <a:r>
              <a:rPr lang="en-US" dirty="0"/>
              <a:t>concept is used in primary keys and alternate keys.</a:t>
            </a:r>
          </a:p>
          <a:p>
            <a:pPr algn="just"/>
            <a:endParaRPr lang="en-US" dirty="0"/>
          </a:p>
          <a:p>
            <a:pPr marL="0" indent="0" algn="just">
              <a:buNone/>
            </a:pPr>
            <a:r>
              <a:rPr lang="en-US" b="1" dirty="0"/>
              <a:t>No Change (NC)</a:t>
            </a:r>
            <a:endParaRPr lang="en-US" dirty="0"/>
          </a:p>
          <a:p>
            <a:pPr algn="just"/>
            <a:r>
              <a:rPr lang="en-US" dirty="0"/>
              <a:t>This concept allows the database designer to prohibit change, 'in the values in a </a:t>
            </a:r>
            <a:r>
              <a:rPr lang="en-US" dirty="0" smtClean="0"/>
              <a:t>column.</a:t>
            </a:r>
          </a:p>
          <a:p>
            <a:pPr algn="just"/>
            <a:r>
              <a:rPr lang="en-US" dirty="0" smtClean="0"/>
              <a:t>This </a:t>
            </a:r>
            <a:r>
              <a:rPr lang="en-US" dirty="0"/>
              <a:t>concept is used mainly for columns participating in primary keys.</a:t>
            </a:r>
          </a:p>
        </p:txBody>
      </p:sp>
      <p:sp>
        <p:nvSpPr>
          <p:cNvPr id="3" name="Title 2"/>
          <p:cNvSpPr>
            <a:spLocks noGrp="1"/>
          </p:cNvSpPr>
          <p:nvPr>
            <p:ph type="title"/>
          </p:nvPr>
        </p:nvSpPr>
        <p:spPr>
          <a:xfrm>
            <a:off x="2324100" y="365125"/>
            <a:ext cx="9029700" cy="777875"/>
          </a:xfrm>
        </p:spPr>
        <p:txBody>
          <a:bodyPr>
            <a:normAutofit/>
          </a:bodyPr>
          <a:lstStyle/>
          <a:p>
            <a:r>
              <a:rPr lang="en-US" sz="3600" b="1" dirty="0"/>
              <a:t>Attributes and Entities</a:t>
            </a:r>
            <a:endParaRPr lang="en-US" sz="3600" dirty="0"/>
          </a:p>
        </p:txBody>
      </p:sp>
    </p:spTree>
    <p:extLst>
      <p:ext uri="{BB962C8B-B14F-4D97-AF65-F5344CB8AC3E}">
        <p14:creationId xmlns:p14="http://schemas.microsoft.com/office/powerpoint/2010/main" val="1892737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sz="2600" dirty="0"/>
              <a:t>In 1970, E.F. </a:t>
            </a:r>
            <a:r>
              <a:rPr lang="en-US" sz="2600" dirty="0" err="1"/>
              <a:t>Codd</a:t>
            </a:r>
            <a:r>
              <a:rPr lang="en-US" sz="2600" dirty="0"/>
              <a:t> formalized three rules for relational database design known as normal </a:t>
            </a:r>
            <a:r>
              <a:rPr lang="en-US" sz="2600" dirty="0" smtClean="0"/>
              <a:t>forms.</a:t>
            </a:r>
          </a:p>
          <a:p>
            <a:pPr algn="just"/>
            <a:r>
              <a:rPr lang="en-US" sz="2600" dirty="0" smtClean="0"/>
              <a:t>In </a:t>
            </a:r>
            <a:r>
              <a:rPr lang="en-US" sz="2600" dirty="0"/>
              <a:t>later years, additional normal forms have been defined, but the first three are the most widely </a:t>
            </a:r>
            <a:r>
              <a:rPr lang="en-US" sz="2600" dirty="0" smtClean="0"/>
              <a:t>used.</a:t>
            </a:r>
          </a:p>
          <a:p>
            <a:pPr algn="just"/>
            <a:r>
              <a:rPr lang="en-US" sz="2600" dirty="0" smtClean="0"/>
              <a:t>Normalizing </a:t>
            </a:r>
            <a:r>
              <a:rPr lang="en-US" sz="2600" dirty="0"/>
              <a:t>a database ensures the following things,</a:t>
            </a:r>
          </a:p>
          <a:p>
            <a:pPr lvl="2" algn="just"/>
            <a:r>
              <a:rPr lang="en-US" sz="2600" dirty="0"/>
              <a:t>Dependence between data are identified</a:t>
            </a:r>
          </a:p>
          <a:p>
            <a:pPr lvl="2" algn="just"/>
            <a:r>
              <a:rPr lang="en-US" sz="2600" dirty="0"/>
              <a:t>Redundant data is minimized</a:t>
            </a:r>
          </a:p>
          <a:p>
            <a:pPr lvl="2" algn="just"/>
            <a:r>
              <a:rPr lang="en-US" sz="2600" dirty="0"/>
              <a:t>The data model is flexible </a:t>
            </a:r>
            <a:r>
              <a:rPr lang="en-US" sz="2600" dirty="0" smtClean="0"/>
              <a:t>and </a:t>
            </a:r>
            <a:r>
              <a:rPr lang="en-US" sz="2600" dirty="0"/>
              <a:t>easier to maintain</a:t>
            </a:r>
            <a:r>
              <a:rPr lang="en-US" sz="2600" dirty="0" smtClean="0"/>
              <a:t>.</a:t>
            </a:r>
          </a:p>
          <a:p>
            <a:pPr algn="just"/>
            <a:r>
              <a:rPr lang="en-US" sz="2600" dirty="0" err="1"/>
              <a:t>Codd's</a:t>
            </a:r>
            <a:r>
              <a:rPr lang="en-US" sz="2600" dirty="0"/>
              <a:t> normal forms were derived from set-based </a:t>
            </a:r>
            <a:r>
              <a:rPr lang="en-US" sz="2600" dirty="0" smtClean="0"/>
              <a:t>calculus.</a:t>
            </a:r>
          </a:p>
          <a:p>
            <a:pPr algn="just"/>
            <a:r>
              <a:rPr lang="en-US" sz="2600" dirty="0" smtClean="0"/>
              <a:t>Before </a:t>
            </a:r>
            <a:r>
              <a:rPr lang="en-US" sz="2600" dirty="0"/>
              <a:t>normalizing an entity, it is helpful to first identify or create a primary </a:t>
            </a:r>
            <a:r>
              <a:rPr lang="en-US" sz="2600" dirty="0" smtClean="0"/>
              <a:t>key.</a:t>
            </a:r>
          </a:p>
          <a:p>
            <a:pPr algn="just"/>
            <a:r>
              <a:rPr lang="en-US" sz="2600" dirty="0" smtClean="0"/>
              <a:t>In </a:t>
            </a:r>
            <a:r>
              <a:rPr lang="en-US" sz="2600" dirty="0"/>
              <a:t>addition, columns should be decomposed before </a:t>
            </a:r>
            <a:r>
              <a:rPr lang="en-US" sz="2600" dirty="0" smtClean="0"/>
              <a:t>normalization</a:t>
            </a:r>
            <a:r>
              <a:rPr lang="en-US" sz="2600" dirty="0"/>
              <a:t>.</a:t>
            </a:r>
            <a:endParaRPr lang="en-US" sz="2600" dirty="0"/>
          </a:p>
        </p:txBody>
      </p:sp>
      <p:sp>
        <p:nvSpPr>
          <p:cNvPr id="3" name="Title 2"/>
          <p:cNvSpPr>
            <a:spLocks noGrp="1"/>
          </p:cNvSpPr>
          <p:nvPr>
            <p:ph type="title"/>
          </p:nvPr>
        </p:nvSpPr>
        <p:spPr>
          <a:xfrm>
            <a:off x="2324100" y="365125"/>
            <a:ext cx="9029700" cy="777875"/>
          </a:xfrm>
        </p:spPr>
        <p:txBody>
          <a:bodyPr>
            <a:normAutofit/>
          </a:bodyPr>
          <a:lstStyle/>
          <a:p>
            <a:r>
              <a:rPr lang="en-US" sz="4000" b="1" dirty="0" smtClean="0"/>
              <a:t>Normalization:</a:t>
            </a:r>
            <a:endParaRPr lang="en-US" sz="4000" dirty="0"/>
          </a:p>
        </p:txBody>
      </p:sp>
    </p:spTree>
    <p:extLst>
      <p:ext uri="{BB962C8B-B14F-4D97-AF65-F5344CB8AC3E}">
        <p14:creationId xmlns:p14="http://schemas.microsoft.com/office/powerpoint/2010/main" val="3068459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fontAlgn="base"/>
            <a:r>
              <a:rPr lang="en-US" dirty="0"/>
              <a:t>Database management systems first appeared on the scene in 1960 as computers began to grow in power and </a:t>
            </a:r>
            <a:r>
              <a:rPr lang="en-US" dirty="0" smtClean="0"/>
              <a:t>speed.</a:t>
            </a:r>
          </a:p>
          <a:p>
            <a:pPr algn="just" fontAlgn="base"/>
            <a:r>
              <a:rPr lang="en-US" dirty="0" smtClean="0"/>
              <a:t>In </a:t>
            </a:r>
            <a:r>
              <a:rPr lang="en-US" dirty="0"/>
              <a:t>the middle of 1960, there were several commercial applications in the market that were capable of producing “navigational” </a:t>
            </a:r>
            <a:r>
              <a:rPr lang="en-US" dirty="0" smtClean="0"/>
              <a:t>databases.</a:t>
            </a:r>
          </a:p>
          <a:p>
            <a:pPr algn="just" fontAlgn="base"/>
            <a:r>
              <a:rPr lang="en-US" dirty="0" smtClean="0"/>
              <a:t>These </a:t>
            </a:r>
            <a:r>
              <a:rPr lang="en-US" dirty="0"/>
              <a:t>navigational databases maintained records that could only be processed sequentially, which required a lot of computer resources and time</a:t>
            </a:r>
            <a:r>
              <a:rPr lang="en-US" dirty="0" smtClean="0"/>
              <a:t>.</a:t>
            </a:r>
          </a:p>
          <a:p>
            <a:pPr algn="just" fontAlgn="base"/>
            <a:r>
              <a:rPr lang="en-US" dirty="0"/>
              <a:t>Relational database management systems were first suggested by Edgar </a:t>
            </a:r>
            <a:r>
              <a:rPr lang="en-US" dirty="0" err="1"/>
              <a:t>Codd</a:t>
            </a:r>
            <a:r>
              <a:rPr lang="en-US" dirty="0"/>
              <a:t> in the </a:t>
            </a:r>
            <a:r>
              <a:rPr lang="en-US" dirty="0" smtClean="0"/>
              <a:t>1970s.</a:t>
            </a:r>
          </a:p>
        </p:txBody>
      </p:sp>
      <p:sp>
        <p:nvSpPr>
          <p:cNvPr id="3" name="Title 2"/>
          <p:cNvSpPr>
            <a:spLocks noGrp="1"/>
          </p:cNvSpPr>
          <p:nvPr>
            <p:ph type="title"/>
          </p:nvPr>
        </p:nvSpPr>
        <p:spPr>
          <a:xfrm>
            <a:off x="2324100" y="365125"/>
            <a:ext cx="9029700" cy="777875"/>
          </a:xfrm>
        </p:spPr>
        <p:txBody>
          <a:bodyPr>
            <a:normAutofit/>
          </a:bodyPr>
          <a:lstStyle/>
          <a:p>
            <a:r>
              <a:rPr lang="en-US" sz="3600" b="1" dirty="0"/>
              <a:t>History of DBMS and RDBMS</a:t>
            </a:r>
            <a:endParaRPr lang="en-US" sz="3600" dirty="0"/>
          </a:p>
        </p:txBody>
      </p:sp>
    </p:spTree>
    <p:extLst>
      <p:ext uri="{BB962C8B-B14F-4D97-AF65-F5344CB8AC3E}">
        <p14:creationId xmlns:p14="http://schemas.microsoft.com/office/powerpoint/2010/main" val="3289798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fontAlgn="base"/>
            <a:r>
              <a:rPr lang="en-US" dirty="0" smtClean="0"/>
              <a:t>Because </a:t>
            </a:r>
            <a:r>
              <a:rPr lang="en-US" dirty="0"/>
              <a:t>navigational databases could not be “searched”, Edgar </a:t>
            </a:r>
            <a:r>
              <a:rPr lang="en-US" dirty="0" err="1"/>
              <a:t>Codd</a:t>
            </a:r>
            <a:r>
              <a:rPr lang="en-US" dirty="0"/>
              <a:t> suggested another model that could be followed to construct a </a:t>
            </a:r>
            <a:r>
              <a:rPr lang="en-US" dirty="0" smtClean="0"/>
              <a:t>database.</a:t>
            </a:r>
          </a:p>
          <a:p>
            <a:pPr algn="just" fontAlgn="base"/>
            <a:r>
              <a:rPr lang="en-US" dirty="0" smtClean="0"/>
              <a:t>This </a:t>
            </a:r>
            <a:r>
              <a:rPr lang="en-US" dirty="0"/>
              <a:t>was the relational model that allowed users to “search” it for </a:t>
            </a:r>
            <a:r>
              <a:rPr lang="en-US" dirty="0" smtClean="0"/>
              <a:t>data.</a:t>
            </a:r>
          </a:p>
          <a:p>
            <a:pPr algn="just" fontAlgn="base"/>
            <a:r>
              <a:rPr lang="en-US" dirty="0" smtClean="0"/>
              <a:t>It </a:t>
            </a:r>
            <a:r>
              <a:rPr lang="en-US" dirty="0"/>
              <a:t>included the integration of the navigational model, along with a tabular and hierarchical </a:t>
            </a:r>
            <a:r>
              <a:rPr lang="en-US" dirty="0" smtClean="0"/>
              <a:t>model</a:t>
            </a:r>
            <a:r>
              <a:rPr lang="en-US" dirty="0"/>
              <a:t>.</a:t>
            </a:r>
            <a:endParaRPr lang="en-US" dirty="0"/>
          </a:p>
        </p:txBody>
      </p:sp>
      <p:sp>
        <p:nvSpPr>
          <p:cNvPr id="3" name="Title 2"/>
          <p:cNvSpPr>
            <a:spLocks noGrp="1"/>
          </p:cNvSpPr>
          <p:nvPr>
            <p:ph type="title"/>
          </p:nvPr>
        </p:nvSpPr>
        <p:spPr>
          <a:xfrm>
            <a:off x="2324100" y="365125"/>
            <a:ext cx="9029700" cy="777875"/>
          </a:xfrm>
        </p:spPr>
        <p:txBody>
          <a:bodyPr>
            <a:normAutofit/>
          </a:bodyPr>
          <a:lstStyle/>
          <a:p>
            <a:r>
              <a:rPr lang="en-US" sz="3600" b="1" dirty="0"/>
              <a:t>History of DBMS and RDBMS</a:t>
            </a:r>
            <a:endParaRPr lang="en-US" sz="3600" dirty="0"/>
          </a:p>
        </p:txBody>
      </p:sp>
    </p:spTree>
    <p:extLst>
      <p:ext uri="{BB962C8B-B14F-4D97-AF65-F5344CB8AC3E}">
        <p14:creationId xmlns:p14="http://schemas.microsoft.com/office/powerpoint/2010/main" val="2892995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099" y="1143000"/>
            <a:ext cx="10354129" cy="5499847"/>
          </a:xfrm>
        </p:spPr>
        <p:txBody>
          <a:bodyPr>
            <a:normAutofit/>
          </a:bodyPr>
          <a:lstStyle/>
          <a:p>
            <a:pPr algn="just"/>
            <a:r>
              <a:rPr lang="en-US" dirty="0"/>
              <a:t>A Database is a collection of related information stored to provide the availability to many users for different </a:t>
            </a:r>
            <a:r>
              <a:rPr lang="en-US" dirty="0" smtClean="0"/>
              <a:t>purposes.</a:t>
            </a:r>
          </a:p>
          <a:p>
            <a:pPr algn="just"/>
            <a:r>
              <a:rPr lang="en-US" dirty="0" smtClean="0"/>
              <a:t>The </a:t>
            </a:r>
            <a:r>
              <a:rPr lang="en-US" dirty="0"/>
              <a:t>content of database is obtained by combining data from various sources in an </a:t>
            </a:r>
            <a:r>
              <a:rPr lang="en-US" dirty="0" smtClean="0"/>
              <a:t>organization.</a:t>
            </a:r>
          </a:p>
          <a:p>
            <a:pPr algn="just"/>
            <a:r>
              <a:rPr lang="en-US" dirty="0" smtClean="0"/>
              <a:t>So </a:t>
            </a:r>
            <a:r>
              <a:rPr lang="en-US" dirty="0"/>
              <a:t>that data are available to all users and redundant data can be minimized or eliminated. </a:t>
            </a:r>
            <a:endParaRPr lang="en-US" dirty="0" smtClean="0"/>
          </a:p>
          <a:p>
            <a:pPr algn="just"/>
            <a:r>
              <a:rPr lang="en-US" dirty="0" smtClean="0"/>
              <a:t>Database </a:t>
            </a:r>
            <a:r>
              <a:rPr lang="en-US" dirty="0"/>
              <a:t>systems are designed to manage large bodies of  information. </a:t>
            </a:r>
            <a:endParaRPr lang="en-US" dirty="0" smtClean="0"/>
          </a:p>
          <a:p>
            <a:pPr algn="just"/>
            <a:r>
              <a:rPr lang="en-US" dirty="0" smtClean="0"/>
              <a:t>The </a:t>
            </a:r>
            <a:r>
              <a:rPr lang="en-US" dirty="0"/>
              <a:t>management of data involves both definition of structure for storage of information.</a:t>
            </a:r>
          </a:p>
          <a:p>
            <a:pPr algn="just"/>
            <a:endParaRPr lang="en-US" dirty="0"/>
          </a:p>
        </p:txBody>
      </p:sp>
      <p:sp>
        <p:nvSpPr>
          <p:cNvPr id="3" name="Title 2"/>
          <p:cNvSpPr>
            <a:spLocks noGrp="1"/>
          </p:cNvSpPr>
          <p:nvPr>
            <p:ph type="title"/>
          </p:nvPr>
        </p:nvSpPr>
        <p:spPr>
          <a:xfrm>
            <a:off x="2324100" y="365125"/>
            <a:ext cx="9029700" cy="777875"/>
          </a:xfrm>
        </p:spPr>
        <p:txBody>
          <a:bodyPr>
            <a:normAutofit/>
          </a:bodyPr>
          <a:lstStyle/>
          <a:p>
            <a:r>
              <a:rPr lang="en-US" b="1" dirty="0" smtClean="0"/>
              <a:t>INTRODUCTION:</a:t>
            </a:r>
            <a:endParaRPr lang="en-US" dirty="0"/>
          </a:p>
        </p:txBody>
      </p:sp>
    </p:spTree>
    <p:extLst>
      <p:ext uri="{BB962C8B-B14F-4D97-AF65-F5344CB8AC3E}">
        <p14:creationId xmlns:p14="http://schemas.microsoft.com/office/powerpoint/2010/main" val="589925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444607094"/>
              </p:ext>
            </p:extLst>
          </p:nvPr>
        </p:nvGraphicFramePr>
        <p:xfrm>
          <a:off x="1223682" y="1143000"/>
          <a:ext cx="10461812" cy="5271246"/>
        </p:xfrm>
        <a:graphic>
          <a:graphicData uri="http://schemas.openxmlformats.org/drawingml/2006/table">
            <a:tbl>
              <a:tblPr firstRow="1" bandRow="1">
                <a:tableStyleId>{5C22544A-7EE6-4342-B048-85BDC9FD1C3A}</a:tableStyleId>
              </a:tblPr>
              <a:tblGrid>
                <a:gridCol w="5230906"/>
                <a:gridCol w="5230906"/>
              </a:tblGrid>
              <a:tr h="621948">
                <a:tc>
                  <a:txBody>
                    <a:bodyPr/>
                    <a:lstStyle/>
                    <a:p>
                      <a:pPr marL="0" marR="0" algn="ctr">
                        <a:spcBef>
                          <a:spcPts val="0"/>
                        </a:spcBef>
                        <a:spcAft>
                          <a:spcPts val="0"/>
                        </a:spcAft>
                      </a:pPr>
                      <a:r>
                        <a:rPr lang="en-US" sz="2000" b="1" kern="100" dirty="0">
                          <a:effectLst/>
                          <a:latin typeface="Calibri" panose="020F0502020204030204" pitchFamily="34" charset="0"/>
                          <a:ea typeface="Helvetica" panose="020B0604020202020204" pitchFamily="34" charset="0"/>
                          <a:cs typeface="Calibri" panose="020F0502020204030204" pitchFamily="34" charset="0"/>
                        </a:rPr>
                        <a:t>Database Management System</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000" b="1" kern="100" dirty="0">
                          <a:effectLst/>
                          <a:latin typeface="Calibri" panose="020F0502020204030204" pitchFamily="34" charset="0"/>
                          <a:ea typeface="Helvetica" panose="020B0604020202020204" pitchFamily="34" charset="0"/>
                          <a:cs typeface="Calibri" panose="020F0502020204030204" pitchFamily="34" charset="0"/>
                        </a:rPr>
                        <a:t>Relational Database Management System</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r>
              <a:tr h="621948">
                <a:tc>
                  <a:txBody>
                    <a:bodyPr/>
                    <a:lstStyle/>
                    <a:p>
                      <a:pPr marL="0" marR="0" algn="just">
                        <a:spcBef>
                          <a:spcPts val="0"/>
                        </a:spcBef>
                        <a:spcAft>
                          <a:spcPts val="0"/>
                        </a:spcAft>
                      </a:pPr>
                      <a:r>
                        <a:rPr lang="en-US" sz="2000" kern="100">
                          <a:effectLst/>
                          <a:latin typeface="Calibri" panose="020F0502020204030204" pitchFamily="34" charset="0"/>
                          <a:ea typeface="Helvetica" panose="020B0604020202020204" pitchFamily="34" charset="0"/>
                          <a:cs typeface="Calibri" panose="020F0502020204030204" pitchFamily="34" charset="0"/>
                        </a:rPr>
                        <a:t>Introduced in 1960s</a:t>
                      </a:r>
                      <a:endParaRPr lang="en-US" sz="24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Introduced in 1970s</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r>
              <a:tr h="944183">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During </a:t>
                      </a:r>
                      <a:r>
                        <a:rPr lang="en-US" sz="2000" kern="100" dirty="0" err="1">
                          <a:effectLst/>
                          <a:latin typeface="Calibri" panose="020F0502020204030204" pitchFamily="34" charset="0"/>
                          <a:ea typeface="Helvetica" panose="020B0604020202020204" pitchFamily="34" charset="0"/>
                          <a:cs typeface="Calibri" panose="020F0502020204030204" pitchFamily="34" charset="0"/>
                        </a:rPr>
                        <a:t>intorduction</a:t>
                      </a:r>
                      <a:r>
                        <a:rPr lang="en-US" sz="2000" kern="100" dirty="0">
                          <a:effectLst/>
                          <a:latin typeface="Calibri" panose="020F0502020204030204" pitchFamily="34" charset="0"/>
                          <a:ea typeface="Helvetica" panose="020B0604020202020204" pitchFamily="34" charset="0"/>
                          <a:cs typeface="Calibri" panose="020F0502020204030204" pitchFamily="34" charset="0"/>
                        </a:rPr>
                        <a:t> it followed the navigational modes (Navigational DBMS) of data storage and fetching</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kern="100">
                          <a:effectLst/>
                          <a:latin typeface="Calibri" panose="020F0502020204030204" pitchFamily="34" charset="0"/>
                          <a:ea typeface="Helvetica" panose="020B0604020202020204" pitchFamily="34" charset="0"/>
                          <a:cs typeface="Calibri" panose="020F0502020204030204" pitchFamily="34" charset="0"/>
                        </a:rPr>
                        <a:t>This model uses relationship between tables using primary keys, foreign keys and indexes.</a:t>
                      </a:r>
                      <a:endParaRPr lang="en-US" sz="2400" kern="100">
                        <a:effectLst/>
                        <a:latin typeface="Times New Roman" panose="02020603050405020304" pitchFamily="18" charset="0"/>
                        <a:ea typeface="SimSun" panose="02010600030101010101" pitchFamily="2" charset="-122"/>
                      </a:endParaRPr>
                    </a:p>
                  </a:txBody>
                  <a:tcPr marL="68580" marR="68580" marT="0" marB="0" anchor="ctr"/>
                </a:tc>
              </a:tr>
              <a:tr h="817904">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Data </a:t>
                      </a:r>
                      <a:r>
                        <a:rPr lang="en-US" sz="2000" kern="100" dirty="0" err="1">
                          <a:effectLst/>
                          <a:latin typeface="Calibri" panose="020F0502020204030204" pitchFamily="34" charset="0"/>
                          <a:ea typeface="Helvetica" panose="020B0604020202020204" pitchFamily="34" charset="0"/>
                          <a:cs typeface="Calibri" panose="020F0502020204030204" pitchFamily="34" charset="0"/>
                        </a:rPr>
                        <a:t>fectching</a:t>
                      </a:r>
                      <a:r>
                        <a:rPr lang="en-US" sz="2000" kern="100" dirty="0">
                          <a:effectLst/>
                          <a:latin typeface="Calibri" panose="020F0502020204030204" pitchFamily="34" charset="0"/>
                          <a:ea typeface="Helvetica" panose="020B0604020202020204" pitchFamily="34" charset="0"/>
                          <a:cs typeface="Calibri" panose="020F0502020204030204" pitchFamily="34" charset="0"/>
                        </a:rPr>
                        <a:t> is slower for complex and large amount of data.</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Comparatively faster because of its relational model.</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r>
              <a:tr h="629455">
                <a:tc>
                  <a:txBody>
                    <a:bodyPr/>
                    <a:lstStyle/>
                    <a:p>
                      <a:pPr marL="0" marR="0" algn="just">
                        <a:spcBef>
                          <a:spcPts val="0"/>
                        </a:spcBef>
                        <a:spcAft>
                          <a:spcPts val="0"/>
                        </a:spcAft>
                      </a:pPr>
                      <a:r>
                        <a:rPr lang="en-US" sz="2000" kern="100">
                          <a:effectLst/>
                          <a:latin typeface="Calibri" panose="020F0502020204030204" pitchFamily="34" charset="0"/>
                          <a:ea typeface="Helvetica" panose="020B0604020202020204" pitchFamily="34" charset="0"/>
                          <a:cs typeface="Calibri" panose="020F0502020204030204" pitchFamily="34" charset="0"/>
                        </a:rPr>
                        <a:t>Used for applications using small amount of data.</a:t>
                      </a:r>
                      <a:endParaRPr lang="en-US" sz="24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Used for complex and large amount of data.</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r>
              <a:tr h="817904">
                <a:tc>
                  <a:txBody>
                    <a:bodyPr/>
                    <a:lstStyle/>
                    <a:p>
                      <a:pPr marL="0" marR="0" algn="just">
                        <a:spcBef>
                          <a:spcPts val="0"/>
                        </a:spcBef>
                        <a:spcAft>
                          <a:spcPts val="0"/>
                        </a:spcAft>
                      </a:pPr>
                      <a:r>
                        <a:rPr lang="en-US" sz="2000" kern="100">
                          <a:effectLst/>
                          <a:latin typeface="Calibri" panose="020F0502020204030204" pitchFamily="34" charset="0"/>
                          <a:ea typeface="Helvetica" panose="020B0604020202020204" pitchFamily="34" charset="0"/>
                          <a:cs typeface="Calibri" panose="020F0502020204030204" pitchFamily="34" charset="0"/>
                        </a:rPr>
                        <a:t>Data redundancy is common in this model.</a:t>
                      </a:r>
                      <a:endParaRPr lang="en-US" sz="24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Keys and indexes are used in the tables to avoid redundancy.</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r>
              <a:tr h="817904">
                <a:tc>
                  <a:txBody>
                    <a:bodyPr/>
                    <a:lstStyle/>
                    <a:p>
                      <a:pPr marL="0" marR="0" algn="just">
                        <a:spcBef>
                          <a:spcPts val="0"/>
                        </a:spcBef>
                        <a:spcAft>
                          <a:spcPts val="0"/>
                        </a:spcAft>
                      </a:pPr>
                      <a:r>
                        <a:rPr lang="en-US" sz="2000" kern="100">
                          <a:effectLst/>
                          <a:latin typeface="Calibri" panose="020F0502020204030204" pitchFamily="34" charset="0"/>
                          <a:ea typeface="Helvetica" panose="020B0604020202020204" pitchFamily="34" charset="0"/>
                          <a:cs typeface="Calibri" panose="020F0502020204030204" pitchFamily="34" charset="0"/>
                        </a:rPr>
                        <a:t>Example systems are dBase, Microsoft Access, LibreOffice Base, FoxPro.</a:t>
                      </a:r>
                      <a:endParaRPr lang="en-US" sz="2400" kern="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2000" kern="100" dirty="0">
                          <a:effectLst/>
                          <a:latin typeface="Calibri" panose="020F0502020204030204" pitchFamily="34" charset="0"/>
                          <a:ea typeface="Helvetica" panose="020B0604020202020204" pitchFamily="34" charset="0"/>
                          <a:cs typeface="Calibri" panose="020F0502020204030204" pitchFamily="34" charset="0"/>
                        </a:rPr>
                        <a:t>Example  systems are SQL Server, Oracle, MySQL, </a:t>
                      </a:r>
                      <a:r>
                        <a:rPr lang="en-US" sz="2000" kern="100" dirty="0" err="1">
                          <a:effectLst/>
                          <a:latin typeface="Calibri" panose="020F0502020204030204" pitchFamily="34" charset="0"/>
                          <a:ea typeface="Helvetica" panose="020B0604020202020204" pitchFamily="34" charset="0"/>
                          <a:cs typeface="Calibri" panose="020F0502020204030204" pitchFamily="34" charset="0"/>
                        </a:rPr>
                        <a:t>MariaDB</a:t>
                      </a:r>
                      <a:r>
                        <a:rPr lang="en-US" sz="2000" kern="100" dirty="0">
                          <a:effectLst/>
                          <a:latin typeface="Calibri" panose="020F0502020204030204" pitchFamily="34" charset="0"/>
                          <a:ea typeface="Helvetica" panose="020B0604020202020204" pitchFamily="34" charset="0"/>
                          <a:cs typeface="Calibri" panose="020F0502020204030204" pitchFamily="34" charset="0"/>
                        </a:rPr>
                        <a:t>, SQLite.</a:t>
                      </a:r>
                      <a:endParaRPr lang="en-US" sz="2400" kern="100" dirty="0">
                        <a:effectLst/>
                        <a:latin typeface="Times New Roman" panose="02020603050405020304" pitchFamily="18" charset="0"/>
                        <a:ea typeface="SimSun" panose="02010600030101010101" pitchFamily="2" charset="-122"/>
                      </a:endParaRPr>
                    </a:p>
                  </a:txBody>
                  <a:tcPr marL="68580" marR="68580" marT="0" marB="0" anchor="ctr"/>
                </a:tc>
              </a:tr>
            </a:tbl>
          </a:graphicData>
        </a:graphic>
      </p:graphicFrame>
      <p:sp>
        <p:nvSpPr>
          <p:cNvPr id="3" name="Title 2"/>
          <p:cNvSpPr>
            <a:spLocks noGrp="1"/>
          </p:cNvSpPr>
          <p:nvPr>
            <p:ph type="title"/>
          </p:nvPr>
        </p:nvSpPr>
        <p:spPr>
          <a:xfrm>
            <a:off x="2324100" y="365125"/>
            <a:ext cx="9029700" cy="777875"/>
          </a:xfrm>
        </p:spPr>
        <p:txBody>
          <a:bodyPr>
            <a:normAutofit/>
          </a:bodyPr>
          <a:lstStyle/>
          <a:p>
            <a:r>
              <a:rPr lang="en-US" sz="3600" b="1" dirty="0" smtClean="0"/>
              <a:t>DBMS vs </a:t>
            </a:r>
            <a:r>
              <a:rPr lang="en-US" sz="3600" b="1" dirty="0"/>
              <a:t>RDBMS</a:t>
            </a:r>
            <a:endParaRPr lang="en-US" sz="3600" dirty="0"/>
          </a:p>
        </p:txBody>
      </p:sp>
    </p:spTree>
    <p:extLst>
      <p:ext uri="{BB962C8B-B14F-4D97-AF65-F5344CB8AC3E}">
        <p14:creationId xmlns:p14="http://schemas.microsoft.com/office/powerpoint/2010/main" val="1680994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smtClean="0"/>
              <a:t>If </a:t>
            </a:r>
            <a:r>
              <a:rPr lang="en-US" dirty="0"/>
              <a:t>we assume that there are 100 million taxpayers and if each taxpayer files an average of five form with approximately 200 characters of information per form, we would get a database of 10*(106)*200*5 characters (bytes) of </a:t>
            </a:r>
            <a:r>
              <a:rPr lang="en-US" dirty="0" smtClean="0"/>
              <a:t>information.</a:t>
            </a:r>
          </a:p>
          <a:p>
            <a:pPr algn="just"/>
            <a:r>
              <a:rPr lang="en-US" dirty="0" smtClean="0"/>
              <a:t>If </a:t>
            </a:r>
            <a:r>
              <a:rPr lang="en-US" dirty="0"/>
              <a:t>the IRS keeps the past three returns for each taxpayer in addition to the current return, we would get a database of 4*(10U) bytes (400 gigabytes</a:t>
            </a:r>
            <a:r>
              <a:rPr lang="en-US" dirty="0" smtClean="0"/>
              <a:t>).</a:t>
            </a:r>
          </a:p>
          <a:p>
            <a:pPr algn="just"/>
            <a:r>
              <a:rPr lang="en-US" dirty="0" smtClean="0"/>
              <a:t>This </a:t>
            </a:r>
            <a:r>
              <a:rPr lang="en-US" dirty="0"/>
              <a:t>huge amount of information must be organized and managed so that users can search for, retrieve, and update the data as </a:t>
            </a:r>
            <a:r>
              <a:rPr lang="en-US" dirty="0" smtClean="0"/>
              <a:t>needed.</a:t>
            </a:r>
          </a:p>
          <a:p>
            <a:pPr algn="just"/>
            <a:r>
              <a:rPr lang="en-US" dirty="0" smtClean="0"/>
              <a:t>Creation </a:t>
            </a:r>
            <a:r>
              <a:rPr lang="en-US" dirty="0"/>
              <a:t>of files, Addition of data, deletion of data,  modification of data;</a:t>
            </a:r>
          </a:p>
        </p:txBody>
      </p:sp>
      <p:sp>
        <p:nvSpPr>
          <p:cNvPr id="3" name="Title 2"/>
          <p:cNvSpPr>
            <a:spLocks noGrp="1"/>
          </p:cNvSpPr>
          <p:nvPr>
            <p:ph type="title"/>
          </p:nvPr>
        </p:nvSpPr>
        <p:spPr>
          <a:xfrm>
            <a:off x="2324100" y="365125"/>
            <a:ext cx="9029700" cy="777875"/>
          </a:xfrm>
        </p:spPr>
        <p:txBody>
          <a:bodyPr>
            <a:normAutofit/>
          </a:bodyPr>
          <a:lstStyle/>
          <a:p>
            <a:r>
              <a:rPr lang="en-US" b="1" dirty="0"/>
              <a:t>Database Management System</a:t>
            </a:r>
            <a:endParaRPr lang="en-US" dirty="0"/>
          </a:p>
        </p:txBody>
      </p:sp>
    </p:spTree>
    <p:extLst>
      <p:ext uri="{BB962C8B-B14F-4D97-AF65-F5344CB8AC3E}">
        <p14:creationId xmlns:p14="http://schemas.microsoft.com/office/powerpoint/2010/main" val="62266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a:t>A database can be of any size and of varying </a:t>
            </a:r>
            <a:r>
              <a:rPr lang="en-US" dirty="0" smtClean="0"/>
              <a:t>complexity.</a:t>
            </a:r>
          </a:p>
          <a:p>
            <a:pPr algn="just"/>
            <a:r>
              <a:rPr lang="en-US" dirty="0" smtClean="0"/>
              <a:t>For </a:t>
            </a:r>
            <a:r>
              <a:rPr lang="en-US" dirty="0"/>
              <a:t>example a data consists of only a few hundred records, each with a simple </a:t>
            </a:r>
            <a:r>
              <a:rPr lang="en-US" dirty="0" smtClean="0"/>
              <a:t>structure.</a:t>
            </a:r>
          </a:p>
          <a:p>
            <a:pPr algn="just"/>
            <a:r>
              <a:rPr lang="en-US" dirty="0" smtClean="0"/>
              <a:t>On </a:t>
            </a:r>
            <a:r>
              <a:rPr lang="en-US" dirty="0"/>
              <a:t>the other hand, the card catalog of a large library may contain half a million cards stored under different categories— by primary author's last name, by subject, by book title-with each category organized in alphabetic </a:t>
            </a:r>
            <a:r>
              <a:rPr lang="en-US" dirty="0" smtClean="0"/>
              <a:t>order.</a:t>
            </a:r>
          </a:p>
          <a:p>
            <a:pPr algn="just"/>
            <a:r>
              <a:rPr lang="en-US" dirty="0"/>
              <a:t>A database of even greater size and complexity is maintained by the Internal Revenue Service to keep track of the tax forms filed by U.S. </a:t>
            </a:r>
            <a:r>
              <a:rPr lang="en-US" dirty="0" smtClean="0"/>
              <a:t>taxpayers.</a:t>
            </a:r>
          </a:p>
        </p:txBody>
      </p:sp>
      <p:sp>
        <p:nvSpPr>
          <p:cNvPr id="3" name="Title 2"/>
          <p:cNvSpPr>
            <a:spLocks noGrp="1"/>
          </p:cNvSpPr>
          <p:nvPr>
            <p:ph type="title"/>
          </p:nvPr>
        </p:nvSpPr>
        <p:spPr>
          <a:xfrm>
            <a:off x="2324100" y="365125"/>
            <a:ext cx="9029700" cy="777875"/>
          </a:xfrm>
        </p:spPr>
        <p:txBody>
          <a:bodyPr>
            <a:normAutofit/>
          </a:bodyPr>
          <a:lstStyle/>
          <a:p>
            <a:r>
              <a:rPr lang="en-US" b="1" dirty="0"/>
              <a:t>Database Management System</a:t>
            </a:r>
            <a:endParaRPr lang="en-US" dirty="0"/>
          </a:p>
        </p:txBody>
      </p:sp>
    </p:spTree>
    <p:extLst>
      <p:ext uri="{BB962C8B-B14F-4D97-AF65-F5344CB8AC3E}">
        <p14:creationId xmlns:p14="http://schemas.microsoft.com/office/powerpoint/2010/main" val="2662515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a:t>Creation, addition and deletion of entire files. </a:t>
            </a:r>
          </a:p>
          <a:p>
            <a:pPr lvl="1" algn="just"/>
            <a:r>
              <a:rPr lang="en-US" sz="2800" dirty="0"/>
              <a:t>The data can be retrieved collectively and selectively.</a:t>
            </a:r>
          </a:p>
          <a:p>
            <a:pPr lvl="1" algn="just"/>
            <a:r>
              <a:rPr lang="en-US" sz="2800" dirty="0"/>
              <a:t>Stored data can be sorted or indexed according to Users</a:t>
            </a:r>
          </a:p>
          <a:p>
            <a:pPr lvl="1" algn="just"/>
            <a:r>
              <a:rPr lang="en-US" sz="2800" dirty="0"/>
              <a:t>direction and desecration.</a:t>
            </a:r>
          </a:p>
          <a:p>
            <a:pPr lvl="1" algn="just"/>
            <a:r>
              <a:rPr lang="en-US" sz="2800" dirty="0"/>
              <a:t>System can generate various reports. Thus report may be either standardized or generated according to user definition.</a:t>
            </a:r>
          </a:p>
          <a:p>
            <a:pPr lvl="1" algn="just"/>
            <a:r>
              <a:rPr lang="en-US" sz="2800" dirty="0"/>
              <a:t>Mathematical function can be performed and stored data can be manipulated with these functions to perform desired calculations. To maintain data integrity and Database use.</a:t>
            </a:r>
          </a:p>
        </p:txBody>
      </p:sp>
      <p:sp>
        <p:nvSpPr>
          <p:cNvPr id="3" name="Title 2"/>
          <p:cNvSpPr>
            <a:spLocks noGrp="1"/>
          </p:cNvSpPr>
          <p:nvPr>
            <p:ph type="title"/>
          </p:nvPr>
        </p:nvSpPr>
        <p:spPr>
          <a:xfrm>
            <a:off x="2324100" y="365125"/>
            <a:ext cx="9029700" cy="777875"/>
          </a:xfrm>
        </p:spPr>
        <p:txBody>
          <a:bodyPr>
            <a:normAutofit/>
          </a:bodyPr>
          <a:lstStyle/>
          <a:p>
            <a:r>
              <a:rPr lang="en-US" b="1" dirty="0"/>
              <a:t>Database Management System</a:t>
            </a:r>
            <a:endParaRPr lang="en-US" dirty="0"/>
          </a:p>
        </p:txBody>
      </p:sp>
    </p:spTree>
    <p:extLst>
      <p:ext uri="{BB962C8B-B14F-4D97-AF65-F5344CB8AC3E}">
        <p14:creationId xmlns:p14="http://schemas.microsoft.com/office/powerpoint/2010/main" val="1633905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a:t>The DBMS process and interprets users request to retrieve information from </a:t>
            </a:r>
            <a:r>
              <a:rPr lang="en-US" dirty="0" smtClean="0"/>
              <a:t>database.</a:t>
            </a:r>
          </a:p>
          <a:p>
            <a:pPr algn="just"/>
            <a:r>
              <a:rPr lang="en-US" dirty="0" smtClean="0"/>
              <a:t>These </a:t>
            </a:r>
            <a:r>
              <a:rPr lang="en-US" dirty="0"/>
              <a:t>requests may be keyed directly from a terminal or coded as high level language programs to be submitted for either processing or </a:t>
            </a:r>
            <a:r>
              <a:rPr lang="en-US" dirty="0" smtClean="0"/>
              <a:t>interactive.</a:t>
            </a:r>
          </a:p>
          <a:p>
            <a:pPr algn="just"/>
            <a:r>
              <a:rPr lang="en-US" dirty="0" smtClean="0"/>
              <a:t>A </a:t>
            </a:r>
            <a:r>
              <a:rPr lang="en-US" dirty="0"/>
              <a:t>database represents some aspect of the real world, sometimes called the mini-world or the Universe of Discourse (UOD</a:t>
            </a:r>
            <a:r>
              <a:rPr lang="en-US" dirty="0" smtClean="0"/>
              <a:t>).</a:t>
            </a:r>
          </a:p>
          <a:p>
            <a:pPr algn="just"/>
            <a:r>
              <a:rPr lang="en-US" dirty="0" smtClean="0"/>
              <a:t>Changes </a:t>
            </a:r>
            <a:r>
              <a:rPr lang="en-US" dirty="0"/>
              <a:t>to the mini-world is reflected in the </a:t>
            </a:r>
            <a:r>
              <a:rPr lang="en-US" dirty="0" smtClean="0"/>
              <a:t>database.</a:t>
            </a:r>
          </a:p>
          <a:p>
            <a:pPr algn="just"/>
            <a:r>
              <a:rPr lang="en-US" dirty="0"/>
              <a:t>A database is a logically coherent collection of data with some inherent meaning</a:t>
            </a:r>
            <a:r>
              <a:rPr lang="en-US" dirty="0" smtClean="0"/>
              <a:t>.</a:t>
            </a:r>
            <a:endParaRPr lang="en-US" dirty="0"/>
          </a:p>
        </p:txBody>
      </p:sp>
      <p:sp>
        <p:nvSpPr>
          <p:cNvPr id="3" name="Title 2"/>
          <p:cNvSpPr>
            <a:spLocks noGrp="1"/>
          </p:cNvSpPr>
          <p:nvPr>
            <p:ph type="title"/>
          </p:nvPr>
        </p:nvSpPr>
        <p:spPr>
          <a:xfrm>
            <a:off x="2324100" y="365125"/>
            <a:ext cx="9029700" cy="777875"/>
          </a:xfrm>
        </p:spPr>
        <p:txBody>
          <a:bodyPr>
            <a:normAutofit/>
          </a:bodyPr>
          <a:lstStyle/>
          <a:p>
            <a:r>
              <a:rPr lang="en-US" b="1" dirty="0"/>
              <a:t>Database Management System</a:t>
            </a:r>
            <a:endParaRPr lang="en-US" dirty="0"/>
          </a:p>
        </p:txBody>
      </p:sp>
    </p:spTree>
    <p:extLst>
      <p:ext uri="{BB962C8B-B14F-4D97-AF65-F5344CB8AC3E}">
        <p14:creationId xmlns:p14="http://schemas.microsoft.com/office/powerpoint/2010/main" val="1151741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smtClean="0"/>
              <a:t>A </a:t>
            </a:r>
            <a:r>
              <a:rPr lang="en-US" dirty="0"/>
              <a:t>random assortment of data cannot correctly be referred to as a </a:t>
            </a:r>
            <a:r>
              <a:rPr lang="en-US" dirty="0" smtClean="0"/>
              <a:t>Database.</a:t>
            </a:r>
          </a:p>
          <a:p>
            <a:pPr algn="just"/>
            <a:r>
              <a:rPr lang="en-US" dirty="0" smtClean="0"/>
              <a:t>A </a:t>
            </a:r>
            <a:r>
              <a:rPr lang="en-US" dirty="0"/>
              <a:t>database is designed, built, and populated with data for a Specific </a:t>
            </a:r>
            <a:r>
              <a:rPr lang="en-US" dirty="0" smtClean="0"/>
              <a:t>purpose.</a:t>
            </a:r>
          </a:p>
          <a:p>
            <a:pPr algn="just"/>
            <a:r>
              <a:rPr lang="en-US" dirty="0" smtClean="0"/>
              <a:t>It </a:t>
            </a:r>
            <a:r>
              <a:rPr lang="en-US" dirty="0"/>
              <a:t>has an intended group of users and some preconceived applications in which these users are interested.</a:t>
            </a:r>
          </a:p>
        </p:txBody>
      </p:sp>
      <p:sp>
        <p:nvSpPr>
          <p:cNvPr id="3" name="Title 2"/>
          <p:cNvSpPr>
            <a:spLocks noGrp="1"/>
          </p:cNvSpPr>
          <p:nvPr>
            <p:ph type="title"/>
          </p:nvPr>
        </p:nvSpPr>
        <p:spPr>
          <a:xfrm>
            <a:off x="2324100" y="365125"/>
            <a:ext cx="9029700" cy="777875"/>
          </a:xfrm>
        </p:spPr>
        <p:txBody>
          <a:bodyPr>
            <a:normAutofit/>
          </a:bodyPr>
          <a:lstStyle/>
          <a:p>
            <a:r>
              <a:rPr lang="en-US" b="1" dirty="0"/>
              <a:t>Database Management System</a:t>
            </a:r>
            <a:endParaRPr lang="en-US" dirty="0"/>
          </a:p>
        </p:txBody>
      </p:sp>
    </p:spTree>
    <p:extLst>
      <p:ext uri="{BB962C8B-B14F-4D97-AF65-F5344CB8AC3E}">
        <p14:creationId xmlns:p14="http://schemas.microsoft.com/office/powerpoint/2010/main" val="2365891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algn="just"/>
            <a:r>
              <a:rPr lang="en-US" dirty="0"/>
              <a:t>In any data model it is important to distinguish between the description of the database and the database </a:t>
            </a:r>
            <a:r>
              <a:rPr lang="en-US" dirty="0" smtClean="0"/>
              <a:t>itself.</a:t>
            </a:r>
          </a:p>
          <a:p>
            <a:pPr algn="just"/>
            <a:r>
              <a:rPr lang="en-US" dirty="0" smtClean="0"/>
              <a:t>The </a:t>
            </a:r>
            <a:r>
              <a:rPr lang="en-US" dirty="0"/>
              <a:t>description of the database is called the database schema, which is specified during database design and is not expected to change frequently Most data models have certain conventions for displaying the schemas as diagrams A displayed schema is called a schema diagram for the database shown in the diagram displays the structure of each record type but not the actual instances of </a:t>
            </a:r>
            <a:r>
              <a:rPr lang="en-US" dirty="0" smtClean="0"/>
              <a:t>records.</a:t>
            </a:r>
          </a:p>
          <a:p>
            <a:pPr algn="just"/>
            <a:r>
              <a:rPr lang="en-US" dirty="0" smtClean="0"/>
              <a:t>The </a:t>
            </a:r>
            <a:r>
              <a:rPr lang="en-US" dirty="0"/>
              <a:t>data in the database at a particular moment in time is called a database state or </a:t>
            </a:r>
            <a:r>
              <a:rPr lang="en-US" dirty="0" smtClean="0"/>
              <a:t>snapshot.</a:t>
            </a:r>
          </a:p>
          <a:p>
            <a:pPr algn="just"/>
            <a:r>
              <a:rPr lang="en-US" dirty="0" smtClean="0"/>
              <a:t>It </a:t>
            </a:r>
            <a:r>
              <a:rPr lang="en-US" dirty="0"/>
              <a:t>is also called the current set of occurrences or instances.</a:t>
            </a:r>
          </a:p>
        </p:txBody>
      </p:sp>
      <p:sp>
        <p:nvSpPr>
          <p:cNvPr id="3" name="Title 2"/>
          <p:cNvSpPr>
            <a:spLocks noGrp="1"/>
          </p:cNvSpPr>
          <p:nvPr>
            <p:ph type="title"/>
          </p:nvPr>
        </p:nvSpPr>
        <p:spPr>
          <a:xfrm>
            <a:off x="2324100" y="365125"/>
            <a:ext cx="9029700" cy="777875"/>
          </a:xfrm>
        </p:spPr>
        <p:txBody>
          <a:bodyPr>
            <a:normAutofit/>
          </a:bodyPr>
          <a:lstStyle/>
          <a:p>
            <a:r>
              <a:rPr lang="en-US" sz="3600" b="1" dirty="0"/>
              <a:t>Schemas, Instances, and Database state</a:t>
            </a:r>
            <a:endParaRPr lang="en-US" sz="3600" dirty="0"/>
          </a:p>
        </p:txBody>
      </p:sp>
    </p:spTree>
    <p:extLst>
      <p:ext uri="{BB962C8B-B14F-4D97-AF65-F5344CB8AC3E}">
        <p14:creationId xmlns:p14="http://schemas.microsoft.com/office/powerpoint/2010/main" val="267416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2100" y="1143000"/>
            <a:ext cx="9791700" cy="5499847"/>
          </a:xfrm>
        </p:spPr>
        <p:txBody>
          <a:bodyPr>
            <a:normAutofit/>
          </a:bodyPr>
          <a:lstStyle/>
          <a:p>
            <a:pPr lvl="0" algn="just" fontAlgn="base"/>
            <a:r>
              <a:rPr lang="en-US" b="1" dirty="0"/>
              <a:t>Data Security : </a:t>
            </a:r>
            <a:r>
              <a:rPr lang="en-US" dirty="0"/>
              <a:t>DBMS is capable of protecting the data stored inside the database. Examples are database passwords, schema management etc.</a:t>
            </a:r>
          </a:p>
          <a:p>
            <a:pPr lvl="0" algn="just" fontAlgn="base"/>
            <a:r>
              <a:rPr lang="en-US" b="1" dirty="0"/>
              <a:t>Data Integrity</a:t>
            </a:r>
            <a:r>
              <a:rPr lang="en-US" dirty="0"/>
              <a:t> : DBMS ensures the data integrity  by maintaining the transcriptional and user level access. It eliminates the unwanted duplicity.</a:t>
            </a:r>
          </a:p>
          <a:p>
            <a:pPr lvl="0" algn="just" fontAlgn="base"/>
            <a:r>
              <a:rPr lang="en-US" b="1" dirty="0"/>
              <a:t>Data Access</a:t>
            </a:r>
            <a:r>
              <a:rPr lang="en-US" dirty="0"/>
              <a:t> : DBMS provides an efficient way to access and manage the data called SQL (Structured Query Language). All modern databases support SQL.</a:t>
            </a:r>
          </a:p>
          <a:p>
            <a:pPr lvl="0" algn="just" fontAlgn="base"/>
            <a:r>
              <a:rPr lang="en-US" b="1" dirty="0"/>
              <a:t>Data Audit</a:t>
            </a:r>
            <a:r>
              <a:rPr lang="en-US" dirty="0"/>
              <a:t> : DBMS should allow to audit and manage the data stored inside the database.</a:t>
            </a:r>
          </a:p>
        </p:txBody>
      </p:sp>
      <p:sp>
        <p:nvSpPr>
          <p:cNvPr id="3" name="Title 2"/>
          <p:cNvSpPr>
            <a:spLocks noGrp="1"/>
          </p:cNvSpPr>
          <p:nvPr>
            <p:ph type="title"/>
          </p:nvPr>
        </p:nvSpPr>
        <p:spPr>
          <a:xfrm>
            <a:off x="2324100" y="365125"/>
            <a:ext cx="9029700" cy="777875"/>
          </a:xfrm>
        </p:spPr>
        <p:txBody>
          <a:bodyPr>
            <a:normAutofit/>
          </a:bodyPr>
          <a:lstStyle/>
          <a:p>
            <a:r>
              <a:rPr lang="en-US" dirty="0"/>
              <a:t> </a:t>
            </a:r>
            <a:r>
              <a:rPr lang="en-US" b="1" dirty="0" smtClean="0"/>
              <a:t>Features </a:t>
            </a:r>
            <a:r>
              <a:rPr lang="en-US" b="1" dirty="0"/>
              <a:t>of DBMS</a:t>
            </a:r>
            <a:endParaRPr lang="en-US" dirty="0"/>
          </a:p>
        </p:txBody>
      </p:sp>
    </p:spTree>
    <p:extLst>
      <p:ext uri="{BB962C8B-B14F-4D97-AF65-F5344CB8AC3E}">
        <p14:creationId xmlns:p14="http://schemas.microsoft.com/office/powerpoint/2010/main" val="3699064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template" id="{30DBBF30-EDA2-4408-9702-3B0A8AED6F12}" vid="{0F128B79-39D4-4007-9EC6-E245A2CC91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0</TotalTime>
  <Words>1645</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SimSun</vt:lpstr>
      <vt:lpstr>Arial</vt:lpstr>
      <vt:lpstr>Calibri</vt:lpstr>
      <vt:lpstr>Cambria</vt:lpstr>
      <vt:lpstr>Helvetica</vt:lpstr>
      <vt:lpstr>Times New Roman</vt:lpstr>
      <vt:lpstr>Cloud skipper design template</vt:lpstr>
      <vt:lpstr>INTRODUCTION TO DBMS &amp; RDBMS</vt:lpstr>
      <vt:lpstr>INTRODUCTION:</vt:lpstr>
      <vt:lpstr>Database Management System</vt:lpstr>
      <vt:lpstr>Database Management System</vt:lpstr>
      <vt:lpstr>Database Management System</vt:lpstr>
      <vt:lpstr>Database Management System</vt:lpstr>
      <vt:lpstr>Database Management System</vt:lpstr>
      <vt:lpstr>Schemas, Instances, and Database state</vt:lpstr>
      <vt:lpstr> Features of DBMS</vt:lpstr>
      <vt:lpstr> Features of DBMS</vt:lpstr>
      <vt:lpstr>Relational Database Management System</vt:lpstr>
      <vt:lpstr>Relational Database Management System</vt:lpstr>
      <vt:lpstr>Attributes and Entities</vt:lpstr>
      <vt:lpstr>Attributes and Entities</vt:lpstr>
      <vt:lpstr>Attributes and Entities</vt:lpstr>
      <vt:lpstr>Attributes and Entities</vt:lpstr>
      <vt:lpstr>Normalization:</vt:lpstr>
      <vt:lpstr>History of DBMS and RDBMS</vt:lpstr>
      <vt:lpstr>History of DBMS and RDBMS</vt:lpstr>
      <vt:lpstr>DBMS vs RDBMS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2014-12-18T12:07:50Z</dcterms:created>
  <dcterms:modified xsi:type="dcterms:W3CDTF">2014-12-20T08:15:38Z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