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7"/>
  </p:notesMasterIdLst>
  <p:sldIdLst>
    <p:sldId id="265" r:id="rId2"/>
    <p:sldId id="268" r:id="rId3"/>
    <p:sldId id="311" r:id="rId4"/>
    <p:sldId id="258" r:id="rId5"/>
    <p:sldId id="259" r:id="rId6"/>
    <p:sldId id="273" r:id="rId7"/>
    <p:sldId id="313" r:id="rId8"/>
    <p:sldId id="314" r:id="rId9"/>
    <p:sldId id="317" r:id="rId10"/>
    <p:sldId id="318" r:id="rId11"/>
    <p:sldId id="322" r:id="rId12"/>
    <p:sldId id="296" r:id="rId13"/>
    <p:sldId id="320" r:id="rId14"/>
    <p:sldId id="306" r:id="rId15"/>
    <p:sldId id="32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9C7F200-A61F-3817-FD88-4F197B0E6DDC}" name="Srujana Sirimala" initials="SS" userId="S::ssirimala1@student.gsu.edu::1192078b-4e5f-40b8-a09e-765f3b97d003" providerId="AD"/>
  <p188:author id="{274DB90D-8C06-CE80-A07B-6FF919844672}" name="Yaritzy Juarez" initials="YJ" userId="S::yjuarez1@student.gsu.edu::61c442fc-0ae1-46f2-bca1-4d290cd8d2b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009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5593" autoAdjust="0"/>
  </p:normalViewPr>
  <p:slideViewPr>
    <p:cSldViewPr snapToGrid="0">
      <p:cViewPr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DE0796-1555-4BDA-B66B-E9FA17459ED3}" type="doc">
      <dgm:prSet loTypeId="urn:microsoft.com/office/officeart/2018/5/layout/IconCircleLabelList" loCatId="icon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16E5FD71-57EE-41CB-8A46-E13D13EDE80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1" cap="none" dirty="0">
              <a:latin typeface="Times New Roman"/>
              <a:cs typeface="Times New Roman"/>
            </a:rPr>
            <a:t>Ratio of Jumbo/Conforming Loans</a:t>
          </a:r>
        </a:p>
      </dgm:t>
    </dgm:pt>
    <dgm:pt modelId="{553C4F13-54B0-4847-BFCF-934493AEE1E2}" type="parTrans" cxnId="{A3C072F9-DA42-4BD2-9283-AB7149866026}">
      <dgm:prSet/>
      <dgm:spPr/>
      <dgm:t>
        <a:bodyPr/>
        <a:lstStyle/>
        <a:p>
          <a:endParaRPr lang="en-US"/>
        </a:p>
      </dgm:t>
    </dgm:pt>
    <dgm:pt modelId="{EC429BF4-D37E-4A23-9BB2-4E436F5B9797}" type="sibTrans" cxnId="{A3C072F9-DA42-4BD2-9283-AB7149866026}">
      <dgm:prSet/>
      <dgm:spPr/>
      <dgm:t>
        <a:bodyPr/>
        <a:lstStyle/>
        <a:p>
          <a:endParaRPr lang="en-US"/>
        </a:p>
      </dgm:t>
    </dgm:pt>
    <dgm:pt modelId="{2395FE11-3A8B-4E3F-8B71-3E61A8C4098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1" cap="none" dirty="0">
              <a:latin typeface="Times New Roman"/>
              <a:cs typeface="Times New Roman"/>
            </a:rPr>
            <a:t>Revenue Growth YoY</a:t>
          </a:r>
          <a:br>
            <a:rPr lang="en-US" sz="1800" cap="none" dirty="0">
              <a:latin typeface="Times New Roman"/>
              <a:cs typeface="Times New Roman"/>
            </a:rPr>
          </a:br>
          <a:endParaRPr lang="en-US" sz="1800" cap="none" dirty="0">
            <a:latin typeface="Times New Roman"/>
            <a:cs typeface="Times New Roman"/>
          </a:endParaRPr>
        </a:p>
      </dgm:t>
    </dgm:pt>
    <dgm:pt modelId="{3F7FD335-DA61-4D84-B68A-59BB0CC1384B}" type="parTrans" cxnId="{17145134-172F-4F76-A520-F595DD4BFCC1}">
      <dgm:prSet/>
      <dgm:spPr/>
      <dgm:t>
        <a:bodyPr/>
        <a:lstStyle/>
        <a:p>
          <a:endParaRPr lang="en-US"/>
        </a:p>
      </dgm:t>
    </dgm:pt>
    <dgm:pt modelId="{362872FF-3B95-4A76-815F-24D781FF8927}" type="sibTrans" cxnId="{17145134-172F-4F76-A520-F595DD4BFCC1}">
      <dgm:prSet/>
      <dgm:spPr/>
      <dgm:t>
        <a:bodyPr/>
        <a:lstStyle/>
        <a:p>
          <a:endParaRPr lang="en-US"/>
        </a:p>
      </dgm:t>
    </dgm:pt>
    <dgm:pt modelId="{901184FF-A95F-47EE-B19D-D593999A11E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1" cap="none" dirty="0">
              <a:latin typeface="Times New Roman"/>
              <a:cs typeface="Times New Roman"/>
            </a:rPr>
            <a:t>Profit Growth YoY</a:t>
          </a:r>
        </a:p>
      </dgm:t>
    </dgm:pt>
    <dgm:pt modelId="{91FE8484-8139-4CF0-85AB-B07D226A9E13}" type="parTrans" cxnId="{B2380A95-5266-456D-BF16-B4030B0C2CF7}">
      <dgm:prSet/>
      <dgm:spPr/>
      <dgm:t>
        <a:bodyPr/>
        <a:lstStyle/>
        <a:p>
          <a:endParaRPr lang="en-US"/>
        </a:p>
      </dgm:t>
    </dgm:pt>
    <dgm:pt modelId="{A121D963-80E3-4413-A856-ACA85C3E51A0}" type="sibTrans" cxnId="{B2380A95-5266-456D-BF16-B4030B0C2CF7}">
      <dgm:prSet/>
      <dgm:spPr/>
      <dgm:t>
        <a:bodyPr/>
        <a:lstStyle/>
        <a:p>
          <a:endParaRPr lang="en-US"/>
        </a:p>
      </dgm:t>
    </dgm:pt>
    <dgm:pt modelId="{C9C550B0-659B-4A8E-AD4D-67E706AC46A2}" type="pres">
      <dgm:prSet presAssocID="{22DE0796-1555-4BDA-B66B-E9FA17459ED3}" presName="root" presStyleCnt="0">
        <dgm:presLayoutVars>
          <dgm:dir/>
          <dgm:resizeHandles val="exact"/>
        </dgm:presLayoutVars>
      </dgm:prSet>
      <dgm:spPr/>
    </dgm:pt>
    <dgm:pt modelId="{A22482B9-0FC9-4E2F-8C19-15C2CB537E62}" type="pres">
      <dgm:prSet presAssocID="{16E5FD71-57EE-41CB-8A46-E13D13EDE807}" presName="compNode" presStyleCnt="0"/>
      <dgm:spPr/>
    </dgm:pt>
    <dgm:pt modelId="{F29769E2-C330-4C1B-A7A2-418E4707D3CE}" type="pres">
      <dgm:prSet presAssocID="{16E5FD71-57EE-41CB-8A46-E13D13EDE807}" presName="iconBgRect" presStyleLbl="bgShp" presStyleIdx="0" presStyleCnt="3"/>
      <dgm:spPr/>
    </dgm:pt>
    <dgm:pt modelId="{EC7B2A5F-7708-4D78-8519-A816E2DDD063}" type="pres">
      <dgm:prSet presAssocID="{16E5FD71-57EE-41CB-8A46-E13D13EDE8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EEBE227-6D17-4549-8C10-97D2AE95CD2B}" type="pres">
      <dgm:prSet presAssocID="{16E5FD71-57EE-41CB-8A46-E13D13EDE807}" presName="spaceRect" presStyleCnt="0"/>
      <dgm:spPr/>
    </dgm:pt>
    <dgm:pt modelId="{B19B064A-2A1E-411F-9F5C-2760F1B7BC89}" type="pres">
      <dgm:prSet presAssocID="{16E5FD71-57EE-41CB-8A46-E13D13EDE807}" presName="textRect" presStyleLbl="revTx" presStyleIdx="0" presStyleCnt="3" custScaleX="112256">
        <dgm:presLayoutVars>
          <dgm:chMax val="1"/>
          <dgm:chPref val="1"/>
        </dgm:presLayoutVars>
      </dgm:prSet>
      <dgm:spPr/>
    </dgm:pt>
    <dgm:pt modelId="{1439CDCC-1B50-42A9-88BF-D16ED1DC9610}" type="pres">
      <dgm:prSet presAssocID="{EC429BF4-D37E-4A23-9BB2-4E436F5B9797}" presName="sibTrans" presStyleCnt="0"/>
      <dgm:spPr/>
    </dgm:pt>
    <dgm:pt modelId="{DE471467-DEE7-4F18-8AE0-0580062FFEBC}" type="pres">
      <dgm:prSet presAssocID="{2395FE11-3A8B-4E3F-8B71-3E61A8C40982}" presName="compNode" presStyleCnt="0"/>
      <dgm:spPr/>
    </dgm:pt>
    <dgm:pt modelId="{8D71D01C-08A5-40B1-A109-2AECF8C16392}" type="pres">
      <dgm:prSet presAssocID="{2395FE11-3A8B-4E3F-8B71-3E61A8C40982}" presName="iconBgRect" presStyleLbl="bgShp" presStyleIdx="1" presStyleCnt="3" custScaleY="101782" custLinFactNeighborX="-2576" custLinFactNeighborY="-1777"/>
      <dgm:spPr/>
    </dgm:pt>
    <dgm:pt modelId="{8349BC57-1002-4A15-853C-93EDE5228AF5}" type="pres">
      <dgm:prSet presAssocID="{2395FE11-3A8B-4E3F-8B71-3E61A8C409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7A7FF6C-E309-4BF9-99BC-58ACD5F737EE}" type="pres">
      <dgm:prSet presAssocID="{2395FE11-3A8B-4E3F-8B71-3E61A8C40982}" presName="spaceRect" presStyleCnt="0"/>
      <dgm:spPr/>
    </dgm:pt>
    <dgm:pt modelId="{1F585CD3-5175-44C4-B8D3-87B7429D5339}" type="pres">
      <dgm:prSet presAssocID="{2395FE11-3A8B-4E3F-8B71-3E61A8C40982}" presName="textRect" presStyleLbl="revTx" presStyleIdx="1" presStyleCnt="3">
        <dgm:presLayoutVars>
          <dgm:chMax val="1"/>
          <dgm:chPref val="1"/>
        </dgm:presLayoutVars>
      </dgm:prSet>
      <dgm:spPr/>
    </dgm:pt>
    <dgm:pt modelId="{E78A3394-E13B-4BCE-8417-541ECDFD64AC}" type="pres">
      <dgm:prSet presAssocID="{362872FF-3B95-4A76-815F-24D781FF8927}" presName="sibTrans" presStyleCnt="0"/>
      <dgm:spPr/>
    </dgm:pt>
    <dgm:pt modelId="{136477CD-6C84-409B-98F0-6A30E411B834}" type="pres">
      <dgm:prSet presAssocID="{901184FF-A95F-47EE-B19D-D593999A11EC}" presName="compNode" presStyleCnt="0"/>
      <dgm:spPr/>
    </dgm:pt>
    <dgm:pt modelId="{2E2FBDF4-F848-47BD-B237-8995BA2DF9DA}" type="pres">
      <dgm:prSet presAssocID="{901184FF-A95F-47EE-B19D-D593999A11EC}" presName="iconBgRect" presStyleLbl="bgShp" presStyleIdx="2" presStyleCnt="3"/>
      <dgm:spPr/>
    </dgm:pt>
    <dgm:pt modelId="{62B820C3-EB8E-4A3F-B89A-1934F8CB3B01}" type="pres">
      <dgm:prSet presAssocID="{901184FF-A95F-47EE-B19D-D593999A11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A32DEDD-5EA2-4AC8-98A5-0C8D39E814A2}" type="pres">
      <dgm:prSet presAssocID="{901184FF-A95F-47EE-B19D-D593999A11EC}" presName="spaceRect" presStyleCnt="0"/>
      <dgm:spPr/>
    </dgm:pt>
    <dgm:pt modelId="{88F0FBD9-103D-4405-A509-2482B9C9F46B}" type="pres">
      <dgm:prSet presAssocID="{901184FF-A95F-47EE-B19D-D593999A11E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3FB3E1E-5A77-40CE-83D9-07093C46D6BB}" type="presOf" srcId="{22DE0796-1555-4BDA-B66B-E9FA17459ED3}" destId="{C9C550B0-659B-4A8E-AD4D-67E706AC46A2}" srcOrd="0" destOrd="0" presId="urn:microsoft.com/office/officeart/2018/5/layout/IconCircleLabelList"/>
    <dgm:cxn modelId="{17145134-172F-4F76-A520-F595DD4BFCC1}" srcId="{22DE0796-1555-4BDA-B66B-E9FA17459ED3}" destId="{2395FE11-3A8B-4E3F-8B71-3E61A8C40982}" srcOrd="1" destOrd="0" parTransId="{3F7FD335-DA61-4D84-B68A-59BB0CC1384B}" sibTransId="{362872FF-3B95-4A76-815F-24D781FF8927}"/>
    <dgm:cxn modelId="{6F3B916D-990D-439F-83EA-58D99D0E4482}" type="presOf" srcId="{2395FE11-3A8B-4E3F-8B71-3E61A8C40982}" destId="{1F585CD3-5175-44C4-B8D3-87B7429D5339}" srcOrd="0" destOrd="0" presId="urn:microsoft.com/office/officeart/2018/5/layout/IconCircleLabelList"/>
    <dgm:cxn modelId="{B2380A95-5266-456D-BF16-B4030B0C2CF7}" srcId="{22DE0796-1555-4BDA-B66B-E9FA17459ED3}" destId="{901184FF-A95F-47EE-B19D-D593999A11EC}" srcOrd="2" destOrd="0" parTransId="{91FE8484-8139-4CF0-85AB-B07D226A9E13}" sibTransId="{A121D963-80E3-4413-A856-ACA85C3E51A0}"/>
    <dgm:cxn modelId="{03F4DCCC-C32C-4549-B336-182834F46D26}" type="presOf" srcId="{901184FF-A95F-47EE-B19D-D593999A11EC}" destId="{88F0FBD9-103D-4405-A509-2482B9C9F46B}" srcOrd="0" destOrd="0" presId="urn:microsoft.com/office/officeart/2018/5/layout/IconCircleLabelList"/>
    <dgm:cxn modelId="{C403EDF1-6B51-4F18-9219-631D7236555F}" type="presOf" srcId="{16E5FD71-57EE-41CB-8A46-E13D13EDE807}" destId="{B19B064A-2A1E-411F-9F5C-2760F1B7BC89}" srcOrd="0" destOrd="0" presId="urn:microsoft.com/office/officeart/2018/5/layout/IconCircleLabelList"/>
    <dgm:cxn modelId="{A3C072F9-DA42-4BD2-9283-AB7149866026}" srcId="{22DE0796-1555-4BDA-B66B-E9FA17459ED3}" destId="{16E5FD71-57EE-41CB-8A46-E13D13EDE807}" srcOrd="0" destOrd="0" parTransId="{553C4F13-54B0-4847-BFCF-934493AEE1E2}" sibTransId="{EC429BF4-D37E-4A23-9BB2-4E436F5B9797}"/>
    <dgm:cxn modelId="{4163DB57-EB56-4F5F-938E-333A18A8F9DD}" type="presParOf" srcId="{C9C550B0-659B-4A8E-AD4D-67E706AC46A2}" destId="{A22482B9-0FC9-4E2F-8C19-15C2CB537E62}" srcOrd="0" destOrd="0" presId="urn:microsoft.com/office/officeart/2018/5/layout/IconCircleLabelList"/>
    <dgm:cxn modelId="{9095A8B4-3CC4-4483-A2E6-E1C43022CE48}" type="presParOf" srcId="{A22482B9-0FC9-4E2F-8C19-15C2CB537E62}" destId="{F29769E2-C330-4C1B-A7A2-418E4707D3CE}" srcOrd="0" destOrd="0" presId="urn:microsoft.com/office/officeart/2018/5/layout/IconCircleLabelList"/>
    <dgm:cxn modelId="{9C01041B-7DBB-4B05-B557-BCAF54D3F860}" type="presParOf" srcId="{A22482B9-0FC9-4E2F-8C19-15C2CB537E62}" destId="{EC7B2A5F-7708-4D78-8519-A816E2DDD063}" srcOrd="1" destOrd="0" presId="urn:microsoft.com/office/officeart/2018/5/layout/IconCircleLabelList"/>
    <dgm:cxn modelId="{2D031F53-9770-43DB-93F5-8DA9B8EE312F}" type="presParOf" srcId="{A22482B9-0FC9-4E2F-8C19-15C2CB537E62}" destId="{AEEBE227-6D17-4549-8C10-97D2AE95CD2B}" srcOrd="2" destOrd="0" presId="urn:microsoft.com/office/officeart/2018/5/layout/IconCircleLabelList"/>
    <dgm:cxn modelId="{2DABCDF4-062A-4ABD-AB29-E966247FC0E6}" type="presParOf" srcId="{A22482B9-0FC9-4E2F-8C19-15C2CB537E62}" destId="{B19B064A-2A1E-411F-9F5C-2760F1B7BC89}" srcOrd="3" destOrd="0" presId="urn:microsoft.com/office/officeart/2018/5/layout/IconCircleLabelList"/>
    <dgm:cxn modelId="{ED635E97-A4CC-4F29-9545-75584F00799E}" type="presParOf" srcId="{C9C550B0-659B-4A8E-AD4D-67E706AC46A2}" destId="{1439CDCC-1B50-42A9-88BF-D16ED1DC9610}" srcOrd="1" destOrd="0" presId="urn:microsoft.com/office/officeart/2018/5/layout/IconCircleLabelList"/>
    <dgm:cxn modelId="{9796229C-05D1-489F-AE26-D9D7231B2556}" type="presParOf" srcId="{C9C550B0-659B-4A8E-AD4D-67E706AC46A2}" destId="{DE471467-DEE7-4F18-8AE0-0580062FFEBC}" srcOrd="2" destOrd="0" presId="urn:microsoft.com/office/officeart/2018/5/layout/IconCircleLabelList"/>
    <dgm:cxn modelId="{528A870D-A710-4C43-BF44-658927DFD888}" type="presParOf" srcId="{DE471467-DEE7-4F18-8AE0-0580062FFEBC}" destId="{8D71D01C-08A5-40B1-A109-2AECF8C16392}" srcOrd="0" destOrd="0" presId="urn:microsoft.com/office/officeart/2018/5/layout/IconCircleLabelList"/>
    <dgm:cxn modelId="{B55C7C28-7141-4354-A7B1-68812747835E}" type="presParOf" srcId="{DE471467-DEE7-4F18-8AE0-0580062FFEBC}" destId="{8349BC57-1002-4A15-853C-93EDE5228AF5}" srcOrd="1" destOrd="0" presId="urn:microsoft.com/office/officeart/2018/5/layout/IconCircleLabelList"/>
    <dgm:cxn modelId="{6B94F49A-2648-4A01-A48F-6AFDF5CBC167}" type="presParOf" srcId="{DE471467-DEE7-4F18-8AE0-0580062FFEBC}" destId="{F7A7FF6C-E309-4BF9-99BC-58ACD5F737EE}" srcOrd="2" destOrd="0" presId="urn:microsoft.com/office/officeart/2018/5/layout/IconCircleLabelList"/>
    <dgm:cxn modelId="{1DA3A257-2851-4016-ACA9-748E92350496}" type="presParOf" srcId="{DE471467-DEE7-4F18-8AE0-0580062FFEBC}" destId="{1F585CD3-5175-44C4-B8D3-87B7429D5339}" srcOrd="3" destOrd="0" presId="urn:microsoft.com/office/officeart/2018/5/layout/IconCircleLabelList"/>
    <dgm:cxn modelId="{A0227E19-A1F1-4F16-A4EA-0F444A461F3F}" type="presParOf" srcId="{C9C550B0-659B-4A8E-AD4D-67E706AC46A2}" destId="{E78A3394-E13B-4BCE-8417-541ECDFD64AC}" srcOrd="3" destOrd="0" presId="urn:microsoft.com/office/officeart/2018/5/layout/IconCircleLabelList"/>
    <dgm:cxn modelId="{49AFDDC3-9286-4622-B3DC-CC283177337D}" type="presParOf" srcId="{C9C550B0-659B-4A8E-AD4D-67E706AC46A2}" destId="{136477CD-6C84-409B-98F0-6A30E411B834}" srcOrd="4" destOrd="0" presId="urn:microsoft.com/office/officeart/2018/5/layout/IconCircleLabelList"/>
    <dgm:cxn modelId="{ED9E144B-8BD8-4B9D-B702-CED0ABD0603C}" type="presParOf" srcId="{136477CD-6C84-409B-98F0-6A30E411B834}" destId="{2E2FBDF4-F848-47BD-B237-8995BA2DF9DA}" srcOrd="0" destOrd="0" presId="urn:microsoft.com/office/officeart/2018/5/layout/IconCircleLabelList"/>
    <dgm:cxn modelId="{FBE4DF8F-353F-414B-9459-E8E81A3330A4}" type="presParOf" srcId="{136477CD-6C84-409B-98F0-6A30E411B834}" destId="{62B820C3-EB8E-4A3F-B89A-1934F8CB3B01}" srcOrd="1" destOrd="0" presId="urn:microsoft.com/office/officeart/2018/5/layout/IconCircleLabelList"/>
    <dgm:cxn modelId="{2A687E67-2AC4-4F9F-AD3D-FCDE3CBC0A7E}" type="presParOf" srcId="{136477CD-6C84-409B-98F0-6A30E411B834}" destId="{AA32DEDD-5EA2-4AC8-98A5-0C8D39E814A2}" srcOrd="2" destOrd="0" presId="urn:microsoft.com/office/officeart/2018/5/layout/IconCircleLabelList"/>
    <dgm:cxn modelId="{AC67F8E3-25F7-470C-8C4D-FF8975EE8338}" type="presParOf" srcId="{136477CD-6C84-409B-98F0-6A30E411B834}" destId="{88F0FBD9-103D-4405-A509-2482B9C9F46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769E2-C330-4C1B-A7A2-418E4707D3CE}">
      <dsp:nvSpPr>
        <dsp:cNvPr id="0" name=""/>
        <dsp:cNvSpPr/>
      </dsp:nvSpPr>
      <dsp:spPr>
        <a:xfrm>
          <a:off x="942431" y="1943973"/>
          <a:ext cx="2024437" cy="2024437"/>
        </a:xfrm>
        <a:prstGeom prst="ellipse">
          <a:avLst/>
        </a:prstGeom>
        <a:gradFill rotWithShape="0">
          <a:gsLst>
            <a:gs pos="0">
              <a:schemeClr val="accent3">
                <a:tint val="55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55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55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7B2A5F-7708-4D78-8519-A816E2DDD063}">
      <dsp:nvSpPr>
        <dsp:cNvPr id="0" name=""/>
        <dsp:cNvSpPr/>
      </dsp:nvSpPr>
      <dsp:spPr>
        <a:xfrm>
          <a:off x="1373868" y="2375411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9B064A-2A1E-411F-9F5C-2760F1B7BC89}">
      <dsp:nvSpPr>
        <dsp:cNvPr id="0" name=""/>
        <dsp:cNvSpPr/>
      </dsp:nvSpPr>
      <dsp:spPr>
        <a:xfrm>
          <a:off x="91901" y="4598974"/>
          <a:ext cx="372549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cap="none" dirty="0">
              <a:latin typeface="Times New Roman"/>
              <a:cs typeface="Times New Roman"/>
            </a:rPr>
            <a:t>Ratio of Jumbo/Conforming Loans</a:t>
          </a:r>
        </a:p>
      </dsp:txBody>
      <dsp:txXfrm>
        <a:off x="91901" y="4598974"/>
        <a:ext cx="3725496" cy="720000"/>
      </dsp:txXfrm>
    </dsp:sp>
    <dsp:sp modelId="{8D71D01C-08A5-40B1-A109-2AECF8C16392}">
      <dsp:nvSpPr>
        <dsp:cNvPr id="0" name=""/>
        <dsp:cNvSpPr/>
      </dsp:nvSpPr>
      <dsp:spPr>
        <a:xfrm>
          <a:off x="4993185" y="1898980"/>
          <a:ext cx="2024437" cy="2060512"/>
        </a:xfrm>
        <a:prstGeom prst="ellipse">
          <a:avLst/>
        </a:prstGeom>
        <a:gradFill rotWithShape="0">
          <a:gsLst>
            <a:gs pos="0">
              <a:schemeClr val="accent3">
                <a:tint val="55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55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55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349BC57-1002-4A15-853C-93EDE5228AF5}">
      <dsp:nvSpPr>
        <dsp:cNvPr id="0" name=""/>
        <dsp:cNvSpPr/>
      </dsp:nvSpPr>
      <dsp:spPr>
        <a:xfrm>
          <a:off x="5476772" y="2384430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585CD3-5175-44C4-B8D3-87B7429D5339}">
      <dsp:nvSpPr>
        <dsp:cNvPr id="0" name=""/>
        <dsp:cNvSpPr/>
      </dsp:nvSpPr>
      <dsp:spPr>
        <a:xfrm>
          <a:off x="4398179" y="4607992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cap="none" dirty="0">
              <a:latin typeface="Times New Roman"/>
              <a:cs typeface="Times New Roman"/>
            </a:rPr>
            <a:t>Revenue Growth YoY</a:t>
          </a:r>
          <a:br>
            <a:rPr lang="en-US" sz="1800" kern="1200" cap="none" dirty="0">
              <a:latin typeface="Times New Roman"/>
              <a:cs typeface="Times New Roman"/>
            </a:rPr>
          </a:br>
          <a:endParaRPr lang="en-US" sz="1800" kern="1200" cap="none" dirty="0">
            <a:latin typeface="Times New Roman"/>
            <a:cs typeface="Times New Roman"/>
          </a:endParaRPr>
        </a:p>
      </dsp:txBody>
      <dsp:txXfrm>
        <a:off x="4398179" y="4607992"/>
        <a:ext cx="3318750" cy="720000"/>
      </dsp:txXfrm>
    </dsp:sp>
    <dsp:sp modelId="{2E2FBDF4-F848-47BD-B237-8995BA2DF9DA}">
      <dsp:nvSpPr>
        <dsp:cNvPr id="0" name=""/>
        <dsp:cNvSpPr/>
      </dsp:nvSpPr>
      <dsp:spPr>
        <a:xfrm>
          <a:off x="8944866" y="1943973"/>
          <a:ext cx="2024437" cy="2024437"/>
        </a:xfrm>
        <a:prstGeom prst="ellipse">
          <a:avLst/>
        </a:prstGeom>
        <a:gradFill rotWithShape="0">
          <a:gsLst>
            <a:gs pos="0">
              <a:schemeClr val="accent3">
                <a:tint val="55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55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55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2B820C3-EB8E-4A3F-B89A-1934F8CB3B01}">
      <dsp:nvSpPr>
        <dsp:cNvPr id="0" name=""/>
        <dsp:cNvSpPr/>
      </dsp:nvSpPr>
      <dsp:spPr>
        <a:xfrm>
          <a:off x="9376304" y="2375411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F0FBD9-103D-4405-A509-2482B9C9F46B}">
      <dsp:nvSpPr>
        <dsp:cNvPr id="0" name=""/>
        <dsp:cNvSpPr/>
      </dsp:nvSpPr>
      <dsp:spPr>
        <a:xfrm>
          <a:off x="8297710" y="4598974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cap="none" dirty="0">
              <a:latin typeface="Times New Roman"/>
              <a:cs typeface="Times New Roman"/>
            </a:rPr>
            <a:t>Profit Growth YoY</a:t>
          </a:r>
        </a:p>
      </dsp:txBody>
      <dsp:txXfrm>
        <a:off x="8297710" y="4598974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1699D-7EC4-4F0B-BAF9-5FE2599C594E}" type="datetimeFigureOut">
              <a:t>3/1/2025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DEEB2-CF29-46BA-92B4-2C7170E36F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DEEB2-CF29-46BA-92B4-2C7170E36F0E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63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58580-5A94-80D4-A1C0-8C5A5E0B3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2C9F9-6C8C-63F6-159D-98335A2C7C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EF3170-899F-4D05-E872-BC4B417E4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2F736-0760-48B0-845D-9581205AA7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DEEB2-CF29-46BA-92B4-2C7170E36F0E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01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FE7ED-01D5-8C7A-F249-5D5814364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6B386B-E6A7-4FD8-8C9C-D6426E08E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222709-C15E-27F1-03BC-7E3AAE783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76814-4481-3879-BEBE-F805828589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DEEB2-CF29-46BA-92B4-2C7170E36F0E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8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C4516-B0F0-52FA-7059-2407DB9CC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C6560D-3944-6FA3-338F-5FFEC64BFD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FF5BC3-6D50-038E-4B01-4657D8DD2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31F4A-275E-4D10-415C-747833361D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DEEB2-CF29-46BA-92B4-2C7170E36F0E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7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DEEB2-CF29-46BA-92B4-2C7170E36F0E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1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DEEB2-CF29-46BA-92B4-2C7170E36F0E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DEEB2-CF29-46BA-92B4-2C7170E36F0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66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5E5D3-6CA6-D05E-9E03-D28976573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58755C-229A-0B0D-5A29-9194AB9876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362216-BB9E-AE45-B5D9-C6DA94E37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4AF68-6C0C-B2E3-8D96-A72F75738B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DEEB2-CF29-46BA-92B4-2C7170E36F0E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75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601F6-C793-98E4-F96C-71322EBE5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9E7E69-CE5D-11C2-5C34-F7ED1BD1E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24538B-361E-AA2E-24B7-41A949316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885CD-11F0-FC6E-E57E-336AA84BD8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DEEB2-CF29-46BA-92B4-2C7170E36F0E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72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66101-9986-1369-8259-183E05EAB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DD4C8C-5A7B-D383-51FC-08B54B61C8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6A6D9A-2370-D73B-A092-EBCA736CA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3A1DB-C325-7024-EDB2-5733A81B02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DEEB2-CF29-46BA-92B4-2C7170E36F0E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F0C76-410A-2D95-5842-B083F7A94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06B24B-D2B5-B6E5-3934-608EFCD4F4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B9BB55-84B8-1C18-70AB-977E09828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42328-9EE7-8DDC-914A-D1C276A2E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DEEB2-CF29-46BA-92B4-2C7170E36F0E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9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24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6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6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7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2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2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9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0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8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2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3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hyperlink" Target="https://docs.aws.amazon.com/textract/latest/dg/what-is.html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hyperlink" Target="https://www.uipath.com/platform/automate/ui-and-api-automation" TargetMode="External"/><Relationship Id="rId4" Type="http://schemas.openxmlformats.org/officeDocument/2006/relationships/hyperlink" Target="https://www.chase.com/personal/mortgage/education/financing-a-home/how-much-you-can-affor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textract/pricing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se.com/personal/mortgage/education/financing-a-home/how-much-you-can-affor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uipath.com/platform/automate/ui-and-api-automation" TargetMode="External"/><Relationship Id="rId5" Type="http://schemas.openxmlformats.org/officeDocument/2006/relationships/hyperlink" Target="https://ascendixtech.com/automate-ai-data-entry/" TargetMode="External"/><Relationship Id="rId4" Type="http://schemas.openxmlformats.org/officeDocument/2006/relationships/hyperlink" Target="https://aws.amazon.com/textract/pricing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C060205D-194D-B187-21C3-DBC001A3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98" y="739140"/>
            <a:ext cx="10741152" cy="1132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Times New Roman"/>
                <a:cs typeface="Times New Roman"/>
              </a:rPr>
              <a:t>8010 Lending Co</a:t>
            </a:r>
          </a:p>
        </p:txBody>
      </p:sp>
      <p:sp>
        <p:nvSpPr>
          <p:cNvPr id="36" name="Footer Placeholder 5">
            <a:extLst>
              <a:ext uri="{FF2B5EF4-FFF2-40B4-BE49-F238E27FC236}">
                <a16:creationId xmlns:a16="http://schemas.microsoft.com/office/drawing/2014/main" id="{BD21F879-7339-9383-F51B-1D4EF982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latin typeface="+mj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37" name="Slide Number Placeholder 6">
            <a:extLst>
              <a:ext uri="{FF2B5EF4-FFF2-40B4-BE49-F238E27FC236}">
                <a16:creationId xmlns:a16="http://schemas.microsoft.com/office/drawing/2014/main" id="{873BA571-930C-C364-41AF-3787764D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dirty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55ACA-60E4-2900-0A20-BD7C91D3A7CF}"/>
              </a:ext>
            </a:extLst>
          </p:cNvPr>
          <p:cNvSpPr txBox="1"/>
          <p:nvPr/>
        </p:nvSpPr>
        <p:spPr>
          <a:xfrm>
            <a:off x="791038" y="1965917"/>
            <a:ext cx="5304417" cy="384441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 dirty="0">
                <a:latin typeface="Times New Roman"/>
                <a:ea typeface="Calibri"/>
                <a:cs typeface="Times New Roman"/>
              </a:rPr>
              <a:t>Damola A. Adeniji</a:t>
            </a:r>
            <a:endParaRPr lang="en-US" dirty="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 dirty="0">
                <a:latin typeface="Times New Roman"/>
                <a:ea typeface="Calibri"/>
                <a:cs typeface="Times New Roman"/>
              </a:rPr>
              <a:t>Debdattaa Kar 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 dirty="0">
                <a:latin typeface="Times New Roman"/>
                <a:ea typeface="Calibri"/>
                <a:cs typeface="Times New Roman"/>
              </a:rPr>
              <a:t>Jyoti Chavan 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 dirty="0">
                <a:latin typeface="Times New Roman"/>
                <a:ea typeface="Calibri"/>
                <a:cs typeface="Times New Roman"/>
              </a:rPr>
              <a:t>Srujana Sirimala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 dirty="0">
                <a:latin typeface="Times New Roman"/>
                <a:ea typeface="Calibri"/>
                <a:cs typeface="Times New Roman"/>
              </a:rPr>
              <a:t>Osayi Omorodion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 dirty="0">
                <a:latin typeface="Times New Roman"/>
                <a:ea typeface="Calibri"/>
                <a:cs typeface="Times New Roman"/>
              </a:rPr>
              <a:t>Yaritzy Juarez 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" name="Picture 1" descr="A logo with a house and numbers">
            <a:extLst>
              <a:ext uri="{FF2B5EF4-FFF2-40B4-BE49-F238E27FC236}">
                <a16:creationId xmlns:a16="http://schemas.microsoft.com/office/drawing/2014/main" id="{CA66788F-8BBB-CE93-A358-DFF49DFE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" t="7932" r="-33" b="18425"/>
          <a:stretch/>
        </p:blipFill>
        <p:spPr>
          <a:xfrm>
            <a:off x="6271661" y="1656948"/>
            <a:ext cx="5219704" cy="3843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380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6C7BC-532C-8F3A-4B3B-DAE18877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4EB40-A663-CA3B-3A17-AECBFDDC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92D97-E370-AE5C-5B63-AF5E838F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A diagram of a computer">
            <a:extLst>
              <a:ext uri="{FF2B5EF4-FFF2-40B4-BE49-F238E27FC236}">
                <a16:creationId xmlns:a16="http://schemas.microsoft.com/office/drawing/2014/main" id="{88DA2C66-A50C-6F45-A89A-B54FFD213F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" b="11618"/>
          <a:stretch/>
        </p:blipFill>
        <p:spPr>
          <a:xfrm>
            <a:off x="1156752" y="39873"/>
            <a:ext cx="9878495" cy="682554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D54DDB3-41CE-586D-EF56-42E0097A8863}"/>
              </a:ext>
            </a:extLst>
          </p:cNvPr>
          <p:cNvSpPr txBox="1">
            <a:spLocks/>
          </p:cNvSpPr>
          <p:nvPr/>
        </p:nvSpPr>
        <p:spPr>
          <a:xfrm>
            <a:off x="3166647" y="93056"/>
            <a:ext cx="5366703" cy="53850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glow rad="101600">
              <a:srgbClr val="99CCFF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000" b="1">
                <a:latin typeface="Times New Roman"/>
                <a:cs typeface="Times New Roman"/>
              </a:rPr>
              <a:t>To-Be BUSINESS PROCESS</a:t>
            </a:r>
            <a:endParaRPr lang="en-US" sz="3000" b="1">
              <a:latin typeface="Times New Roman"/>
              <a:cs typeface="Times New Roman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C9F4E6-CDB5-59A2-20E1-7E3DBB05F5B1}"/>
              </a:ext>
            </a:extLst>
          </p:cNvPr>
          <p:cNvSpPr/>
          <p:nvPr/>
        </p:nvSpPr>
        <p:spPr>
          <a:xfrm>
            <a:off x="1765213" y="743417"/>
            <a:ext cx="1854432" cy="1367933"/>
          </a:xfrm>
          <a:prstGeom prst="roundRect">
            <a:avLst/>
          </a:prstGeom>
          <a:noFill/>
          <a:ln w="12700">
            <a:solidFill>
              <a:srgbClr val="00B050"/>
            </a:solidFill>
            <a:prstDash val="sysDash"/>
          </a:ln>
          <a:effectLst>
            <a:glow rad="101600">
              <a:srgbClr val="92D05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BD0A1-CCC8-EABF-FB13-F1032A8D775D}"/>
              </a:ext>
            </a:extLst>
          </p:cNvPr>
          <p:cNvSpPr txBox="1"/>
          <p:nvPr/>
        </p:nvSpPr>
        <p:spPr>
          <a:xfrm>
            <a:off x="177209" y="1040300"/>
            <a:ext cx="1491293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/>
                <a:cs typeface="Times New Roman"/>
              </a:rPr>
              <a:t>Pre-check Affordability</a:t>
            </a:r>
          </a:p>
          <a:p>
            <a:r>
              <a:rPr lang="en-US" sz="1400" dirty="0">
                <a:solidFill>
                  <a:srgbClr val="00B050"/>
                </a:solidFill>
                <a:latin typeface="Times New Roman"/>
                <a:cs typeface="Times New Roman"/>
              </a:rPr>
              <a:t>(Debt-to-Income Ratio &lt; 43%  based on</a:t>
            </a:r>
          </a:p>
          <a:p>
            <a:r>
              <a:rPr lang="en-US" sz="1400" dirty="0">
                <a:solidFill>
                  <a:srgbClr val="00B050"/>
                </a:solidFill>
                <a:latin typeface="Times New Roman"/>
                <a:cs typeface="Times New Roman"/>
              </a:rPr>
              <a:t>Financial Assets, 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400" dirty="0">
                <a:solidFill>
                  <a:srgbClr val="00B050"/>
                </a:solidFill>
                <a:latin typeface="Times New Roman"/>
                <a:cs typeface="Times New Roman"/>
              </a:rPr>
              <a:t>Income,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Times New Roman"/>
                <a:cs typeface="Times New Roman"/>
              </a:rPr>
              <a:t>Current loan EMIs,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400" dirty="0">
                <a:solidFill>
                  <a:srgbClr val="00B050"/>
                </a:solidFill>
                <a:latin typeface="Times New Roman"/>
                <a:cs typeface="Times New Roman"/>
              </a:rPr>
              <a:t>Soft check credit score, </a:t>
            </a:r>
            <a:r>
              <a:rPr lang="en-US" sz="1400" dirty="0" err="1">
                <a:solidFill>
                  <a:srgbClr val="00B050"/>
                </a:solidFill>
                <a:latin typeface="Times New Roman"/>
                <a:cs typeface="Times New Roman"/>
              </a:rPr>
              <a:t>etc</a:t>
            </a:r>
            <a:r>
              <a:rPr lang="en-US" sz="1400" dirty="0">
                <a:solidFill>
                  <a:srgbClr val="00B050"/>
                </a:solidFill>
                <a:latin typeface="Times New Roman"/>
                <a:cs typeface="Times New Roman"/>
              </a:rPr>
              <a:t>)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2ADC562-642F-AE5C-FD71-2B4E51C24298}"/>
              </a:ext>
            </a:extLst>
          </p:cNvPr>
          <p:cNvSpPr/>
          <p:nvPr/>
        </p:nvSpPr>
        <p:spPr>
          <a:xfrm>
            <a:off x="3071005" y="3429000"/>
            <a:ext cx="3416060" cy="1029060"/>
          </a:xfrm>
          <a:prstGeom prst="roundRect">
            <a:avLst/>
          </a:prstGeom>
          <a:noFill/>
          <a:ln w="12700">
            <a:solidFill>
              <a:srgbClr val="00B050"/>
            </a:solidFill>
            <a:prstDash val="sysDash"/>
          </a:ln>
          <a:effectLst>
            <a:glow rad="101600">
              <a:srgbClr val="92D05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6AEAFE-B6B5-9162-BD9B-9F4279AA3E11}"/>
              </a:ext>
            </a:extLst>
          </p:cNvPr>
          <p:cNvSpPr txBox="1"/>
          <p:nvPr/>
        </p:nvSpPr>
        <p:spPr>
          <a:xfrm>
            <a:off x="3047377" y="4500391"/>
            <a:ext cx="18609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 Tasks</a:t>
            </a:r>
            <a:endParaRPr lang="en-US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74CBB35-4303-4E35-94CB-B7E8B0D0FF64}"/>
              </a:ext>
            </a:extLst>
          </p:cNvPr>
          <p:cNvSpPr/>
          <p:nvPr/>
        </p:nvSpPr>
        <p:spPr>
          <a:xfrm>
            <a:off x="5488270" y="4607557"/>
            <a:ext cx="1967193" cy="1570007"/>
          </a:xfrm>
          <a:prstGeom prst="roundRect">
            <a:avLst/>
          </a:prstGeom>
          <a:noFill/>
          <a:ln w="12700">
            <a:solidFill>
              <a:srgbClr val="00B050"/>
            </a:solidFill>
            <a:prstDash val="sysDash"/>
          </a:ln>
          <a:effectLst>
            <a:glow rad="101600">
              <a:srgbClr val="92D05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97E80B-F310-13A2-F2C1-114D60DEB226}"/>
              </a:ext>
            </a:extLst>
          </p:cNvPr>
          <p:cNvSpPr txBox="1"/>
          <p:nvPr/>
        </p:nvSpPr>
        <p:spPr>
          <a:xfrm>
            <a:off x="5607344" y="6232684"/>
            <a:ext cx="17291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Tasks Parallelly</a:t>
            </a:r>
            <a:endParaRPr lang="en-US" sz="1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96087D1-161E-4620-8FE1-FBABC18AC832}"/>
              </a:ext>
            </a:extLst>
          </p:cNvPr>
          <p:cNvSpPr/>
          <p:nvPr/>
        </p:nvSpPr>
        <p:spPr>
          <a:xfrm>
            <a:off x="4455297" y="946008"/>
            <a:ext cx="2031768" cy="1115706"/>
          </a:xfrm>
          <a:prstGeom prst="roundRect">
            <a:avLst/>
          </a:prstGeom>
          <a:noFill/>
          <a:ln w="12700">
            <a:solidFill>
              <a:srgbClr val="00B050"/>
            </a:solidFill>
            <a:prstDash val="sysDash"/>
          </a:ln>
          <a:effectLst>
            <a:glow rad="101600">
              <a:srgbClr val="92D05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BA455B-D05C-16B8-F13B-8CFDCA6E317F}"/>
              </a:ext>
            </a:extLst>
          </p:cNvPr>
          <p:cNvSpPr txBox="1"/>
          <p:nvPr/>
        </p:nvSpPr>
        <p:spPr>
          <a:xfrm>
            <a:off x="4636095" y="2120441"/>
            <a:ext cx="221501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Documents Submission Reminder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F971A2-33EA-0CAF-D03E-F90C69BC1E3D}"/>
              </a:ext>
            </a:extLst>
          </p:cNvPr>
          <p:cNvSpPr/>
          <p:nvPr/>
        </p:nvSpPr>
        <p:spPr>
          <a:xfrm>
            <a:off x="6487065" y="1337930"/>
            <a:ext cx="791183" cy="660917"/>
          </a:xfrm>
          <a:prstGeom prst="ellipse">
            <a:avLst/>
          </a:prstGeom>
          <a:noFill/>
          <a:ln w="12700">
            <a:solidFill>
              <a:srgbClr val="00B05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6D9319-A851-242B-8CC7-EE661293A5BF}"/>
              </a:ext>
            </a:extLst>
          </p:cNvPr>
          <p:cNvSpPr/>
          <p:nvPr/>
        </p:nvSpPr>
        <p:spPr>
          <a:xfrm>
            <a:off x="3901440" y="4859153"/>
            <a:ext cx="940151" cy="1052839"/>
          </a:xfrm>
          <a:prstGeom prst="ellipse">
            <a:avLst/>
          </a:prstGeom>
          <a:noFill/>
          <a:ln w="12700">
            <a:solidFill>
              <a:srgbClr val="00B05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F70392D-D33E-36BA-468C-A5F7F98030CC}"/>
              </a:ext>
            </a:extLst>
          </p:cNvPr>
          <p:cNvSpPr/>
          <p:nvPr/>
        </p:nvSpPr>
        <p:spPr>
          <a:xfrm>
            <a:off x="8533350" y="2569093"/>
            <a:ext cx="819656" cy="763104"/>
          </a:xfrm>
          <a:prstGeom prst="ellipse">
            <a:avLst/>
          </a:prstGeom>
          <a:noFill/>
          <a:ln w="12700">
            <a:solidFill>
              <a:srgbClr val="00B05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D89DB0-F078-1F25-70E4-27B44F60465D}"/>
              </a:ext>
            </a:extLst>
          </p:cNvPr>
          <p:cNvSpPr/>
          <p:nvPr/>
        </p:nvSpPr>
        <p:spPr>
          <a:xfrm>
            <a:off x="6493656" y="2620186"/>
            <a:ext cx="819656" cy="728438"/>
          </a:xfrm>
          <a:prstGeom prst="ellipse">
            <a:avLst/>
          </a:prstGeom>
          <a:noFill/>
          <a:ln w="12700">
            <a:solidFill>
              <a:srgbClr val="00B05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B424D5-13B8-8FDF-776F-004437D5937A}"/>
              </a:ext>
            </a:extLst>
          </p:cNvPr>
          <p:cNvSpPr txBox="1"/>
          <p:nvPr/>
        </p:nvSpPr>
        <p:spPr>
          <a:xfrm>
            <a:off x="8542875" y="3650805"/>
            <a:ext cx="185443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 Specific Tasks using RPA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B927C4-776C-3AF3-83EA-0B174F665D93}"/>
              </a:ext>
            </a:extLst>
          </p:cNvPr>
          <p:cNvSpPr/>
          <p:nvPr/>
        </p:nvSpPr>
        <p:spPr>
          <a:xfrm>
            <a:off x="8401318" y="3549432"/>
            <a:ext cx="1995989" cy="817476"/>
          </a:xfrm>
          <a:prstGeom prst="ellipse">
            <a:avLst/>
          </a:prstGeom>
          <a:noFill/>
          <a:ln w="12700">
            <a:solidFill>
              <a:srgbClr val="00B05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7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9" grpId="0" animBg="1"/>
      <p:bldP spid="21" grpId="0" animBg="1"/>
      <p:bldP spid="16" grpId="0" animBg="1"/>
      <p:bldP spid="23" grpId="0" animBg="1"/>
      <p:bldP spid="24" grpId="0" animBg="1"/>
      <p:bldP spid="25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8DBC0F-9B31-FC49-1A4D-0391AA950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78F6-DCF4-9F57-B432-9E033F90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25" y="302573"/>
            <a:ext cx="6422467" cy="39379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WIREFRAME</a:t>
            </a:r>
            <a:endParaRPr lang="en-US" sz="3200" b="1" kern="1200" dirty="0"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943A51-A0D3-3ADD-1B7A-08A1E4530676}"/>
              </a:ext>
            </a:extLst>
          </p:cNvPr>
          <p:cNvSpPr txBox="1"/>
          <p:nvPr/>
        </p:nvSpPr>
        <p:spPr>
          <a:xfrm>
            <a:off x="820137" y="4204513"/>
            <a:ext cx="20778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When we Receive Loan Application</a:t>
            </a:r>
          </a:p>
        </p:txBody>
      </p:sp>
      <p:pic>
        <p:nvPicPr>
          <p:cNvPr id="3" name="Picture 2" descr="A diagram of a document verification&#10;&#10;AI-generated content may be incorrect.">
            <a:extLst>
              <a:ext uri="{FF2B5EF4-FFF2-40B4-BE49-F238E27FC236}">
                <a16:creationId xmlns:a16="http://schemas.microsoft.com/office/drawing/2014/main" id="{0CB6EEB3-7E5F-8DAD-9D83-E4F2033D2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" y="904875"/>
            <a:ext cx="6115050" cy="232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A diagram of data matching and correction&#10;&#10;AI-generated content may be incorrect.">
            <a:extLst>
              <a:ext uri="{FF2B5EF4-FFF2-40B4-BE49-F238E27FC236}">
                <a16:creationId xmlns:a16="http://schemas.microsoft.com/office/drawing/2014/main" id="{E41DB544-3E7D-D4AA-446D-2ADC9FCB0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225" y="3248025"/>
            <a:ext cx="6296025" cy="320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82D7B-2787-56F7-F2CA-84FC8F02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1437" y="6356350"/>
            <a:ext cx="672354" cy="365125"/>
          </a:xfrm>
        </p:spPr>
        <p:txBody>
          <a:bodyPr/>
          <a:lstStyle/>
          <a:p>
            <a:fld id="{E30AF5A0-43BB-4336-8627-9123B9144D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6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D5DCA-E370-A7D0-8876-20FFF1036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2373-A801-EAB4-D07A-82D565D3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0" y="168589"/>
            <a:ext cx="10691265" cy="1127930"/>
          </a:xfrm>
        </p:spPr>
        <p:txBody>
          <a:bodyPr>
            <a:normAutofit/>
          </a:bodyPr>
          <a:lstStyle/>
          <a:p>
            <a:pPr algn="ctr"/>
            <a:r>
              <a:rPr lang="en-IN" sz="3200" b="1">
                <a:latin typeface="Times New Roman"/>
                <a:cs typeface="Times New Roman"/>
              </a:rPr>
              <a:t>Critiques &amp; Proposed Improvements 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15C46-1D21-E706-F1B2-289AAE2E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43107-607F-884B-768E-8972ECDA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1437" y="6356350"/>
            <a:ext cx="672354" cy="365125"/>
          </a:xfrm>
        </p:spPr>
        <p:txBody>
          <a:bodyPr/>
          <a:lstStyle/>
          <a:p>
            <a:fld id="{E30AF5A0-43BB-4336-8627-9123B9144D80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D7F3A0-B558-8C0F-44CF-4E534411B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388517"/>
              </p:ext>
            </p:extLst>
          </p:nvPr>
        </p:nvGraphicFramePr>
        <p:xfrm>
          <a:off x="627016" y="772964"/>
          <a:ext cx="11067399" cy="5971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3662">
                  <a:extLst>
                    <a:ext uri="{9D8B030D-6E8A-4147-A177-3AD203B41FA5}">
                      <a16:colId xmlns:a16="http://schemas.microsoft.com/office/drawing/2014/main" val="4022672099"/>
                    </a:ext>
                  </a:extLst>
                </a:gridCol>
                <a:gridCol w="2634579">
                  <a:extLst>
                    <a:ext uri="{9D8B030D-6E8A-4147-A177-3AD203B41FA5}">
                      <a16:colId xmlns:a16="http://schemas.microsoft.com/office/drawing/2014/main" val="1444742954"/>
                    </a:ext>
                  </a:extLst>
                </a:gridCol>
                <a:gridCol w="3110629">
                  <a:extLst>
                    <a:ext uri="{9D8B030D-6E8A-4147-A177-3AD203B41FA5}">
                      <a16:colId xmlns:a16="http://schemas.microsoft.com/office/drawing/2014/main" val="3226588912"/>
                    </a:ext>
                  </a:extLst>
                </a:gridCol>
                <a:gridCol w="2158529">
                  <a:extLst>
                    <a:ext uri="{9D8B030D-6E8A-4147-A177-3AD203B41FA5}">
                      <a16:colId xmlns:a16="http://schemas.microsoft.com/office/drawing/2014/main" val="366898556"/>
                    </a:ext>
                  </a:extLst>
                </a:gridCol>
              </a:tblGrid>
              <a:tr h="55843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b="1">
                          <a:latin typeface="Times New Roman"/>
                          <a:cs typeface="Times New Roman"/>
                        </a:rPr>
                        <a:t>Sub-Optimal 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b="1">
                          <a:latin typeface="Times New Roman"/>
                          <a:cs typeface="Times New Roman"/>
                        </a:rPr>
                        <a:t>Critique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  <a:cs typeface="Times New Roman"/>
                        </a:rPr>
                        <a:t>Improvement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  <a:cs typeface="Times New Roman"/>
                        </a:rPr>
                        <a:t>Impact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375056"/>
                  </a:ext>
                </a:extLst>
              </a:tr>
              <a:tr h="144463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>
                          <a:latin typeface="Times New Roman"/>
                          <a:cs typeface="Times New Roman"/>
                        </a:rPr>
                        <a:t>Verify Correct Documentation Submission</a:t>
                      </a:r>
                      <a:endParaRPr lang="en-US">
                        <a:latin typeface="Times New Roman"/>
                      </a:endParaRPr>
                    </a:p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>
                          <a:latin typeface="Times New Roman"/>
                          <a:cs typeface="Times New Roman"/>
                        </a:rPr>
                        <a:t>Verify Documents match application data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>
                          <a:latin typeface="Times New Roman"/>
                          <a:cs typeface="Times New Roman"/>
                        </a:rPr>
                        <a:t>Correct Application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Times New Roman"/>
                          <a:cs typeface="Times New Roman"/>
                        </a:rPr>
                        <a:t>Reliance on human intervention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sz="1200" b="1" dirty="0">
                          <a:latin typeface="Times New Roman"/>
                          <a:cs typeface="Times New Roman"/>
                          <a:hlinkClick r:id="rId3"/>
                        </a:rPr>
                        <a:t>Amazon Textract</a:t>
                      </a: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 </a:t>
                      </a: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aid in:</a:t>
                      </a:r>
                    </a:p>
                    <a:p>
                      <a:pPr marL="171450" lvl="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Text Mining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  <a:p>
                      <a:pPr marL="171450" lvl="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OCR (</a:t>
                      </a:r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Optical Character Recognition)</a:t>
                      </a:r>
                      <a:br>
                        <a:rPr lang="en-US" sz="1200" dirty="0">
                          <a:latin typeface="Times New Roman"/>
                          <a:cs typeface="Times New Roman"/>
                        </a:rPr>
                      </a:b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Intelligent Document Processing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Natural Language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en-US" dirty="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05267"/>
                  </a:ext>
                </a:extLst>
              </a:tr>
              <a:tr h="7526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Estimate Property Tax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Estimate Insurance 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Times New Roman"/>
                          <a:cs typeface="Times New Roman"/>
                        </a:rPr>
                        <a:t>Tasks sequentially executed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latin typeface="Times New Roman"/>
                          <a:cs typeface="Times New Roman"/>
                        </a:rPr>
                        <a:t>Simultaneous execution of both tasks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en-US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767393"/>
                  </a:ext>
                </a:extLst>
              </a:tr>
              <a:tr h="14446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Calculate Applicant’s Affordability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Affordability calculated at later stage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Pre-check affordability</a:t>
                      </a:r>
                      <a:r>
                        <a:rPr lang="en-US" sz="1200" baseline="0" dirty="0">
                          <a:latin typeface="Times New Roman"/>
                          <a:cs typeface="Times New Roman"/>
                        </a:rPr>
                        <a:t> of applicant by calculating </a:t>
                      </a:r>
                      <a:r>
                        <a:rPr lang="en-US" sz="1200" b="1" baseline="0" dirty="0">
                          <a:latin typeface="Times New Roman"/>
                          <a:cs typeface="Times New Roman"/>
                        </a:rPr>
                        <a:t>Debt-To-Income Ratio </a:t>
                      </a:r>
                      <a:r>
                        <a:rPr lang="en-US" sz="1200" b="0" baseline="0" dirty="0">
                          <a:latin typeface="Times New Roman"/>
                          <a:cs typeface="Times New Roman"/>
                        </a:rPr>
                        <a:t>(Monthly Debt/Monthly Income)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0" baseline="0" dirty="0">
                          <a:latin typeface="Times New Roman"/>
                          <a:cs typeface="Times New Roman"/>
                        </a:rPr>
                        <a:t>DTI should be &lt;36%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baseline="0" dirty="0">
                          <a:latin typeface="Times New Roman"/>
                          <a:cs typeface="Times New Roman"/>
                          <a:hlinkClick r:id="rId4"/>
                        </a:rPr>
                        <a:t>Source</a:t>
                      </a:r>
                      <a:endParaRPr lang="en-US" sz="1200" b="0" baseline="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en-US" dirty="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951803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User Tasks </a:t>
                      </a:r>
                      <a:br>
                        <a:rPr lang="en-US" sz="1200" dirty="0">
                          <a:latin typeface="Times New Roman"/>
                          <a:cs typeface="Times New Roman"/>
                        </a:rPr>
                      </a:b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(Check if Appraisal value is less than Purchase Price, check if appraisal is received, reject loan application, approve loan application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Reliance on human intervention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en-US" sz="1200" b="0" i="0" u="none" strike="noStrike" baseline="0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baseline="0" noProof="0" dirty="0">
                          <a:solidFill>
                            <a:srgbClr val="000000"/>
                          </a:solidFill>
                          <a:latin typeface="Times New Roman"/>
                          <a:hlinkClick r:id="rId5"/>
                        </a:rPr>
                        <a:t>UiPath</a:t>
                      </a:r>
                      <a:r>
                        <a:rPr lang="en-US" sz="1200" b="0" i="0" u="none" strike="noStrike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 (RPA) can be used to automate the tasks</a:t>
                      </a:r>
                      <a:endParaRPr lang="en-US" dirty="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en-US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899048"/>
                  </a:ext>
                </a:extLst>
              </a:tr>
              <a:tr h="570571">
                <a:tc gridSpan="4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Process Change:  Sending documents submission reminder (after 5 days) to the applicant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9585283"/>
                  </a:ext>
                </a:extLst>
              </a:tr>
            </a:tbl>
          </a:graphicData>
        </a:graphic>
      </p:graphicFrame>
      <p:pic>
        <p:nvPicPr>
          <p:cNvPr id="15" name="Picture 14" descr="84)AWS-Amazon Web Services-Difference Between AWS Textract VS AWS  Comprehend service Overview: | by Venkatramanan C S | AWS in Plain English">
            <a:extLst>
              <a:ext uri="{FF2B5EF4-FFF2-40B4-BE49-F238E27FC236}">
                <a16:creationId xmlns:a16="http://schemas.microsoft.com/office/drawing/2014/main" id="{6A33D016-DCEE-BF79-978E-0291DF31AA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5607" y="1421288"/>
            <a:ext cx="748970" cy="5132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495BCA-3447-8D72-2785-8FDE901ED167}"/>
              </a:ext>
            </a:extLst>
          </p:cNvPr>
          <p:cNvSpPr txBox="1"/>
          <p:nvPr/>
        </p:nvSpPr>
        <p:spPr>
          <a:xfrm>
            <a:off x="10109626" y="1630191"/>
            <a:ext cx="16233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Underwriting Process lead time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9B571DD-7D61-5A18-6661-57EF269B185D}"/>
              </a:ext>
            </a:extLst>
          </p:cNvPr>
          <p:cNvSpPr/>
          <p:nvPr/>
        </p:nvSpPr>
        <p:spPr>
          <a:xfrm>
            <a:off x="9720842" y="1686305"/>
            <a:ext cx="285060" cy="307125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8FFD3A1-31D8-7745-176E-1C0A72C43144}"/>
              </a:ext>
            </a:extLst>
          </p:cNvPr>
          <p:cNvSpPr/>
          <p:nvPr/>
        </p:nvSpPr>
        <p:spPr>
          <a:xfrm>
            <a:off x="9714720" y="2303888"/>
            <a:ext cx="285060" cy="307125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2C5325-2687-4C10-F244-88963890BDEC}"/>
              </a:ext>
            </a:extLst>
          </p:cNvPr>
          <p:cNvSpPr txBox="1"/>
          <p:nvPr/>
        </p:nvSpPr>
        <p:spPr>
          <a:xfrm>
            <a:off x="10082392" y="2226556"/>
            <a:ext cx="16788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Document verification  cycle time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2812726-BEF8-CE98-2E59-4188E5E17794}"/>
              </a:ext>
            </a:extLst>
          </p:cNvPr>
          <p:cNvSpPr/>
          <p:nvPr/>
        </p:nvSpPr>
        <p:spPr>
          <a:xfrm>
            <a:off x="9722101" y="3017446"/>
            <a:ext cx="285060" cy="307125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467291-4D0F-549F-6075-CF9F46A3BEAD}"/>
              </a:ext>
            </a:extLst>
          </p:cNvPr>
          <p:cNvSpPr txBox="1"/>
          <p:nvPr/>
        </p:nvSpPr>
        <p:spPr>
          <a:xfrm>
            <a:off x="10082392" y="2959829"/>
            <a:ext cx="16506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Underwriting Process lead time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851C429-D099-97E8-3CCD-CD4351265002}"/>
              </a:ext>
            </a:extLst>
          </p:cNvPr>
          <p:cNvSpPr/>
          <p:nvPr/>
        </p:nvSpPr>
        <p:spPr>
          <a:xfrm>
            <a:off x="9732534" y="3818073"/>
            <a:ext cx="294132" cy="352481"/>
          </a:xfrm>
          <a:prstGeom prst="up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CE8B2C-D7AA-6F64-87BE-515A9037E7B1}"/>
              </a:ext>
            </a:extLst>
          </p:cNvPr>
          <p:cNvSpPr txBox="1"/>
          <p:nvPr/>
        </p:nvSpPr>
        <p:spPr>
          <a:xfrm>
            <a:off x="10082392" y="3778871"/>
            <a:ext cx="17452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Profit and Revenue growth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C2F5345-661C-8F87-2E35-93C23F4B9105}"/>
              </a:ext>
            </a:extLst>
          </p:cNvPr>
          <p:cNvSpPr/>
          <p:nvPr/>
        </p:nvSpPr>
        <p:spPr>
          <a:xfrm>
            <a:off x="9740225" y="4419390"/>
            <a:ext cx="285060" cy="307125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48AC5-7DF6-9D6F-0D4F-4AD2FCE416BC}"/>
              </a:ext>
            </a:extLst>
          </p:cNvPr>
          <p:cNvSpPr txBox="1"/>
          <p:nvPr/>
        </p:nvSpPr>
        <p:spPr>
          <a:xfrm>
            <a:off x="10085594" y="4319864"/>
            <a:ext cx="17452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Cost of underwriting process</a:t>
            </a:r>
          </a:p>
        </p:txBody>
      </p:sp>
      <p:pic>
        <p:nvPicPr>
          <p:cNvPr id="14" name="Picture 13" descr="Profile for UiPath">
            <a:extLst>
              <a:ext uri="{FF2B5EF4-FFF2-40B4-BE49-F238E27FC236}">
                <a16:creationId xmlns:a16="http://schemas.microsoft.com/office/drawing/2014/main" id="{6EC56E85-0565-3949-0C8B-3D7D4B19241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8371" b="12353"/>
          <a:stretch/>
        </p:blipFill>
        <p:spPr>
          <a:xfrm>
            <a:off x="8108458" y="5062063"/>
            <a:ext cx="587149" cy="422737"/>
          </a:xfrm>
          <a:prstGeom prst="rect">
            <a:avLst/>
          </a:prstGeom>
        </p:spPr>
      </p:pic>
      <p:pic>
        <p:nvPicPr>
          <p:cNvPr id="18" name="Picture 17" descr="84)AWS-Amazon Web Services-Difference Between AWS Textract VS AWS  Comprehend service Overview: | by Venkatramanan C S | AWS in Plain English">
            <a:extLst>
              <a:ext uri="{FF2B5EF4-FFF2-40B4-BE49-F238E27FC236}">
                <a16:creationId xmlns:a16="http://schemas.microsoft.com/office/drawing/2014/main" id="{121201D5-A73F-2720-1214-48B4CEA986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3389" y="5067571"/>
            <a:ext cx="599594" cy="410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474ADA-ED63-C57A-D66D-6E2D440754DA}"/>
              </a:ext>
            </a:extLst>
          </p:cNvPr>
          <p:cNvSpPr txBox="1"/>
          <p:nvPr/>
        </p:nvSpPr>
        <p:spPr>
          <a:xfrm>
            <a:off x="10082392" y="5376279"/>
            <a:ext cx="17452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Underwriting Process lead time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930CDB3-C480-BDA8-614B-0BF257231376}"/>
              </a:ext>
            </a:extLst>
          </p:cNvPr>
          <p:cNvSpPr/>
          <p:nvPr/>
        </p:nvSpPr>
        <p:spPr>
          <a:xfrm>
            <a:off x="9739980" y="5429630"/>
            <a:ext cx="285060" cy="307125"/>
          </a:xfrm>
          <a:prstGeom prst="down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88F7A4-E371-D976-DFC4-17ECA3CF3C21}"/>
              </a:ext>
            </a:extLst>
          </p:cNvPr>
          <p:cNvSpPr txBox="1"/>
          <p:nvPr/>
        </p:nvSpPr>
        <p:spPr>
          <a:xfrm>
            <a:off x="7698190" y="5093999"/>
            <a:ext cx="285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0110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BC07-16B6-2D34-149B-329DFE3B8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81" y="241477"/>
            <a:ext cx="10741152" cy="1132258"/>
          </a:xfrm>
        </p:spPr>
        <p:txBody>
          <a:bodyPr/>
          <a:lstStyle/>
          <a:p>
            <a:pPr algn="ctr"/>
            <a:r>
              <a:rPr lang="en-IN" sz="3200">
                <a:latin typeface="Times New Roman"/>
                <a:cs typeface="Times New Roman"/>
              </a:rPr>
              <a:t>Impediments &amp; Solutions </a:t>
            </a:r>
            <a:endParaRPr lang="en-US" sz="3200" b="0">
              <a:latin typeface="Times New Roman"/>
              <a:cs typeface="Times New Roman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6DE1A-23A6-1048-DDB3-E8986711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A61FC-2401-C74C-27C6-175B43E0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13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70BCB7-2984-0C44-B024-761D1305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14251"/>
              </p:ext>
            </p:extLst>
          </p:nvPr>
        </p:nvGraphicFramePr>
        <p:xfrm>
          <a:off x="1440452" y="1094708"/>
          <a:ext cx="9314590" cy="4354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7295">
                  <a:extLst>
                    <a:ext uri="{9D8B030D-6E8A-4147-A177-3AD203B41FA5}">
                      <a16:colId xmlns:a16="http://schemas.microsoft.com/office/drawing/2014/main" val="397575946"/>
                    </a:ext>
                  </a:extLst>
                </a:gridCol>
                <a:gridCol w="4657295">
                  <a:extLst>
                    <a:ext uri="{9D8B030D-6E8A-4147-A177-3AD203B41FA5}">
                      <a16:colId xmlns:a16="http://schemas.microsoft.com/office/drawing/2014/main" val="4209423729"/>
                    </a:ext>
                  </a:extLst>
                </a:gridCol>
              </a:tblGrid>
              <a:tr h="415823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</a:rPr>
                        <a:t>Impediments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</a:rPr>
                        <a:t>Solutions</a:t>
                      </a:r>
                      <a:r>
                        <a:rPr lang="en-US">
                          <a:latin typeface="Times New Roman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01927"/>
                  </a:ext>
                </a:extLst>
              </a:tr>
              <a:tr h="1351423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/>
                        </a:rPr>
                        <a:t>Cost of Amazon Textract: 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>
                          <a:latin typeface="Times New Roman"/>
                        </a:rPr>
                        <a:t>Detect Document Text API: $1.50 per 1,000 pages.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>
                          <a:latin typeface="Times New Roman"/>
                        </a:rPr>
                        <a:t>Analyze Document API: $50 per 1,000 pages for forms and tables </a:t>
                      </a:r>
                      <a:r>
                        <a:rPr lang="en-US" sz="1400">
                          <a:latin typeface="Times New Roman"/>
                          <a:hlinkClick r:id="rId2"/>
                        </a:rPr>
                        <a:t>Source</a:t>
                      </a:r>
                      <a:endParaRPr lang="en-US" sz="14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/>
                        </a:rPr>
                        <a:t>Implementing this technology will decrease underwriting process lead time and decrease document verification cycle time</a:t>
                      </a:r>
                    </a:p>
                    <a:p>
                      <a:pPr lvl="0">
                        <a:buNone/>
                      </a:pPr>
                      <a:endParaRPr lang="en-US" sz="1400">
                        <a:latin typeface="Times New Roman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>
                          <a:latin typeface="Times New Roman"/>
                        </a:rPr>
                        <a:t>Streamlining underwriting and verification processes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271730"/>
                  </a:ext>
                </a:extLst>
              </a:tr>
              <a:tr h="602943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/>
                        </a:rPr>
                        <a:t>Technology effect on employees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/>
                        </a:rPr>
                        <a:t>A 4-week period of dedicated training to employees for the new process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743796"/>
                  </a:ext>
                </a:extLst>
              </a:tr>
              <a:tr h="6861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latin typeface="Times New Roman"/>
                        </a:rPr>
                        <a:t>Manual tasks replaced with RPA can be erroneous</a:t>
                      </a:r>
                    </a:p>
                    <a:p>
                      <a:pPr lvl="0">
                        <a:buNone/>
                      </a:pPr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/>
                        </a:rPr>
                        <a:t>We still have the specific swim lanes with roles for LPC, Manager, Underwriter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sz="1400">
                        <a:latin typeface="Times New Roman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>
                          <a:latin typeface="Times New Roman"/>
                        </a:rPr>
                        <a:t>Cuts down human intervention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167319"/>
                  </a:ext>
                </a:extLst>
              </a:tr>
              <a:tr h="1039556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400">
                          <a:latin typeface="Times New Roman"/>
                        </a:rPr>
                        <a:t>Pre-check Affordability can be inaccurate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n-US" sz="140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latin typeface="Times New Roman"/>
                        </a:rPr>
                        <a:t>Checking loan affordability again after receiving verified( documents and appraisal confirmed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28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793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B5136-30F1-FE1F-3A5A-C222E2807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30E-B5B9-FAFE-F0F1-667C56AF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96" y="222905"/>
            <a:ext cx="10691265" cy="112793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/>
                <a:cs typeface="Times New Roman"/>
              </a:rPr>
              <a:t>References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3226A-A915-3AA1-7BF4-1ED5A528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5F659-CB12-C4D9-A733-C5677149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1437" y="6356350"/>
            <a:ext cx="672354" cy="365125"/>
          </a:xfrm>
        </p:spPr>
        <p:txBody>
          <a:bodyPr/>
          <a:lstStyle/>
          <a:p>
            <a:fld id="{E30AF5A0-43BB-4336-8627-9123B9144D80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32A99-E997-4AB3-7ADA-80C116314F84}"/>
              </a:ext>
            </a:extLst>
          </p:cNvPr>
          <p:cNvSpPr txBox="1"/>
          <p:nvPr/>
        </p:nvSpPr>
        <p:spPr>
          <a:xfrm>
            <a:off x="5069016" y="2651684"/>
            <a:ext cx="24403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9A8B9-BDEA-D898-37AD-D4A586C7E298}"/>
              </a:ext>
            </a:extLst>
          </p:cNvPr>
          <p:cNvSpPr txBox="1"/>
          <p:nvPr/>
        </p:nvSpPr>
        <p:spPr>
          <a:xfrm>
            <a:off x="749928" y="1237083"/>
            <a:ext cx="8229600" cy="45550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/>
                <a:cs typeface="Times New Roman"/>
              </a:rPr>
              <a:t>Debt to Income Ratio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cs typeface="Times New Roman"/>
                <a:hlinkClick r:id="rId3"/>
              </a:rPr>
              <a:t>https://www.chase.com/personal/mortgage/education/financing-a-home/how-much-you-can-afford</a:t>
            </a:r>
            <a:endParaRPr lang="en-US" sz="1800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Cost of Amazon </a:t>
            </a:r>
            <a:r>
              <a:rPr lang="en-US" err="1">
                <a:latin typeface="Times New Roman"/>
                <a:ea typeface="+mn-lt"/>
                <a:cs typeface="+mn-lt"/>
              </a:rPr>
              <a:t>Textract</a:t>
            </a:r>
            <a:endParaRPr lang="en-US" err="1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  <a:hlinkClick r:id="rId4"/>
              </a:rPr>
              <a:t>https://aws.amazon.com/textract/pricing/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Working of Data Correction Automation</a:t>
            </a:r>
          </a:p>
          <a:p>
            <a:r>
              <a:rPr lang="en-US" dirty="0">
                <a:latin typeface="Times New Roman"/>
                <a:cs typeface="Times New Roman"/>
                <a:hlinkClick r:id="rId5"/>
              </a:rPr>
              <a:t>Data Correction Automation Working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Automation using </a:t>
            </a:r>
            <a:r>
              <a:rPr lang="en-US">
                <a:latin typeface="Times New Roman"/>
                <a:cs typeface="Times New Roman"/>
              </a:rPr>
              <a:t>UiPath</a:t>
            </a:r>
            <a:r>
              <a:rPr lang="en-US" dirty="0">
                <a:latin typeface="Times New Roman"/>
                <a:cs typeface="Times New Roman"/>
              </a:rPr>
              <a:t> RPA</a:t>
            </a:r>
          </a:p>
          <a:p>
            <a:r>
              <a:rPr lang="en-US">
                <a:latin typeface="Times New Roman"/>
                <a:cs typeface="Times New Roman"/>
                <a:hlinkClick r:id="rId6"/>
              </a:rPr>
              <a:t>https://www.uipath.com/platform/automate/ui-and-api-automation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485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61A65-C0EE-9DE4-FF5A-37FCC6850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E8A8-A4EE-0338-57FB-7BC0B22F8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746" y="2861330"/>
            <a:ext cx="10691265" cy="1127930"/>
          </a:xfrm>
        </p:spPr>
        <p:txBody>
          <a:bodyPr>
            <a:normAutofit/>
          </a:bodyPr>
          <a:lstStyle/>
          <a:p>
            <a:r>
              <a:rPr lang="en-IN" sz="3200">
                <a:solidFill>
                  <a:schemeClr val="accent5">
                    <a:lumMod val="49000"/>
                  </a:schemeClr>
                </a:solidFill>
                <a:latin typeface="Times New Roman"/>
                <a:cs typeface="Times New Roman"/>
              </a:rPr>
              <a:t>Thank You!</a:t>
            </a:r>
            <a:endParaRPr lang="en-IN" sz="3200" b="1">
              <a:solidFill>
                <a:schemeClr val="accent5">
                  <a:lumMod val="49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22690-C99B-11F6-D209-5DDCA594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01EDA-570B-5E12-7ADD-100C2DC4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1437" y="6356350"/>
            <a:ext cx="672354" cy="365125"/>
          </a:xfrm>
        </p:spPr>
        <p:txBody>
          <a:bodyPr/>
          <a:lstStyle/>
          <a:p>
            <a:fld id="{E30AF5A0-43BB-4336-8627-9123B9144D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EC7C-29B8-6317-1637-78E9448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" y="-385191"/>
            <a:ext cx="3595634" cy="2212313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Times New Roman"/>
                <a:cs typeface="Times New Roman"/>
              </a:rPr>
              <a:t>Business Context</a:t>
            </a:r>
            <a:r>
              <a:rPr lang="en-US" b="1">
                <a:latin typeface="Times New Roman"/>
                <a:cs typeface="Times New Roman"/>
              </a:rPr>
              <a:t> </a:t>
            </a:r>
            <a:endParaRPr lang="en-IN" b="1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D9EB7-9733-6064-F29B-841EE183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026" y="1749812"/>
            <a:ext cx="3585586" cy="34346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/>
                <a:cs typeface="Times New Roman"/>
              </a:rPr>
              <a:t>Company </a:t>
            </a:r>
          </a:p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Direct residential mortgage lender</a:t>
            </a:r>
          </a:p>
          <a:p>
            <a:pPr marL="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/>
                <a:cs typeface="Times New Roman"/>
              </a:rPr>
              <a:t>Project Goal </a:t>
            </a:r>
          </a:p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Underwriting process expedition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endParaRPr lang="en-US" b="1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410CA8FF-D5FE-327D-1C10-9B6694E6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6C028-C36D-5414-27B2-EAAAB301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9" name="Picture 8" descr="What is the best type of mortgage loan for me? | Marca">
            <a:extLst>
              <a:ext uri="{FF2B5EF4-FFF2-40B4-BE49-F238E27FC236}">
                <a16:creationId xmlns:a16="http://schemas.microsoft.com/office/drawing/2014/main" id="{27B5C36C-C65B-7806-4102-69C96DD2FF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755"/>
          <a:stretch/>
        </p:blipFill>
        <p:spPr>
          <a:xfrm>
            <a:off x="5183188" y="1066800"/>
            <a:ext cx="6172200" cy="4794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259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DD813-9049-49DA-04F6-6DBAD8528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6C99564-98BD-3F6C-8B07-98A59A2A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196" y="726991"/>
            <a:ext cx="10691265" cy="1337839"/>
          </a:xfrm>
        </p:spPr>
        <p:txBody>
          <a:bodyPr anchor="t">
            <a:normAutofit fontScale="90000"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Business Context (Cont.)</a:t>
            </a:r>
            <a:br>
              <a:rPr lang="en-US" sz="3200" b="1" dirty="0">
                <a:latin typeface="Times New Roman"/>
                <a:cs typeface="Times New Roman"/>
              </a:rPr>
            </a:br>
            <a:br>
              <a:rPr lang="en-US" sz="3200" b="1" dirty="0">
                <a:latin typeface="Times New Roman"/>
                <a:cs typeface="Times New Roman"/>
              </a:rPr>
            </a:br>
            <a:r>
              <a:rPr lang="en-US" sz="3100" b="1" cap="none">
                <a:solidFill>
                  <a:srgbClr val="002060"/>
                </a:solidFill>
                <a:latin typeface="Times New Roman"/>
                <a:cs typeface="Times New Roman"/>
              </a:rPr>
              <a:t>Organizational KPIs</a:t>
            </a:r>
            <a:br>
              <a:rPr lang="en-US" sz="3200" b="1">
                <a:solidFill>
                  <a:srgbClr val="002060"/>
                </a:solidFill>
                <a:latin typeface="Times New Roman"/>
                <a:cs typeface="Times New Roman"/>
              </a:rPr>
            </a:br>
            <a:r>
              <a:rPr lang="en-US" sz="3200" b="1" dirty="0">
                <a:latin typeface="Times New Roman"/>
                <a:cs typeface="Times New Roman"/>
              </a:rPr>
              <a:t> </a:t>
            </a:r>
            <a:endParaRPr lang="en-IN" sz="32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6A61B-79B9-6934-A7B0-357ADF24F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3620" y="1645629"/>
            <a:ext cx="8627243" cy="819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>
              <a:solidFill>
                <a:schemeClr val="tx1">
                  <a:alpha val="80000"/>
                </a:schemeClr>
              </a:solidFill>
              <a:latin typeface="Times New Roman"/>
              <a:cs typeface="Times New Roman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800" b="1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CAC70-3AD0-E274-6A68-DB0D16F9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7" name="TextBox 9">
            <a:extLst>
              <a:ext uri="{FF2B5EF4-FFF2-40B4-BE49-F238E27FC236}">
                <a16:creationId xmlns:a16="http://schemas.microsoft.com/office/drawing/2014/main" id="{E1536A30-2600-CFE4-53DA-0AC9F6FFF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9169064"/>
              </p:ext>
            </p:extLst>
          </p:nvPr>
        </p:nvGraphicFramePr>
        <p:xfrm>
          <a:off x="243840" y="485503"/>
          <a:ext cx="11708362" cy="7262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C779BA8-FDC1-0620-330D-A81308A90F8E}"/>
              </a:ext>
            </a:extLst>
          </p:cNvPr>
          <p:cNvSpPr txBox="1"/>
          <p:nvPr/>
        </p:nvSpPr>
        <p:spPr>
          <a:xfrm>
            <a:off x="743907" y="5524007"/>
            <a:ext cx="290289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1400">
                <a:latin typeface="Times New Roman"/>
                <a:cs typeface="Times New Roman"/>
              </a:rPr>
              <a:t>Proportion of loans that exceeds conforming loans</a:t>
            </a:r>
            <a:endParaRPr lang="en-US" sz="1400">
              <a:latin typeface="Times New Roman"/>
              <a:cs typeface="Times New Roman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60F10E2-B637-96B3-CCC5-AF1539F336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3018" y="5499311"/>
            <a:ext cx="3775793" cy="5759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D0E08FC-6F67-55AD-2C7A-56D0617498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7913" y="5476452"/>
            <a:ext cx="4229870" cy="6216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4215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F0D7-F0A0-4C9B-7660-7DB3F104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75" y="407348"/>
            <a:ext cx="6431992" cy="170824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PROCESS</a:t>
            </a:r>
            <a:endParaRPr lang="en-US" sz="3200" b="1" kern="1200" dirty="0">
              <a:latin typeface="Times New Roman"/>
              <a:cs typeface="Times New Roman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E32EE7B-2DF1-E2CB-55E7-58B79ABF7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37" y="2443060"/>
            <a:ext cx="3633240" cy="473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latin typeface="Times New Roman"/>
                <a:cs typeface="Times New Roman"/>
              </a:rPr>
              <a:t>Mortgage Underwriting Process</a:t>
            </a:r>
          </a:p>
        </p:txBody>
      </p:sp>
      <p:pic>
        <p:nvPicPr>
          <p:cNvPr id="23" name="Picture 22" descr="A midsection of a person holding a miniature house">
            <a:extLst>
              <a:ext uri="{FF2B5EF4-FFF2-40B4-BE49-F238E27FC236}">
                <a16:creationId xmlns:a16="http://schemas.microsoft.com/office/drawing/2014/main" id="{768F4B3E-F463-C6B0-F94C-67AEA13431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760" r="24615"/>
          <a:stretch/>
        </p:blipFill>
        <p:spPr>
          <a:xfrm>
            <a:off x="6552965" y="-1361"/>
            <a:ext cx="5754885" cy="68595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8766C44-CC6D-2F3E-63D6-C15084C50D7D}"/>
              </a:ext>
            </a:extLst>
          </p:cNvPr>
          <p:cNvSpPr/>
          <p:nvPr/>
        </p:nvSpPr>
        <p:spPr>
          <a:xfrm>
            <a:off x="672765" y="3732070"/>
            <a:ext cx="2375577" cy="159018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02CE9-89B6-3249-880C-32B6D41000C8}"/>
              </a:ext>
            </a:extLst>
          </p:cNvPr>
          <p:cNvSpPr/>
          <p:nvPr/>
        </p:nvSpPr>
        <p:spPr>
          <a:xfrm>
            <a:off x="4166936" y="3733573"/>
            <a:ext cx="2375577" cy="159018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4E829E1-C0F5-195D-7B7D-6223C03212B8}"/>
              </a:ext>
            </a:extLst>
          </p:cNvPr>
          <p:cNvSpPr/>
          <p:nvPr/>
        </p:nvSpPr>
        <p:spPr>
          <a:xfrm>
            <a:off x="3295603" y="4356717"/>
            <a:ext cx="671250" cy="342766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1FA007-4B99-E17D-DF1B-D511C83B3FA3}"/>
              </a:ext>
            </a:extLst>
          </p:cNvPr>
          <p:cNvSpPr txBox="1"/>
          <p:nvPr/>
        </p:nvSpPr>
        <p:spPr>
          <a:xfrm>
            <a:off x="820137" y="4204513"/>
            <a:ext cx="20778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When we Receive Loan 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C013F-C634-B7CB-3AF4-E9B31109F619}"/>
              </a:ext>
            </a:extLst>
          </p:cNvPr>
          <p:cNvSpPr txBox="1"/>
          <p:nvPr/>
        </p:nvSpPr>
        <p:spPr>
          <a:xfrm>
            <a:off x="4190814" y="4200146"/>
            <a:ext cx="23329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Approve or Decline Loan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10693-977D-E952-C029-BF98D3DB1922}"/>
              </a:ext>
            </a:extLst>
          </p:cNvPr>
          <p:cNvSpPr txBox="1"/>
          <p:nvPr/>
        </p:nvSpPr>
        <p:spPr>
          <a:xfrm>
            <a:off x="4178322" y="3355644"/>
            <a:ext cx="23422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Expected Outcome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2BE74-66D6-FBB9-EA3B-25FA93E7EE6E}"/>
              </a:ext>
            </a:extLst>
          </p:cNvPr>
          <p:cNvSpPr txBox="1"/>
          <p:nvPr/>
        </p:nvSpPr>
        <p:spPr>
          <a:xfrm>
            <a:off x="810771" y="1927055"/>
            <a:ext cx="43741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Nature of the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E852D-26C5-FDA5-ABB8-2BBFB9F3D15F}"/>
              </a:ext>
            </a:extLst>
          </p:cNvPr>
          <p:cNvSpPr txBox="1"/>
          <p:nvPr/>
        </p:nvSpPr>
        <p:spPr>
          <a:xfrm>
            <a:off x="688811" y="3350462"/>
            <a:ext cx="23422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Initiation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1BA673E2-D436-E150-DFFB-2B5060D3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1437" y="6356350"/>
            <a:ext cx="672354" cy="365125"/>
          </a:xfrm>
        </p:spPr>
        <p:txBody>
          <a:bodyPr/>
          <a:lstStyle/>
          <a:p>
            <a:fld id="{E30AF5A0-43BB-4336-8627-9123B9144D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2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E923-8E15-F4B8-6A8D-15759854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kern="1200" cap="all" spc="3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Customer &amp; Customers PTBS</a:t>
            </a:r>
          </a:p>
        </p:txBody>
      </p:sp>
      <p:sp>
        <p:nvSpPr>
          <p:cNvPr id="24" name="Footer Placeholder 5">
            <a:extLst>
              <a:ext uri="{FF2B5EF4-FFF2-40B4-BE49-F238E27FC236}">
                <a16:creationId xmlns:a16="http://schemas.microsoft.com/office/drawing/2014/main" id="{D6B23878-2588-77C7-95D3-FAD5C37F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1DCE5AF4-973D-6F4F-38BA-30E86EA9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E30AF5A0-43BB-4336-8627-9123B9144D80}" type="slidenum">
              <a:rPr lang="en-US" dirty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289F6-8FFB-DE5D-2336-FE0C10AF2480}"/>
              </a:ext>
            </a:extLst>
          </p:cNvPr>
          <p:cNvSpPr txBox="1"/>
          <p:nvPr/>
        </p:nvSpPr>
        <p:spPr>
          <a:xfrm>
            <a:off x="1107269" y="2091490"/>
            <a:ext cx="5304417" cy="38444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lvl="2">
              <a:lnSpc>
                <a:spcPct val="110000"/>
              </a:lnSpc>
              <a:spcBef>
                <a:spcPts val="1000"/>
              </a:spcBef>
            </a:pPr>
            <a:r>
              <a:rPr lang="en-US" sz="2400" b="1" dirty="0">
                <a:latin typeface="Times New Roman"/>
                <a:cs typeface="Times New Roman"/>
              </a:rPr>
              <a:t>Customer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endParaRPr lang="en-US" sz="2400" i="1" dirty="0">
              <a:latin typeface="Times New Roman"/>
              <a:cs typeface="Times New Roman"/>
            </a:endParaRPr>
          </a:p>
          <a:p>
            <a:pPr marL="0" lvl="2">
              <a:lnSpc>
                <a:spcPct val="110000"/>
              </a:lnSpc>
              <a:spcBef>
                <a:spcPts val="1000"/>
              </a:spcBef>
            </a:pPr>
            <a:r>
              <a:rPr lang="en-US" sz="2400" i="1" dirty="0">
                <a:latin typeface="Times New Roman"/>
                <a:cs typeface="Times New Roman"/>
              </a:rPr>
              <a:t>Prospective Homeowner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0" lvl="2">
              <a:lnSpc>
                <a:spcPct val="110000"/>
              </a:lnSpc>
              <a:spcBef>
                <a:spcPts val="1000"/>
              </a:spcBef>
            </a:pPr>
            <a:r>
              <a:rPr lang="en-US" sz="2400" b="1" dirty="0">
                <a:latin typeface="Times New Roman"/>
                <a:cs typeface="Times New Roman"/>
              </a:rPr>
              <a:t>Core Problem (PTBS) </a:t>
            </a:r>
            <a:endParaRPr lang="en-US" sz="2400" i="1" dirty="0">
              <a:latin typeface="Times New Roman"/>
              <a:cs typeface="Times New Roman"/>
            </a:endParaRPr>
          </a:p>
          <a:p>
            <a:pPr marL="0" lvl="2">
              <a:lnSpc>
                <a:spcPct val="110000"/>
              </a:lnSpc>
              <a:spcBef>
                <a:spcPts val="1000"/>
              </a:spcBef>
            </a:pPr>
            <a:r>
              <a:rPr lang="en-US" sz="2400" i="1" dirty="0">
                <a:latin typeface="Times New Roman"/>
                <a:cs typeface="Times New Roman"/>
              </a:rPr>
              <a:t>Enhancing Quality of Life</a:t>
            </a:r>
          </a:p>
          <a:p>
            <a:pPr marL="228600" lvl="2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b="1" i="1" dirty="0"/>
          </a:p>
          <a:p>
            <a:pPr marL="228600" lvl="2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28600" lvl="1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28600" lvl="1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 descr="Can't Solve a Problem? Forget About It.">
            <a:extLst>
              <a:ext uri="{FF2B5EF4-FFF2-40B4-BE49-F238E27FC236}">
                <a16:creationId xmlns:a16="http://schemas.microsoft.com/office/drawing/2014/main" id="{5552247D-B942-EE55-94CA-F7E8D4A0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84981"/>
            <a:ext cx="5219700" cy="31318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80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3D407-4076-F3EB-28A9-C74738C8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00037-4E22-7429-E589-8E766079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6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79133E-351E-F151-EFD6-A1DA7C38C3F1}"/>
              </a:ext>
            </a:extLst>
          </p:cNvPr>
          <p:cNvSpPr/>
          <p:nvPr/>
        </p:nvSpPr>
        <p:spPr>
          <a:xfrm>
            <a:off x="732155" y="1218820"/>
            <a:ext cx="5284198" cy="241845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latin typeface="Times New Roman"/>
                <a:cs typeface="Times New Roman"/>
              </a:rPr>
              <a:t>OPERATIONAL METRICS</a:t>
            </a:r>
            <a:endParaRPr lang="en-US" sz="700" b="1" dirty="0">
              <a:latin typeface="Times New Roman"/>
              <a:cs typeface="Times New Roman"/>
            </a:endParaRPr>
          </a:p>
          <a:p>
            <a:pPr algn="ctr"/>
            <a:endParaRPr lang="en-US" sz="28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85750" indent="-285750" algn="ctr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Underwriting Process Lead Time</a:t>
            </a:r>
          </a:p>
          <a:p>
            <a:pPr marL="285750" indent="-285750" algn="ctr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Cost of Underwriting Process per application</a:t>
            </a:r>
          </a:p>
          <a:p>
            <a:pPr marL="285750" indent="-285750" algn="ctr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Document Verification Cycle Time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FF3E51-23D5-C74B-CCB5-6A05FFCEC8E8}"/>
              </a:ext>
            </a:extLst>
          </p:cNvPr>
          <p:cNvCxnSpPr/>
          <p:nvPr/>
        </p:nvCxnSpPr>
        <p:spPr>
          <a:xfrm flipV="1">
            <a:off x="1250982" y="1823283"/>
            <a:ext cx="4175233" cy="203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F6DA07-75FE-26A8-C4F2-6FE9D0132855}"/>
              </a:ext>
            </a:extLst>
          </p:cNvPr>
          <p:cNvCxnSpPr>
            <a:cxnSpLocks/>
          </p:cNvCxnSpPr>
          <p:nvPr/>
        </p:nvCxnSpPr>
        <p:spPr>
          <a:xfrm flipV="1">
            <a:off x="6886015" y="4537908"/>
            <a:ext cx="4175233" cy="2383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949066D-509B-FD2A-3148-3BA5A75AB4F0}"/>
              </a:ext>
            </a:extLst>
          </p:cNvPr>
          <p:cNvSpPr/>
          <p:nvPr/>
        </p:nvSpPr>
        <p:spPr>
          <a:xfrm>
            <a:off x="6095689" y="4030541"/>
            <a:ext cx="5284198" cy="241845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latin typeface="Times New Roman"/>
                <a:cs typeface="Times New Roman"/>
              </a:rPr>
              <a:t>VALUE METRICS</a:t>
            </a:r>
            <a:endParaRPr lang="en-US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en-US" sz="2800" b="1">
              <a:latin typeface="Times New Roman"/>
              <a:cs typeface="Times New Roman"/>
            </a:endParaRPr>
          </a:p>
          <a:p>
            <a:pPr marL="285750" indent="-285750" algn="ctr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Underwriting Process Lead Time</a:t>
            </a:r>
          </a:p>
          <a:p>
            <a:pPr marL="285750" indent="-285750" algn="ctr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Loan Funding Turn Around Time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FE283E-7B28-CC27-E3F1-0758F2DD8232}"/>
              </a:ext>
            </a:extLst>
          </p:cNvPr>
          <p:cNvCxnSpPr>
            <a:cxnSpLocks/>
          </p:cNvCxnSpPr>
          <p:nvPr/>
        </p:nvCxnSpPr>
        <p:spPr>
          <a:xfrm>
            <a:off x="6644051" y="4587950"/>
            <a:ext cx="4187046" cy="11612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87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51CE2-3A6D-0C76-92A2-B246153B2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36" descr="A diagram of a computer">
            <a:extLst>
              <a:ext uri="{FF2B5EF4-FFF2-40B4-BE49-F238E27FC236}">
                <a16:creationId xmlns:a16="http://schemas.microsoft.com/office/drawing/2014/main" id="{6A9B5808-E01E-C787-F0AC-0DFB7C6DA4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" b="12698"/>
          <a:stretch/>
        </p:blipFill>
        <p:spPr>
          <a:xfrm>
            <a:off x="0" y="57082"/>
            <a:ext cx="12088167" cy="6740015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6E9C8-0DE7-FE8E-ED33-854EF684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39920-A87E-2A49-462C-5AC2BFB1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1437" y="6356350"/>
            <a:ext cx="672354" cy="365125"/>
          </a:xfrm>
        </p:spPr>
        <p:txBody>
          <a:bodyPr/>
          <a:lstStyle/>
          <a:p>
            <a:fld id="{E30AF5A0-43BB-4336-8627-9123B9144D80}" type="slidenum">
              <a:rPr lang="en-US" smtClean="0"/>
              <a:t>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F478B7A-FC10-B49B-7FF1-0DB65DC85FE6}"/>
              </a:ext>
            </a:extLst>
          </p:cNvPr>
          <p:cNvSpPr txBox="1">
            <a:spLocks/>
          </p:cNvSpPr>
          <p:nvPr/>
        </p:nvSpPr>
        <p:spPr>
          <a:xfrm>
            <a:off x="3034179" y="57082"/>
            <a:ext cx="5366703" cy="53850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glow rad="101600">
              <a:srgbClr val="99CCFF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000" b="1" dirty="0">
                <a:latin typeface="Times New Roman"/>
                <a:cs typeface="Times New Roman"/>
              </a:rPr>
              <a:t>As-is BUSINESS PROCESS</a:t>
            </a:r>
            <a:endParaRPr lang="en-US" sz="3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52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F2FC4-6CCB-ECA3-6FD4-9C1A1F7FE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36" descr="A diagram of a computer">
            <a:extLst>
              <a:ext uri="{FF2B5EF4-FFF2-40B4-BE49-F238E27FC236}">
                <a16:creationId xmlns:a16="http://schemas.microsoft.com/office/drawing/2014/main" id="{12562799-33AA-4769-6207-1D1FE00C37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" b="12698"/>
          <a:stretch/>
        </p:blipFill>
        <p:spPr>
          <a:xfrm>
            <a:off x="0" y="57082"/>
            <a:ext cx="12088167" cy="6740015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B8B7B-45A6-680C-EE68-929DB209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0F912-9F7B-A85C-B8CF-03A1656D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1437" y="6356350"/>
            <a:ext cx="672354" cy="365125"/>
          </a:xfrm>
        </p:spPr>
        <p:txBody>
          <a:bodyPr/>
          <a:lstStyle/>
          <a:p>
            <a:fld id="{E30AF5A0-43BB-4336-8627-9123B9144D80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8C46D4-B880-D0F2-F951-F2A92A7927E1}"/>
              </a:ext>
            </a:extLst>
          </p:cNvPr>
          <p:cNvSpPr/>
          <p:nvPr/>
        </p:nvSpPr>
        <p:spPr>
          <a:xfrm>
            <a:off x="5170739" y="4813540"/>
            <a:ext cx="2316989" cy="127671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336064-4685-7E4D-6C5A-884EE9E95F82}"/>
              </a:ext>
            </a:extLst>
          </p:cNvPr>
          <p:cNvSpPr/>
          <p:nvPr/>
        </p:nvSpPr>
        <p:spPr>
          <a:xfrm>
            <a:off x="7879201" y="4879365"/>
            <a:ext cx="890032" cy="727805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AAEE2AD-362F-78F2-F97E-FD9CEA46FC47}"/>
              </a:ext>
            </a:extLst>
          </p:cNvPr>
          <p:cNvSpPr/>
          <p:nvPr/>
        </p:nvSpPr>
        <p:spPr>
          <a:xfrm>
            <a:off x="1427414" y="3537190"/>
            <a:ext cx="4374389" cy="943335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1F2DE-5001-E417-4F3D-5DF07872DB30}"/>
              </a:ext>
            </a:extLst>
          </p:cNvPr>
          <p:cNvSpPr txBox="1"/>
          <p:nvPr/>
        </p:nvSpPr>
        <p:spPr>
          <a:xfrm>
            <a:off x="5437396" y="6131364"/>
            <a:ext cx="178126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sequentially  executed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8DF107-CB95-AAE5-3A53-3F1E74DD7A70}"/>
              </a:ext>
            </a:extLst>
          </p:cNvPr>
          <p:cNvSpPr txBox="1"/>
          <p:nvPr/>
        </p:nvSpPr>
        <p:spPr>
          <a:xfrm>
            <a:off x="8857032" y="4956802"/>
            <a:ext cx="235728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Affordability calculated at later stage</a:t>
            </a:r>
            <a:endParaRPr lang="en-US" sz="1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ECB683-2E66-64E2-C10F-221072ADD92C}"/>
              </a:ext>
            </a:extLst>
          </p:cNvPr>
          <p:cNvSpPr txBox="1"/>
          <p:nvPr/>
        </p:nvSpPr>
        <p:spPr>
          <a:xfrm>
            <a:off x="1422718" y="2866153"/>
            <a:ext cx="235276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Times New Roman"/>
                <a:cs typeface="Times New Roman"/>
              </a:rPr>
              <a:t>Reliance on Human intervention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36D5DD-A2AD-4770-8A0D-DCAFFDFD72B4}"/>
              </a:ext>
            </a:extLst>
          </p:cNvPr>
          <p:cNvSpPr/>
          <p:nvPr/>
        </p:nvSpPr>
        <p:spPr>
          <a:xfrm>
            <a:off x="3291840" y="996742"/>
            <a:ext cx="566057" cy="538505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DDC140-54F3-E0EE-190C-F6B4D39B1A7C}"/>
              </a:ext>
            </a:extLst>
          </p:cNvPr>
          <p:cNvSpPr txBox="1"/>
          <p:nvPr/>
        </p:nvSpPr>
        <p:spPr>
          <a:xfrm>
            <a:off x="1289958" y="1587314"/>
            <a:ext cx="26023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rgbClr val="FF0000"/>
                </a:solidFill>
                <a:latin typeface="Times New Roman"/>
                <a:cs typeface="Times New Roman"/>
              </a:rPr>
              <a:t>No customer interaction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486C0B-B9C1-90FC-6934-13F0C035F8AE}"/>
              </a:ext>
            </a:extLst>
          </p:cNvPr>
          <p:cNvSpPr txBox="1">
            <a:spLocks/>
          </p:cNvSpPr>
          <p:nvPr/>
        </p:nvSpPr>
        <p:spPr>
          <a:xfrm>
            <a:off x="3034179" y="57082"/>
            <a:ext cx="5366703" cy="53850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glow rad="101600">
              <a:srgbClr val="99CCFF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000" b="1">
                <a:latin typeface="Times New Roman"/>
                <a:cs typeface="Times New Roman"/>
              </a:rPr>
              <a:t>As-is BUSINESS PROCESS</a:t>
            </a:r>
            <a:endParaRPr lang="en-US" sz="3000" b="1">
              <a:latin typeface="Times New Roman"/>
              <a:cs typeface="Times New Roman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6F676-5E6D-2586-F072-9E4F798A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520" y="19050"/>
            <a:ext cx="8024863" cy="538505"/>
          </a:xfrm>
          <a:ln>
            <a:noFill/>
          </a:ln>
          <a:effectLst>
            <a:glow rad="101600">
              <a:srgbClr val="99CCFF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3000" b="1">
                <a:latin typeface="Times New Roman"/>
                <a:cs typeface="Times New Roman"/>
              </a:rPr>
              <a:t>AS-IS BUSINESS PROCESS – PAIN POINTS </a:t>
            </a:r>
            <a:endParaRPr lang="en-US" sz="3000" b="1">
              <a:latin typeface="Times New Roman"/>
              <a:cs typeface="Times New Roman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F9DF64-CD3E-AE24-7AB3-4E024CE8C015}"/>
              </a:ext>
            </a:extLst>
          </p:cNvPr>
          <p:cNvSpPr/>
          <p:nvPr/>
        </p:nvSpPr>
        <p:spPr>
          <a:xfrm>
            <a:off x="3614069" y="4738958"/>
            <a:ext cx="946197" cy="868212"/>
          </a:xfrm>
          <a:prstGeom prst="ellipse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8D84C2-FF11-C9F2-1CAA-8FB5C8FD8989}"/>
              </a:ext>
            </a:extLst>
          </p:cNvPr>
          <p:cNvSpPr/>
          <p:nvPr/>
        </p:nvSpPr>
        <p:spPr>
          <a:xfrm>
            <a:off x="7030656" y="2405768"/>
            <a:ext cx="1006138" cy="836531"/>
          </a:xfrm>
          <a:prstGeom prst="ellipse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739F64-62AD-4BF6-C94E-FAD96F3B1151}"/>
              </a:ext>
            </a:extLst>
          </p:cNvPr>
          <p:cNvSpPr/>
          <p:nvPr/>
        </p:nvSpPr>
        <p:spPr>
          <a:xfrm>
            <a:off x="8775435" y="2351796"/>
            <a:ext cx="1006138" cy="836531"/>
          </a:xfrm>
          <a:prstGeom prst="ellipse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371C5E-DE4C-D06A-BCD0-DD171A9F1DE2}"/>
              </a:ext>
            </a:extLst>
          </p:cNvPr>
          <p:cNvSpPr/>
          <p:nvPr/>
        </p:nvSpPr>
        <p:spPr>
          <a:xfrm>
            <a:off x="3857897" y="738309"/>
            <a:ext cx="914400" cy="795798"/>
          </a:xfrm>
          <a:prstGeom prst="ellipse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576C08-D8EA-3478-78DC-B0B9EA173593}"/>
              </a:ext>
            </a:extLst>
          </p:cNvPr>
          <p:cNvSpPr/>
          <p:nvPr/>
        </p:nvSpPr>
        <p:spPr>
          <a:xfrm>
            <a:off x="8363843" y="3387039"/>
            <a:ext cx="2183365" cy="817476"/>
          </a:xfrm>
          <a:prstGeom prst="ellipse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A5C787-FC2E-09C9-D791-2722DF1C416F}"/>
              </a:ext>
            </a:extLst>
          </p:cNvPr>
          <p:cNvSpPr txBox="1"/>
          <p:nvPr/>
        </p:nvSpPr>
        <p:spPr>
          <a:xfrm>
            <a:off x="8571875" y="3500204"/>
            <a:ext cx="1974955" cy="58477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6F4A0B"/>
                </a:solidFill>
                <a:latin typeface="Times New Roman"/>
              </a:rPr>
              <a:t>Reliance on human intervention </a:t>
            </a:r>
            <a:endParaRPr lang="en-US" sz="12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41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22" grpId="0" animBg="1"/>
      <p:bldP spid="11" grpId="0" animBg="1"/>
      <p:bldP spid="13" grpId="0" animBg="1"/>
      <p:bldP spid="14" grpId="0" animBg="1"/>
      <p:bldP spid="15" grpId="0" animBg="1"/>
      <p:bldP spid="2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58246-FC94-1ECB-4703-4B68E5E2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E3612-167B-23F7-6D5F-864DA235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9</a:t>
            </a:fld>
            <a:endParaRPr lang="en-US"/>
          </a:p>
        </p:txBody>
      </p:sp>
      <p:pic>
        <p:nvPicPr>
          <p:cNvPr id="24" name="Picture 23" descr="A diagram of a computer">
            <a:extLst>
              <a:ext uri="{FF2B5EF4-FFF2-40B4-BE49-F238E27FC236}">
                <a16:creationId xmlns:a16="http://schemas.microsoft.com/office/drawing/2014/main" id="{558FD9C8-BD42-7CDC-0385-4A57B6B2C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" b="11618"/>
          <a:stretch/>
        </p:blipFill>
        <p:spPr>
          <a:xfrm>
            <a:off x="1156752" y="39873"/>
            <a:ext cx="9878495" cy="682554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11C14C5-DE36-CF5E-3575-9321BB654A99}"/>
              </a:ext>
            </a:extLst>
          </p:cNvPr>
          <p:cNvSpPr txBox="1">
            <a:spLocks/>
          </p:cNvSpPr>
          <p:nvPr/>
        </p:nvSpPr>
        <p:spPr>
          <a:xfrm>
            <a:off x="3166647" y="93056"/>
            <a:ext cx="5366703" cy="53850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glow rad="101600">
              <a:srgbClr val="99CCFF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000" b="1" dirty="0">
                <a:latin typeface="Times New Roman"/>
                <a:cs typeface="Times New Roman"/>
              </a:rPr>
              <a:t>To-Be BUSINESS PROCESS</a:t>
            </a:r>
            <a:endParaRPr lang="en-US" sz="3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243528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614</Words>
  <Application>Microsoft Office PowerPoint</Application>
  <PresentationFormat>Widescreen</PresentationFormat>
  <Paragraphs>184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Arial,Sans-Serif</vt:lpstr>
      <vt:lpstr>Calibri</vt:lpstr>
      <vt:lpstr>Neue Haas Grotesk Text Pro</vt:lpstr>
      <vt:lpstr>Times New Roman</vt:lpstr>
      <vt:lpstr>VanillaVTI</vt:lpstr>
      <vt:lpstr>8010 Lending Co</vt:lpstr>
      <vt:lpstr>Business Context  </vt:lpstr>
      <vt:lpstr>Business Context (Cont.)  Organizational KPIs  </vt:lpstr>
      <vt:lpstr>PROCESS</vt:lpstr>
      <vt:lpstr>Identify Customer &amp; Customers PTBS</vt:lpstr>
      <vt:lpstr>PowerPoint Presentation</vt:lpstr>
      <vt:lpstr>PowerPoint Presentation</vt:lpstr>
      <vt:lpstr>AS-IS BUSINESS PROCESS – PAIN POINTS </vt:lpstr>
      <vt:lpstr>PowerPoint Presentation</vt:lpstr>
      <vt:lpstr>PowerPoint Presentation</vt:lpstr>
      <vt:lpstr>WIREFRAME</vt:lpstr>
      <vt:lpstr>Critiques &amp; Proposed Improvements </vt:lpstr>
      <vt:lpstr>Impediments &amp; Solutions 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Srujana Sirimala</dc:creator>
  <cp:lastModifiedBy>Srujana Sirimala</cp:lastModifiedBy>
  <cp:revision>3</cp:revision>
  <dcterms:created xsi:type="dcterms:W3CDTF">2025-01-17T17:00:14Z</dcterms:created>
  <dcterms:modified xsi:type="dcterms:W3CDTF">2025-03-01T16:24:40Z</dcterms:modified>
</cp:coreProperties>
</file>