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5" r:id="rId5"/>
    <p:sldId id="259" r:id="rId6"/>
    <p:sldId id="260" r:id="rId7"/>
    <p:sldId id="261" r:id="rId8"/>
    <p:sldId id="262" r:id="rId9"/>
    <p:sldId id="263" r:id="rId10"/>
    <p:sldId id="264"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9/26/2022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9/26/2022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9/26/2022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9/26/2022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667000"/>
            <a:ext cx="8458200" cy="3505200"/>
          </a:xfrm>
        </p:spPr>
        <p:txBody>
          <a:bodyPr>
            <a:normAutofit/>
          </a:bodyPr>
          <a:lstStyle/>
          <a:p>
            <a:r>
              <a:rPr lang="en-US" sz="2000" b="0" u="sng" dirty="0" smtClean="0">
                <a:solidFill>
                  <a:srgbClr val="00B050"/>
                </a:solidFill>
                <a:latin typeface="Arial" pitchFamily="34" charset="0"/>
                <a:cs typeface="Arial" pitchFamily="34" charset="0"/>
              </a:rPr>
              <a:t>What is the Stock Market?</a:t>
            </a:r>
          </a:p>
          <a:p>
            <a:r>
              <a:rPr lang="en-US" dirty="0" smtClean="0"/>
              <a:t/>
            </a:r>
            <a:br>
              <a:rPr lang="en-US" dirty="0" smtClean="0"/>
            </a:br>
            <a:r>
              <a:rPr lang="en-US" sz="1800" b="0" cap="none" dirty="0" smtClean="0">
                <a:solidFill>
                  <a:srgbClr val="002060"/>
                </a:solidFill>
                <a:latin typeface="Roboto"/>
              </a:rPr>
              <a:t>A</a:t>
            </a:r>
            <a:r>
              <a:rPr lang="en-US" sz="1800" b="0" cap="none" dirty="0" smtClean="0">
                <a:solidFill>
                  <a:srgbClr val="002060"/>
                </a:solidFill>
                <a:latin typeface="Roboto"/>
              </a:rPr>
              <a:t> stock market is a public market where you can buy and sell shares for publicly listed companies. The stocks, also known as equities, represent ownership in the company. the stock exchange is the mediator that allows the buying and selling of shares. </a:t>
            </a:r>
            <a:endParaRPr lang="en-US" sz="1800" dirty="0">
              <a:solidFill>
                <a:srgbClr val="002060"/>
              </a:solidFill>
            </a:endParaRPr>
          </a:p>
        </p:txBody>
      </p:sp>
      <p:sp>
        <p:nvSpPr>
          <p:cNvPr id="2" name="Title 1"/>
          <p:cNvSpPr>
            <a:spLocks noGrp="1"/>
          </p:cNvSpPr>
          <p:nvPr>
            <p:ph type="ctrTitle"/>
          </p:nvPr>
        </p:nvSpPr>
        <p:spPr/>
        <p:txBody>
          <a:bodyPr>
            <a:normAutofit/>
          </a:bodyPr>
          <a:lstStyle/>
          <a:p>
            <a:r>
              <a:rPr lang="en-IN" u="sng" dirty="0" smtClean="0">
                <a:solidFill>
                  <a:srgbClr val="0070C0"/>
                </a:solidFill>
                <a:latin typeface="Algerian" pitchFamily="82" charset="0"/>
              </a:rPr>
              <a:t>STOCK PRICE PREDICTION</a:t>
            </a:r>
            <a:r>
              <a:rPr lang="en-IN" dirty="0" smtClean="0"/>
              <a:t> </a:t>
            </a:r>
            <a:r>
              <a:rPr lang="en-IN" dirty="0" smtClean="0">
                <a:latin typeface="Agency FB" pitchFamily="34" charset="0"/>
              </a:rPr>
              <a:t>Updated model</a:t>
            </a:r>
            <a:endParaRPr lang="en-US" dirty="0">
              <a:latin typeface="Agency FB"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600200"/>
          </a:xfrm>
        </p:spPr>
        <p:txBody>
          <a:bodyPr>
            <a:normAutofit/>
          </a:bodyPr>
          <a:lstStyle/>
          <a:p>
            <a:pPr algn="l"/>
            <a:r>
              <a:rPr lang="en-US" sz="2800" b="1" dirty="0" smtClean="0">
                <a:solidFill>
                  <a:srgbClr val="002060"/>
                </a:solidFill>
              </a:rPr>
              <a:t>Making Predictions on the Test Set</a:t>
            </a:r>
            <a:br>
              <a:rPr lang="en-US" sz="2800" b="1" dirty="0" smtClean="0">
                <a:solidFill>
                  <a:srgbClr val="002060"/>
                </a:solidFill>
              </a:rPr>
            </a:br>
            <a:r>
              <a:rPr lang="en-US" sz="2000" dirty="0" smtClean="0"/>
              <a:t>We start off by importing the test set</a:t>
            </a:r>
            <a:r>
              <a:rPr lang="en-US" dirty="0" smtClean="0"/>
              <a:t/>
            </a:r>
            <a:br>
              <a:rPr lang="en-US" dirty="0" smtClean="0"/>
            </a:br>
            <a:r>
              <a:rPr lang="en-US" dirty="0" smtClean="0"/>
              <a:t>u</a:t>
            </a:r>
            <a:endParaRPr lang="en-US" dirty="0"/>
          </a:p>
        </p:txBody>
      </p:sp>
      <p:sp>
        <p:nvSpPr>
          <p:cNvPr id="3" name="Content Placeholder 2"/>
          <p:cNvSpPr>
            <a:spLocks noGrp="1"/>
          </p:cNvSpPr>
          <p:nvPr>
            <p:ph sz="quarter" idx="1"/>
          </p:nvPr>
        </p:nvSpPr>
        <p:spPr/>
        <p:txBody>
          <a:bodyPr/>
          <a:lstStyle/>
          <a:p>
            <a:pPr>
              <a:buNone/>
            </a:pPr>
            <a:endParaRPr lang="en-US" dirty="0"/>
          </a:p>
        </p:txBody>
      </p:sp>
      <p:pic>
        <p:nvPicPr>
          <p:cNvPr id="1026" name="Picture 2"/>
          <p:cNvPicPr>
            <a:picLocks noChangeAspect="1" noChangeArrowheads="1"/>
          </p:cNvPicPr>
          <p:nvPr/>
        </p:nvPicPr>
        <p:blipFill>
          <a:blip r:embed="rId2" cstate="print"/>
          <a:srcRect l="12884" t="30208" r="33236" b="43750"/>
          <a:stretch>
            <a:fillRect/>
          </a:stretch>
        </p:blipFill>
        <p:spPr bwMode="auto">
          <a:xfrm>
            <a:off x="381000" y="1447800"/>
            <a:ext cx="8305800" cy="518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shot (588).png"/>
          <p:cNvPicPr>
            <a:picLocks noGrp="1" noChangeAspect="1"/>
          </p:cNvPicPr>
          <p:nvPr>
            <p:ph sz="quarter" idx="1"/>
          </p:nvPr>
        </p:nvPicPr>
        <p:blipFill>
          <a:blip r:embed="rId2" cstate="print"/>
          <a:srcRect l="12743" t="14931" r="27286" b="18403"/>
          <a:stretch>
            <a:fillRect/>
          </a:stretch>
        </p:blipFill>
        <p:spPr>
          <a:xfrm>
            <a:off x="0"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2286000"/>
          </a:xfrm>
        </p:spPr>
        <p:txBody>
          <a:bodyPr>
            <a:normAutofit/>
          </a:bodyPr>
          <a:lstStyle/>
          <a:p>
            <a:r>
              <a:rPr lang="en-US" b="1" dirty="0" smtClean="0">
                <a:solidFill>
                  <a:srgbClr val="002060"/>
                </a:solidFill>
              </a:rPr>
              <a:t>Plotting the Results</a:t>
            </a:r>
            <a:r>
              <a:rPr lang="en-US" b="1" dirty="0" smtClean="0"/>
              <a:t/>
            </a:r>
            <a:br>
              <a:rPr lang="en-US" b="1" dirty="0" smtClean="0"/>
            </a:br>
            <a:r>
              <a:rPr lang="en-US" sz="2400" dirty="0" smtClean="0">
                <a:solidFill>
                  <a:schemeClr val="tx1">
                    <a:lumMod val="85000"/>
                    <a:lumOff val="15000"/>
                  </a:schemeClr>
                </a:solidFill>
                <a:latin typeface="Agency FB" pitchFamily="34" charset="0"/>
              </a:rPr>
              <a:t>After all these steps, we can use </a:t>
            </a:r>
            <a:r>
              <a:rPr lang="en-US" sz="2400" dirty="0" err="1" smtClean="0">
                <a:solidFill>
                  <a:schemeClr val="tx1">
                    <a:lumMod val="85000"/>
                    <a:lumOff val="15000"/>
                  </a:schemeClr>
                </a:solidFill>
                <a:latin typeface="Agency FB" pitchFamily="34" charset="0"/>
              </a:rPr>
              <a:t>matplotlib</a:t>
            </a:r>
            <a:r>
              <a:rPr lang="en-US" sz="2400" dirty="0" smtClean="0">
                <a:solidFill>
                  <a:schemeClr val="tx1">
                    <a:lumMod val="85000"/>
                    <a:lumOff val="15000"/>
                  </a:schemeClr>
                </a:solidFill>
                <a:latin typeface="Agency FB" pitchFamily="34" charset="0"/>
              </a:rPr>
              <a:t> to visualize the result of our predicted stock price and the actual stock price</a:t>
            </a:r>
            <a:r>
              <a:rPr lang="en-US" dirty="0" smtClean="0"/>
              <a:t>.</a:t>
            </a:r>
            <a:br>
              <a:rPr lang="en-US" dirty="0" smtClean="0"/>
            </a:br>
            <a:endParaRPr lang="en-US" dirty="0"/>
          </a:p>
        </p:txBody>
      </p:sp>
      <p:pic>
        <p:nvPicPr>
          <p:cNvPr id="2050" name="Picture 2"/>
          <p:cNvPicPr>
            <a:picLocks noGrp="1" noChangeAspect="1" noChangeArrowheads="1"/>
          </p:cNvPicPr>
          <p:nvPr>
            <p:ph sz="quarter" idx="1"/>
          </p:nvPr>
        </p:nvPicPr>
        <p:blipFill>
          <a:blip r:embed="rId2" cstate="print"/>
          <a:srcRect l="11806" t="38264" r="34783" b="15069"/>
          <a:stretch>
            <a:fillRect/>
          </a:stretch>
        </p:blipFill>
        <p:spPr bwMode="auto">
          <a:xfrm>
            <a:off x="304800" y="2057400"/>
            <a:ext cx="8534400"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590).png"/>
          <p:cNvPicPr>
            <a:picLocks noGrp="1" noChangeAspect="1"/>
          </p:cNvPicPr>
          <p:nvPr>
            <p:ph sz="quarter" idx="1"/>
          </p:nvPr>
        </p:nvPicPr>
        <p:blipFill>
          <a:blip r:embed="rId2" cstate="print"/>
          <a:srcRect l="20615" t="46597" r="40966" b="18779"/>
          <a:stretch>
            <a:fillRect/>
          </a:stretch>
        </p:blipFill>
        <p:spPr>
          <a:xfrm>
            <a:off x="228600" y="0"/>
            <a:ext cx="8915400" cy="66294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endParaRPr lang="en-US"/>
          </a:p>
        </p:txBody>
      </p:sp>
      <p:pic>
        <p:nvPicPr>
          <p:cNvPr id="4" name="Picture 3" descr="PICSTOCK.png"/>
          <p:cNvPicPr>
            <a:picLocks noChangeAspect="1"/>
          </p:cNvPicPr>
          <p:nvPr/>
        </p:nvPicPr>
        <p:blipFill>
          <a:blip r:embed="rId2" cstate="print"/>
          <a:stretch>
            <a:fillRect/>
          </a:stretch>
        </p:blipFill>
        <p:spPr>
          <a:xfrm>
            <a:off x="0" y="0"/>
            <a:ext cx="9143999" cy="685799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rgbClr val="7030A0"/>
                </a:solidFill>
                <a:latin typeface="Arial Black" pitchFamily="34" charset="0"/>
              </a:rPr>
              <a:t>Stock Price Prediction</a:t>
            </a:r>
            <a:endParaRPr lang="en-US" u="sng" dirty="0">
              <a:solidFill>
                <a:srgbClr val="7030A0"/>
              </a:solidFill>
              <a:latin typeface="Arial Black" pitchFamily="34" charset="0"/>
            </a:endParaRPr>
          </a:p>
        </p:txBody>
      </p:sp>
      <p:sp>
        <p:nvSpPr>
          <p:cNvPr id="3" name="Content Placeholder 2"/>
          <p:cNvSpPr>
            <a:spLocks noGrp="1"/>
          </p:cNvSpPr>
          <p:nvPr>
            <p:ph sz="quarter" idx="1"/>
          </p:nvPr>
        </p:nvSpPr>
        <p:spPr/>
        <p:txBody>
          <a:bodyPr>
            <a:normAutofit/>
          </a:bodyPr>
          <a:lstStyle/>
          <a:p>
            <a:r>
              <a:rPr lang="en-US" dirty="0" smtClean="0">
                <a:solidFill>
                  <a:schemeClr val="tx1">
                    <a:lumMod val="95000"/>
                    <a:lumOff val="5000"/>
                  </a:schemeClr>
                </a:solidFill>
                <a:latin typeface="Agency FB" pitchFamily="34" charset="0"/>
              </a:rPr>
              <a:t>Stock </a:t>
            </a:r>
            <a:r>
              <a:rPr lang="en-US" dirty="0" smtClean="0">
                <a:solidFill>
                  <a:schemeClr val="tx1">
                    <a:lumMod val="95000"/>
                    <a:lumOff val="5000"/>
                  </a:schemeClr>
                </a:solidFill>
                <a:latin typeface="Agency FB" pitchFamily="34" charset="0"/>
              </a:rPr>
              <a:t>Price Prediction using machine learning helps you discover the future value of company stock and other financial assets traded on an exchange. The entire idea of predicting stock prices is to gain significant profits. Predicting how the stock market will perform is a hard task to do. There are other factors involved in the prediction, such as physical and psychological factors, rational and irrational behavior, and so on. All these factors combine to make share prices dynamic and volatile. This makes it very difficult to predict stock prices with high accuracy.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580).png"/>
          <p:cNvPicPr>
            <a:picLocks noGrp="1" noChangeAspect="1"/>
          </p:cNvPicPr>
          <p:nvPr>
            <p:ph sz="quarter" idx="1"/>
          </p:nvPr>
        </p:nvPicPr>
        <p:blipFill>
          <a:blip r:embed="rId2" cstate="print"/>
          <a:srcRect l="14617" t="28264" r="39339" b="25051"/>
          <a:stretch>
            <a:fillRect/>
          </a:stretch>
        </p:blipFill>
        <p:spPr>
          <a:xfrm>
            <a:off x="152400" y="152400"/>
            <a:ext cx="8686800" cy="64770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3400"/>
            <a:ext cx="8534400" cy="1371600"/>
          </a:xfrm>
        </p:spPr>
        <p:txBody>
          <a:bodyPr>
            <a:normAutofit fontScale="90000"/>
          </a:bodyPr>
          <a:lstStyle/>
          <a:p>
            <a:r>
              <a:rPr lang="en-US" b="1" dirty="0" smtClean="0">
                <a:solidFill>
                  <a:srgbClr val="002060"/>
                </a:solidFill>
              </a:rPr>
              <a:t>1. Import the Libraries</a:t>
            </a:r>
            <a:r>
              <a:rPr lang="en-US" dirty="0" smtClean="0"/>
              <a:t>.</a:t>
            </a:r>
            <a:br>
              <a:rPr lang="en-US" dirty="0" smtClean="0"/>
            </a:br>
            <a:r>
              <a:rPr lang="en-US" dirty="0" smtClean="0"/>
              <a:t/>
            </a:r>
            <a:br>
              <a:rPr lang="en-US" dirty="0" smtClean="0"/>
            </a:br>
            <a:endParaRPr lang="en-US" dirty="0"/>
          </a:p>
        </p:txBody>
      </p:sp>
      <p:sp>
        <p:nvSpPr>
          <p:cNvPr id="3" name="Content Placeholder 2"/>
          <p:cNvSpPr>
            <a:spLocks noGrp="1"/>
          </p:cNvSpPr>
          <p:nvPr>
            <p:ph sz="quarter" idx="1"/>
          </p:nvPr>
        </p:nvSpPr>
        <p:spPr>
          <a:xfrm>
            <a:off x="301752" y="1219200"/>
            <a:ext cx="8503920" cy="4879848"/>
          </a:xfrm>
        </p:spPr>
        <p:txBody>
          <a:bodyPr/>
          <a:lstStyle/>
          <a:p>
            <a:r>
              <a:rPr lang="en-US" dirty="0" smtClean="0">
                <a:latin typeface="Agency FB" pitchFamily="34" charset="0"/>
              </a:rPr>
              <a:t>To begin our project, we import </a:t>
            </a:r>
            <a:r>
              <a:rPr lang="en-US" dirty="0" err="1" smtClean="0">
                <a:latin typeface="Agency FB" pitchFamily="34" charset="0"/>
              </a:rPr>
              <a:t>numpy</a:t>
            </a:r>
            <a:r>
              <a:rPr lang="en-US" dirty="0" smtClean="0">
                <a:latin typeface="Agency FB" pitchFamily="34" charset="0"/>
              </a:rPr>
              <a:t> for making scientific computations, pandas for loading and modifying datasets, and </a:t>
            </a:r>
            <a:r>
              <a:rPr lang="en-US" dirty="0" err="1" smtClean="0">
                <a:latin typeface="Agency FB" pitchFamily="34" charset="0"/>
              </a:rPr>
              <a:t>matplotlib</a:t>
            </a:r>
            <a:r>
              <a:rPr lang="en-US" dirty="0" smtClean="0">
                <a:latin typeface="Agency FB" pitchFamily="34" charset="0"/>
              </a:rPr>
              <a:t> for plotting graphs.</a:t>
            </a:r>
          </a:p>
          <a:p>
            <a:r>
              <a:rPr lang="en-US" dirty="0" smtClean="0">
                <a:latin typeface="Agency FB" pitchFamily="34" charset="0"/>
              </a:rPr>
              <a:t>import </a:t>
            </a:r>
            <a:r>
              <a:rPr lang="en-US" dirty="0" err="1" smtClean="0">
                <a:latin typeface="Agency FB" pitchFamily="34" charset="0"/>
              </a:rPr>
              <a:t>numpy</a:t>
            </a:r>
            <a:r>
              <a:rPr lang="en-US" dirty="0" smtClean="0">
                <a:latin typeface="Agency FB" pitchFamily="34" charset="0"/>
              </a:rPr>
              <a:t> as </a:t>
            </a:r>
            <a:r>
              <a:rPr lang="en-US" dirty="0" err="1" smtClean="0">
                <a:latin typeface="Agency FB" pitchFamily="34" charset="0"/>
              </a:rPr>
              <a:t>npimport</a:t>
            </a:r>
            <a:r>
              <a:rPr lang="en-US" dirty="0" smtClean="0">
                <a:latin typeface="Agency FB" pitchFamily="34" charset="0"/>
              </a:rPr>
              <a:t> </a:t>
            </a:r>
            <a:r>
              <a:rPr lang="en-US" dirty="0" err="1" smtClean="0">
                <a:latin typeface="Agency FB" pitchFamily="34" charset="0"/>
              </a:rPr>
              <a:t>matplotlib.pyplot</a:t>
            </a:r>
            <a:r>
              <a:rPr lang="en-US" dirty="0" smtClean="0">
                <a:latin typeface="Agency FB" pitchFamily="34" charset="0"/>
              </a:rPr>
              <a:t> as </a:t>
            </a:r>
            <a:r>
              <a:rPr lang="en-US" dirty="0" err="1" smtClean="0">
                <a:latin typeface="Agency FB" pitchFamily="34" charset="0"/>
              </a:rPr>
              <a:t>pltimport</a:t>
            </a:r>
            <a:r>
              <a:rPr lang="en-US" dirty="0" smtClean="0">
                <a:latin typeface="Agency FB" pitchFamily="34" charset="0"/>
              </a:rPr>
              <a:t> pandas as pd</a:t>
            </a:r>
            <a:endParaRPr lang="en-US" dirty="0">
              <a:latin typeface="Agency FB" pitchFamily="34" charset="0"/>
            </a:endParaRPr>
          </a:p>
        </p:txBody>
      </p:sp>
      <p:pic>
        <p:nvPicPr>
          <p:cNvPr id="5" name="Picture 4" descr="Screenshot (581).png"/>
          <p:cNvPicPr>
            <a:picLocks noChangeAspect="1"/>
          </p:cNvPicPr>
          <p:nvPr/>
        </p:nvPicPr>
        <p:blipFill>
          <a:blip r:embed="rId2" cstate="print"/>
          <a:srcRect l="5000" t="30731" r="18333" b="12944"/>
          <a:stretch>
            <a:fillRect/>
          </a:stretch>
        </p:blipFill>
        <p:spPr>
          <a:xfrm>
            <a:off x="533400" y="3048000"/>
            <a:ext cx="8153400" cy="350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143000"/>
          </a:xfrm>
        </p:spPr>
        <p:txBody>
          <a:bodyPr>
            <a:normAutofit/>
          </a:bodyPr>
          <a:lstStyle/>
          <a:p>
            <a:r>
              <a:rPr lang="en-US" b="1" dirty="0" smtClean="0">
                <a:solidFill>
                  <a:srgbClr val="002060"/>
                </a:solidFill>
              </a:rPr>
              <a:t>Data Normalization</a:t>
            </a:r>
            <a:r>
              <a:rPr lang="en-US" b="1" dirty="0" smtClean="0"/>
              <a:t/>
            </a:r>
            <a:br>
              <a:rPr lang="en-US" b="1" dirty="0" smtClean="0"/>
            </a:br>
            <a:endParaRPr lang="en-US" dirty="0"/>
          </a:p>
        </p:txBody>
      </p:sp>
      <p:sp>
        <p:nvSpPr>
          <p:cNvPr id="3" name="Content Placeholder 2"/>
          <p:cNvSpPr>
            <a:spLocks noGrp="1"/>
          </p:cNvSpPr>
          <p:nvPr>
            <p:ph sz="quarter" idx="1"/>
          </p:nvPr>
        </p:nvSpPr>
        <p:spPr>
          <a:xfrm>
            <a:off x="301752" y="990600"/>
            <a:ext cx="8503920" cy="5108448"/>
          </a:xfrm>
        </p:spPr>
        <p:txBody>
          <a:bodyPr/>
          <a:lstStyle/>
          <a:p>
            <a:r>
              <a:rPr lang="en-US" sz="1800" dirty="0" smtClean="0"/>
              <a:t>Normalization </a:t>
            </a:r>
            <a:r>
              <a:rPr lang="en-US" sz="1800" dirty="0" smtClean="0"/>
              <a:t>is changing the values of numeric columns in the dataset to a common scale, which helps the performance of our model. To scale the training dataset we use </a:t>
            </a:r>
            <a:r>
              <a:rPr lang="en-US" sz="1800" dirty="0" err="1" smtClean="0"/>
              <a:t>Scikit-Learn’s</a:t>
            </a:r>
            <a:r>
              <a:rPr lang="en-US" sz="1800" dirty="0" smtClean="0"/>
              <a:t> </a:t>
            </a:r>
            <a:r>
              <a:rPr lang="en-US" sz="1800" dirty="0" err="1" smtClean="0"/>
              <a:t>MinMaxScaler</a:t>
            </a:r>
            <a:r>
              <a:rPr lang="en-US" sz="1800" dirty="0" smtClean="0"/>
              <a:t> with numbers between zero and one.</a:t>
            </a:r>
          </a:p>
          <a:p>
            <a:endParaRPr lang="en-US" dirty="0"/>
          </a:p>
        </p:txBody>
      </p:sp>
      <p:pic>
        <p:nvPicPr>
          <p:cNvPr id="4" name="Picture 3" descr="Screenshot (581).png"/>
          <p:cNvPicPr>
            <a:picLocks noChangeAspect="1"/>
          </p:cNvPicPr>
          <p:nvPr/>
        </p:nvPicPr>
        <p:blipFill>
          <a:blip r:embed="rId2" cstate="print"/>
          <a:srcRect l="5000" t="85573" r="37199" b="5534"/>
          <a:stretch>
            <a:fillRect/>
          </a:stretch>
        </p:blipFill>
        <p:spPr>
          <a:xfrm>
            <a:off x="609600" y="2667000"/>
            <a:ext cx="76962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normAutofit fontScale="90000"/>
          </a:bodyPr>
          <a:lstStyle/>
          <a:p>
            <a:r>
              <a:rPr lang="en-US" b="1" dirty="0" smtClean="0">
                <a:solidFill>
                  <a:srgbClr val="002060"/>
                </a:solidFill>
              </a:rPr>
              <a:t>Incorporating </a:t>
            </a:r>
            <a:r>
              <a:rPr lang="en-US" b="1" dirty="0" err="1" smtClean="0">
                <a:solidFill>
                  <a:srgbClr val="002060"/>
                </a:solidFill>
              </a:rPr>
              <a:t>Timesteps</a:t>
            </a:r>
            <a:r>
              <a:rPr lang="en-US" b="1" dirty="0" smtClean="0">
                <a:solidFill>
                  <a:srgbClr val="002060"/>
                </a:solidFill>
              </a:rPr>
              <a:t> Into Data</a:t>
            </a:r>
            <a:br>
              <a:rPr lang="en-US" b="1" dirty="0" smtClean="0">
                <a:solidFill>
                  <a:srgbClr val="002060"/>
                </a:solidFill>
              </a:rPr>
            </a:br>
            <a:endParaRPr lang="en-US" dirty="0">
              <a:solidFill>
                <a:srgbClr val="002060"/>
              </a:solidFill>
            </a:endParaRPr>
          </a:p>
        </p:txBody>
      </p:sp>
      <p:sp>
        <p:nvSpPr>
          <p:cNvPr id="3" name="Content Placeholder 2"/>
          <p:cNvSpPr>
            <a:spLocks noGrp="1"/>
          </p:cNvSpPr>
          <p:nvPr>
            <p:ph sz="quarter" idx="1"/>
          </p:nvPr>
        </p:nvSpPr>
        <p:spPr>
          <a:xfrm>
            <a:off x="301752" y="914400"/>
            <a:ext cx="8503920" cy="5184648"/>
          </a:xfrm>
        </p:spPr>
        <p:txBody>
          <a:bodyPr>
            <a:normAutofit/>
          </a:bodyPr>
          <a:lstStyle/>
          <a:p>
            <a:r>
              <a:rPr lang="en-US" sz="2400" dirty="0" smtClean="0">
                <a:latin typeface="Agency FB" pitchFamily="34" charset="0"/>
              </a:rPr>
              <a:t>We </a:t>
            </a:r>
            <a:r>
              <a:rPr lang="en-US" sz="2400" dirty="0" smtClean="0">
                <a:latin typeface="Agency FB" pitchFamily="34" charset="0"/>
              </a:rPr>
              <a:t>should input our data in the form of a 3D array to the LSTM model. First, we create data in 60 </a:t>
            </a:r>
            <a:r>
              <a:rPr lang="en-US" sz="2400" dirty="0" err="1" smtClean="0">
                <a:latin typeface="Agency FB" pitchFamily="34" charset="0"/>
              </a:rPr>
              <a:t>timesteps</a:t>
            </a:r>
            <a:r>
              <a:rPr lang="en-US" sz="2400" dirty="0" smtClean="0">
                <a:latin typeface="Agency FB" pitchFamily="34" charset="0"/>
              </a:rPr>
              <a:t> before using </a:t>
            </a:r>
            <a:r>
              <a:rPr lang="en-US" sz="2400" dirty="0" err="1" smtClean="0">
                <a:latin typeface="Agency FB" pitchFamily="34" charset="0"/>
              </a:rPr>
              <a:t>numpy</a:t>
            </a:r>
            <a:r>
              <a:rPr lang="en-US" sz="2400" dirty="0" smtClean="0">
                <a:latin typeface="Agency FB" pitchFamily="34" charset="0"/>
              </a:rPr>
              <a:t> to convert it into an array. Finally, we convert the data into a 3D array with </a:t>
            </a:r>
            <a:r>
              <a:rPr lang="en-US" sz="2400" dirty="0" err="1" smtClean="0">
                <a:latin typeface="Agency FB" pitchFamily="34" charset="0"/>
              </a:rPr>
              <a:t>X_train</a:t>
            </a:r>
            <a:r>
              <a:rPr lang="en-US" sz="2400" dirty="0" smtClean="0">
                <a:latin typeface="Agency FB" pitchFamily="34" charset="0"/>
              </a:rPr>
              <a:t> samples, 60 timestamps, and one feature at each step.</a:t>
            </a:r>
          </a:p>
          <a:p>
            <a:endParaRPr lang="en-US" sz="2400" dirty="0">
              <a:latin typeface="Agency FB" pitchFamily="34" charset="0"/>
            </a:endParaRPr>
          </a:p>
        </p:txBody>
      </p:sp>
      <p:pic>
        <p:nvPicPr>
          <p:cNvPr id="4" name="Picture 3" descr="Screenshot (582).png"/>
          <p:cNvPicPr>
            <a:picLocks noChangeAspect="1"/>
          </p:cNvPicPr>
          <p:nvPr/>
        </p:nvPicPr>
        <p:blipFill>
          <a:blip r:embed="rId2" cstate="print"/>
          <a:srcRect l="10833" t="29249" r="33333" b="21838"/>
          <a:stretch>
            <a:fillRect/>
          </a:stretch>
        </p:blipFill>
        <p:spPr>
          <a:xfrm>
            <a:off x="990600" y="2743200"/>
            <a:ext cx="69342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143000"/>
          </a:xfrm>
        </p:spPr>
        <p:txBody>
          <a:bodyPr>
            <a:normAutofit/>
          </a:bodyPr>
          <a:lstStyle/>
          <a:p>
            <a:r>
              <a:rPr lang="en-US" sz="3200" b="1" dirty="0" smtClean="0">
                <a:solidFill>
                  <a:srgbClr val="002060"/>
                </a:solidFill>
              </a:rPr>
              <a:t>Creating the LSTM Model</a:t>
            </a:r>
            <a:br>
              <a:rPr lang="en-US" sz="3200" b="1" dirty="0" smtClean="0">
                <a:solidFill>
                  <a:srgbClr val="002060"/>
                </a:solidFill>
              </a:rPr>
            </a:br>
            <a:endParaRPr lang="en-US" sz="3200" dirty="0">
              <a:solidFill>
                <a:srgbClr val="002060"/>
              </a:solidFill>
            </a:endParaRPr>
          </a:p>
        </p:txBody>
      </p:sp>
      <p:sp>
        <p:nvSpPr>
          <p:cNvPr id="3" name="Content Placeholder 2"/>
          <p:cNvSpPr>
            <a:spLocks noGrp="1"/>
          </p:cNvSpPr>
          <p:nvPr>
            <p:ph sz="quarter" idx="1"/>
          </p:nvPr>
        </p:nvSpPr>
        <p:spPr>
          <a:xfrm>
            <a:off x="301752" y="1066800"/>
            <a:ext cx="8503920" cy="5032248"/>
          </a:xfrm>
        </p:spPr>
        <p:txBody>
          <a:bodyPr>
            <a:normAutofit/>
          </a:bodyPr>
          <a:lstStyle/>
          <a:p>
            <a:r>
              <a:rPr lang="en-US" sz="2400" dirty="0" smtClean="0">
                <a:latin typeface="Agency FB" pitchFamily="34" charset="0"/>
              </a:rPr>
              <a:t>Before we can develop the LSTM, we have to make a few imports from </a:t>
            </a:r>
            <a:r>
              <a:rPr lang="en-US" sz="2400" dirty="0" err="1" smtClean="0">
                <a:latin typeface="Agency FB" pitchFamily="34" charset="0"/>
              </a:rPr>
              <a:t>Keras</a:t>
            </a:r>
            <a:r>
              <a:rPr lang="en-US" sz="2400" dirty="0" smtClean="0">
                <a:latin typeface="Agency FB" pitchFamily="34" charset="0"/>
              </a:rPr>
              <a:t>: Sequential for initializing the neural network, LSTM to add the LSTM layer, Dropout for preventing </a:t>
            </a:r>
            <a:r>
              <a:rPr lang="en-US" sz="2400" dirty="0" err="1" smtClean="0">
                <a:latin typeface="Agency FB" pitchFamily="34" charset="0"/>
              </a:rPr>
              <a:t>overfitting</a:t>
            </a:r>
            <a:r>
              <a:rPr lang="en-US" sz="2400" dirty="0" smtClean="0">
                <a:latin typeface="Agency FB" pitchFamily="34" charset="0"/>
              </a:rPr>
              <a:t> with dropout layers, and Dense to add a densely connected neural network layer</a:t>
            </a:r>
            <a:r>
              <a:rPr lang="en-US" sz="2000" dirty="0" smtClean="0">
                <a:latin typeface="Agency FB" pitchFamily="34" charset="0"/>
              </a:rPr>
              <a:t>.</a:t>
            </a:r>
            <a:endParaRPr lang="en-US" sz="2000" dirty="0">
              <a:latin typeface="Agency FB" pitchFamily="34" charset="0"/>
            </a:endParaRPr>
          </a:p>
        </p:txBody>
      </p:sp>
      <p:pic>
        <p:nvPicPr>
          <p:cNvPr id="4" name="Picture 3" descr="Screenshot (583).png"/>
          <p:cNvPicPr>
            <a:picLocks noChangeAspect="1"/>
          </p:cNvPicPr>
          <p:nvPr/>
        </p:nvPicPr>
        <p:blipFill>
          <a:blip r:embed="rId2" cstate="print"/>
          <a:srcRect l="9167" t="26285" r="29167" b="42589"/>
          <a:stretch>
            <a:fillRect/>
          </a:stretch>
        </p:blipFill>
        <p:spPr>
          <a:xfrm>
            <a:off x="838200" y="2971800"/>
            <a:ext cx="73914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584).png"/>
          <p:cNvPicPr>
            <a:picLocks noGrp="1" noChangeAspect="1"/>
          </p:cNvPicPr>
          <p:nvPr>
            <p:ph sz="quarter" idx="1"/>
          </p:nvPr>
        </p:nvPicPr>
        <p:blipFill>
          <a:blip r:embed="rId2" cstate="print"/>
          <a:srcRect l="10869" t="13264" r="31972" b="18403"/>
          <a:stretch>
            <a:fillRect/>
          </a:stretch>
        </p:blipFill>
        <p:spPr>
          <a:xfrm>
            <a:off x="228600" y="228600"/>
            <a:ext cx="8686800" cy="6400800"/>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TotalTime>
  <Words>325</Words>
  <Application>Microsoft Office PowerPoint</Application>
  <PresentationFormat>On-screen Show (4:3)</PresentationFormat>
  <Paragraphs>16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STOCK PRICE PREDICTION Updated model</vt:lpstr>
      <vt:lpstr>Slide 2</vt:lpstr>
      <vt:lpstr>Stock Price Prediction</vt:lpstr>
      <vt:lpstr>Slide 4</vt:lpstr>
      <vt:lpstr>1. Import the Libraries.  </vt:lpstr>
      <vt:lpstr>Data Normalization </vt:lpstr>
      <vt:lpstr>Incorporating Timesteps Into Data </vt:lpstr>
      <vt:lpstr>Creating the LSTM Model </vt:lpstr>
      <vt:lpstr>Slide 9</vt:lpstr>
      <vt:lpstr>Making Predictions on the Test Set We start off by importing the test set u</vt:lpstr>
      <vt:lpstr>Slide 11</vt:lpstr>
      <vt:lpstr>Plotting the Results After all these steps, we can use matplotlib to visualize the result of our predicted stock price and the actual stock price. </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Updated model</dc:title>
  <dc:creator>IIIT</dc:creator>
  <cp:lastModifiedBy>IIIT</cp:lastModifiedBy>
  <cp:revision>4</cp:revision>
  <dcterms:created xsi:type="dcterms:W3CDTF">2006-08-16T00:00:00Z</dcterms:created>
  <dcterms:modified xsi:type="dcterms:W3CDTF">2022-09-26T04:20:04Z</dcterms:modified>
</cp:coreProperties>
</file>