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336" r:id="rId2"/>
    <p:sldId id="256" r:id="rId3"/>
    <p:sldId id="258" r:id="rId4"/>
    <p:sldId id="259" r:id="rId5"/>
    <p:sldId id="260" r:id="rId6"/>
    <p:sldId id="306" r:id="rId7"/>
    <p:sldId id="325" r:id="rId8"/>
    <p:sldId id="332" r:id="rId9"/>
    <p:sldId id="316" r:id="rId10"/>
    <p:sldId id="334" r:id="rId11"/>
    <p:sldId id="328" r:id="rId12"/>
    <p:sldId id="333" r:id="rId13"/>
    <p:sldId id="310" r:id="rId14"/>
    <p:sldId id="309" r:id="rId15"/>
    <p:sldId id="311" r:id="rId16"/>
    <p:sldId id="312" r:id="rId17"/>
    <p:sldId id="314" r:id="rId18"/>
    <p:sldId id="315" r:id="rId19"/>
    <p:sldId id="313" r:id="rId20"/>
    <p:sldId id="337" r:id="rId21"/>
    <p:sldId id="273" r:id="rId22"/>
    <p:sldId id="324" r:id="rId23"/>
    <p:sldId id="335" r:id="rId24"/>
    <p:sldId id="284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jalla One" panose="02000506040000020004" pitchFamily="2" charset="0"/>
      <p:regular r:id="rId39"/>
    </p:embeddedFont>
    <p:embeddedFont>
      <p:font typeface="Roboto Black" panose="02000000000000000000" pitchFamily="2" charset="0"/>
      <p:bold r:id="rId40"/>
      <p:boldItalic r:id="rId41"/>
    </p:embeddedFont>
    <p:embeddedFont>
      <p:font typeface="Roboto Condensed Light" panose="02000000000000000000" pitchFamily="2" charset="0"/>
      <p:regular r:id="rId42"/>
      <p:italic r:id="rId43"/>
    </p:embeddedFont>
    <p:embeddedFont>
      <p:font typeface="Roboto Light" panose="02000000000000000000" pitchFamily="2" charset="0"/>
      <p:regular r:id="rId44"/>
      <p:italic r:id="rId45"/>
    </p:embeddedFont>
    <p:embeddedFont>
      <p:font typeface="Roboto Medium" panose="02000000000000000000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544"/>
    <a:srgbClr val="BE790A"/>
    <a:srgbClr val="16A5AA"/>
    <a:srgbClr val="253B3A"/>
    <a:srgbClr val="000000"/>
    <a:srgbClr val="477797"/>
    <a:srgbClr val="2F5B79"/>
    <a:srgbClr val="EDF1F3"/>
    <a:srgbClr val="69A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DC7714-6A1B-4225-92B5-521157E9F2F7}">
  <a:tblStyle styleId="{92DC7714-6A1B-4225-92B5-521157E9F2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 autoAdjust="0"/>
  </p:normalViewPr>
  <p:slideViewPr>
    <p:cSldViewPr snapToGrid="0">
      <p:cViewPr varScale="1">
        <p:scale>
          <a:sx n="118" d="100"/>
          <a:sy n="118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3" r:id="rId9"/>
    <p:sldLayoutId id="2147483665" r:id="rId10"/>
    <p:sldLayoutId id="2147483669" r:id="rId11"/>
    <p:sldLayoutId id="2147483670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23">
            <a:extLst>
              <a:ext uri="{FF2B5EF4-FFF2-40B4-BE49-F238E27FC236}">
                <a16:creationId xmlns:a16="http://schemas.microsoft.com/office/drawing/2014/main" id="{216876F4-AD84-BA18-837A-7EC8AA5A70D0}"/>
              </a:ext>
            </a:extLst>
          </p:cNvPr>
          <p:cNvSpPr txBox="1">
            <a:spLocks noGrp="1"/>
          </p:cNvSpPr>
          <p:nvPr/>
        </p:nvSpPr>
        <p:spPr>
          <a:xfrm>
            <a:off x="822958" y="256770"/>
            <a:ext cx="731520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tx1">
                    <a:lumMod val="50000"/>
                  </a:schemeClr>
                </a:solidFill>
              </a:rPr>
              <a:t>GM INSTITUTE OF TECHNOLOGY</a:t>
            </a:r>
            <a:endParaRPr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nacc logo1 copy">
            <a:extLst>
              <a:ext uri="{FF2B5EF4-FFF2-40B4-BE49-F238E27FC236}">
                <a16:creationId xmlns:a16="http://schemas.microsoft.com/office/drawing/2014/main" id="{5279C2D6-E5B5-F630-C3F7-338853F09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16617" r="8695" b="34282"/>
          <a:stretch>
            <a:fillRect/>
          </a:stretch>
        </p:blipFill>
        <p:spPr>
          <a:xfrm>
            <a:off x="8159779" y="256770"/>
            <a:ext cx="821878" cy="77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mit_logo">
            <a:extLst>
              <a:ext uri="{FF2B5EF4-FFF2-40B4-BE49-F238E27FC236}">
                <a16:creationId xmlns:a16="http://schemas.microsoft.com/office/drawing/2014/main" id="{832ACBC5-C13D-0572-5EE3-4A01C8AE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5" y="249166"/>
            <a:ext cx="755014" cy="777347"/>
          </a:xfrm>
          <a:prstGeom prst="rect">
            <a:avLst/>
          </a:prstGeom>
        </p:spPr>
      </p:pic>
      <p:sp>
        <p:nvSpPr>
          <p:cNvPr id="7" name="Google Shape;297;p26">
            <a:extLst>
              <a:ext uri="{FF2B5EF4-FFF2-40B4-BE49-F238E27FC236}">
                <a16:creationId xmlns:a16="http://schemas.microsoft.com/office/drawing/2014/main" id="{B873C3E5-1244-52FA-8BAB-96E62E125684}"/>
              </a:ext>
            </a:extLst>
          </p:cNvPr>
          <p:cNvSpPr txBox="1">
            <a:spLocks noGrp="1"/>
          </p:cNvSpPr>
          <p:nvPr/>
        </p:nvSpPr>
        <p:spPr>
          <a:xfrm>
            <a:off x="5765385" y="3419266"/>
            <a:ext cx="3216272" cy="138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Rahul D R               4GM21CS075</a:t>
            </a:r>
          </a:p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Srujan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K S              4GM21CS109</a:t>
            </a:r>
          </a:p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Vedanth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K N          </a:t>
            </a:r>
            <a:r>
              <a:rPr 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4GM21CS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118</a:t>
            </a:r>
          </a:p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Yathish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Rao M R   4GM21CS126 </a:t>
            </a:r>
            <a:endParaRPr lang="en-US" sz="1400" b="0" i="0" dirty="0">
              <a:solidFill>
                <a:schemeClr val="tx1">
                  <a:lumMod val="50000"/>
                </a:schemeClr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8" name="Google Shape;218;p23">
            <a:extLst>
              <a:ext uri="{FF2B5EF4-FFF2-40B4-BE49-F238E27FC236}">
                <a16:creationId xmlns:a16="http://schemas.microsoft.com/office/drawing/2014/main" id="{20331229-66F9-A9E4-96D4-D74B2363AC80}"/>
              </a:ext>
            </a:extLst>
          </p:cNvPr>
          <p:cNvSpPr txBox="1">
            <a:spLocks/>
          </p:cNvSpPr>
          <p:nvPr/>
        </p:nvSpPr>
        <p:spPr>
          <a:xfrm>
            <a:off x="1307091" y="810040"/>
            <a:ext cx="6360000" cy="40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DEPARTEMET OF COMPUTER SCIENCE AND ENGINEERING</a:t>
            </a:r>
          </a:p>
        </p:txBody>
      </p:sp>
      <p:sp>
        <p:nvSpPr>
          <p:cNvPr id="9" name="Google Shape;218;p23">
            <a:extLst>
              <a:ext uri="{FF2B5EF4-FFF2-40B4-BE49-F238E27FC236}">
                <a16:creationId xmlns:a16="http://schemas.microsoft.com/office/drawing/2014/main" id="{02A22481-041D-60D4-7657-B1606960D775}"/>
              </a:ext>
            </a:extLst>
          </p:cNvPr>
          <p:cNvSpPr txBox="1">
            <a:spLocks/>
          </p:cNvSpPr>
          <p:nvPr/>
        </p:nvSpPr>
        <p:spPr>
          <a:xfrm>
            <a:off x="1236858" y="1923829"/>
            <a:ext cx="6423702" cy="5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Anti-Poaching Alarm System for Tree</a:t>
            </a:r>
            <a:r>
              <a:rPr lang="en-US" sz="2400" b="1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Google Shape;297;p26">
            <a:extLst>
              <a:ext uri="{FF2B5EF4-FFF2-40B4-BE49-F238E27FC236}">
                <a16:creationId xmlns:a16="http://schemas.microsoft.com/office/drawing/2014/main" id="{3515D1CE-A6DF-0ED5-B747-CA7721C67C58}"/>
              </a:ext>
            </a:extLst>
          </p:cNvPr>
          <p:cNvSpPr txBox="1">
            <a:spLocks/>
          </p:cNvSpPr>
          <p:nvPr/>
        </p:nvSpPr>
        <p:spPr>
          <a:xfrm>
            <a:off x="-53655" y="3422595"/>
            <a:ext cx="2327998" cy="112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            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Mr. Sandeepa G S</a:t>
            </a:r>
          </a:p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IN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            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Associate Prof.</a:t>
            </a:r>
            <a:endParaRPr lang="en-IN" sz="1400" dirty="0">
              <a:solidFill>
                <a:schemeClr val="tx1">
                  <a:lumMod val="5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IN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            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CSE, GMIT</a:t>
            </a:r>
          </a:p>
        </p:txBody>
      </p:sp>
      <p:sp>
        <p:nvSpPr>
          <p:cNvPr id="13" name="Google Shape;297;p26">
            <a:extLst>
              <a:ext uri="{FF2B5EF4-FFF2-40B4-BE49-F238E27FC236}">
                <a16:creationId xmlns:a16="http://schemas.microsoft.com/office/drawing/2014/main" id="{34F8ED37-D5AE-B43B-1543-46A3C41E53CF}"/>
              </a:ext>
            </a:extLst>
          </p:cNvPr>
          <p:cNvSpPr txBox="1">
            <a:spLocks noGrp="1"/>
          </p:cNvSpPr>
          <p:nvPr/>
        </p:nvSpPr>
        <p:spPr>
          <a:xfrm>
            <a:off x="6302348" y="3063464"/>
            <a:ext cx="1731308" cy="5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sz="1400" b="0" i="0" dirty="0">
                <a:solidFill>
                  <a:schemeClr val="accent2">
                    <a:lumMod val="25000"/>
                  </a:schemeClr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PRESENTED BY:</a:t>
            </a:r>
          </a:p>
        </p:txBody>
      </p:sp>
      <p:sp>
        <p:nvSpPr>
          <p:cNvPr id="14" name="Google Shape;218;p23">
            <a:extLst>
              <a:ext uri="{FF2B5EF4-FFF2-40B4-BE49-F238E27FC236}">
                <a16:creationId xmlns:a16="http://schemas.microsoft.com/office/drawing/2014/main" id="{37CDF2E0-A941-0252-3FC4-7D87F3CBB5E2}"/>
              </a:ext>
            </a:extLst>
          </p:cNvPr>
          <p:cNvSpPr txBox="1">
            <a:spLocks/>
          </p:cNvSpPr>
          <p:nvPr/>
        </p:nvSpPr>
        <p:spPr>
          <a:xfrm>
            <a:off x="1217664" y="1433356"/>
            <a:ext cx="6423702" cy="52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Internship Presentation on:</a:t>
            </a:r>
          </a:p>
        </p:txBody>
      </p:sp>
      <p:sp>
        <p:nvSpPr>
          <p:cNvPr id="15" name="Google Shape;297;p26">
            <a:extLst>
              <a:ext uri="{FF2B5EF4-FFF2-40B4-BE49-F238E27FC236}">
                <a16:creationId xmlns:a16="http://schemas.microsoft.com/office/drawing/2014/main" id="{A82B98F1-1378-3DB4-50B2-1F0511C800BD}"/>
              </a:ext>
            </a:extLst>
          </p:cNvPr>
          <p:cNvSpPr txBox="1">
            <a:spLocks/>
          </p:cNvSpPr>
          <p:nvPr/>
        </p:nvSpPr>
        <p:spPr>
          <a:xfrm>
            <a:off x="625668" y="3050003"/>
            <a:ext cx="1144805" cy="53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bg1"/>
              </a:buClr>
              <a:buSzPct val="55000"/>
            </a:pPr>
            <a:r>
              <a:rPr lang="en-US" sz="1400" dirty="0">
                <a:solidFill>
                  <a:schemeClr val="accent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GUIDE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18231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366;p55">
            <a:extLst>
              <a:ext uri="{FF2B5EF4-FFF2-40B4-BE49-F238E27FC236}">
                <a16:creationId xmlns:a16="http://schemas.microsoft.com/office/drawing/2014/main" id="{44A19061-8852-9CDE-8B66-D3BFB6A35835}"/>
              </a:ext>
            </a:extLst>
          </p:cNvPr>
          <p:cNvCxnSpPr/>
          <p:nvPr/>
        </p:nvCxnSpPr>
        <p:spPr>
          <a:xfrm>
            <a:off x="4688540" y="-107750"/>
            <a:ext cx="0" cy="53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67;p55">
            <a:extLst>
              <a:ext uri="{FF2B5EF4-FFF2-40B4-BE49-F238E27FC236}">
                <a16:creationId xmlns:a16="http://schemas.microsoft.com/office/drawing/2014/main" id="{73007878-BAB7-9514-5F8C-A54C9D98814F}"/>
              </a:ext>
            </a:extLst>
          </p:cNvPr>
          <p:cNvSpPr/>
          <p:nvPr/>
        </p:nvSpPr>
        <p:spPr>
          <a:xfrm>
            <a:off x="2703688" y="221175"/>
            <a:ext cx="3954113" cy="87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2">
                <a:lumMod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75;p55">
            <a:extLst>
              <a:ext uri="{FF2B5EF4-FFF2-40B4-BE49-F238E27FC236}">
                <a16:creationId xmlns:a16="http://schemas.microsoft.com/office/drawing/2014/main" id="{FA4D6937-8C4E-D638-5525-58231454AAED}"/>
              </a:ext>
            </a:extLst>
          </p:cNvPr>
          <p:cNvSpPr/>
          <p:nvPr/>
        </p:nvSpPr>
        <p:spPr>
          <a:xfrm>
            <a:off x="4490540" y="2417250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6;p55">
            <a:extLst>
              <a:ext uri="{FF2B5EF4-FFF2-40B4-BE49-F238E27FC236}">
                <a16:creationId xmlns:a16="http://schemas.microsoft.com/office/drawing/2014/main" id="{CB93D041-23C1-C9B1-DFD6-8D508274CF23}"/>
              </a:ext>
            </a:extLst>
          </p:cNvPr>
          <p:cNvSpPr/>
          <p:nvPr/>
        </p:nvSpPr>
        <p:spPr>
          <a:xfrm>
            <a:off x="4490540" y="1537575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cxnSp>
        <p:nvCxnSpPr>
          <p:cNvPr id="9" name="Google Shape;378;p55">
            <a:extLst>
              <a:ext uri="{FF2B5EF4-FFF2-40B4-BE49-F238E27FC236}">
                <a16:creationId xmlns:a16="http://schemas.microsoft.com/office/drawing/2014/main" id="{9F4991FD-C988-B0B7-DDDB-1ABC968BBE01}"/>
              </a:ext>
            </a:extLst>
          </p:cNvPr>
          <p:cNvCxnSpPr>
            <a:cxnSpLocks/>
          </p:cNvCxnSpPr>
          <p:nvPr/>
        </p:nvCxnSpPr>
        <p:spPr>
          <a:xfrm>
            <a:off x="4886540" y="2608700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79;p55">
            <a:extLst>
              <a:ext uri="{FF2B5EF4-FFF2-40B4-BE49-F238E27FC236}">
                <a16:creationId xmlns:a16="http://schemas.microsoft.com/office/drawing/2014/main" id="{EB30EDA4-3B20-377F-122C-E13A4B0BC6F2}"/>
              </a:ext>
            </a:extLst>
          </p:cNvPr>
          <p:cNvCxnSpPr/>
          <p:nvPr/>
        </p:nvCxnSpPr>
        <p:spPr>
          <a:xfrm>
            <a:off x="3951440" y="1732600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75;p55">
            <a:extLst>
              <a:ext uri="{FF2B5EF4-FFF2-40B4-BE49-F238E27FC236}">
                <a16:creationId xmlns:a16="http://schemas.microsoft.com/office/drawing/2014/main" id="{AF925BD5-D833-4FD3-A65D-8AF1C5D27C3C}"/>
              </a:ext>
            </a:extLst>
          </p:cNvPr>
          <p:cNvSpPr/>
          <p:nvPr/>
        </p:nvSpPr>
        <p:spPr>
          <a:xfrm>
            <a:off x="4490539" y="4216131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76;p55">
            <a:extLst>
              <a:ext uri="{FF2B5EF4-FFF2-40B4-BE49-F238E27FC236}">
                <a16:creationId xmlns:a16="http://schemas.microsoft.com/office/drawing/2014/main" id="{429A043E-B724-CF12-3DC6-12B542F03DAD}"/>
              </a:ext>
            </a:extLst>
          </p:cNvPr>
          <p:cNvSpPr/>
          <p:nvPr/>
        </p:nvSpPr>
        <p:spPr>
          <a:xfrm>
            <a:off x="4490539" y="3314231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cxnSp>
        <p:nvCxnSpPr>
          <p:cNvPr id="15" name="Google Shape;378;p55">
            <a:extLst>
              <a:ext uri="{FF2B5EF4-FFF2-40B4-BE49-F238E27FC236}">
                <a16:creationId xmlns:a16="http://schemas.microsoft.com/office/drawing/2014/main" id="{4A175E95-9D8A-E1B9-861B-CCEAB4FF76D8}"/>
              </a:ext>
            </a:extLst>
          </p:cNvPr>
          <p:cNvCxnSpPr>
            <a:cxnSpLocks/>
          </p:cNvCxnSpPr>
          <p:nvPr/>
        </p:nvCxnSpPr>
        <p:spPr>
          <a:xfrm>
            <a:off x="4886539" y="4445682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79;p55">
            <a:extLst>
              <a:ext uri="{FF2B5EF4-FFF2-40B4-BE49-F238E27FC236}">
                <a16:creationId xmlns:a16="http://schemas.microsoft.com/office/drawing/2014/main" id="{2400FA50-6502-CB48-C335-D7DF3E71CB96}"/>
              </a:ext>
            </a:extLst>
          </p:cNvPr>
          <p:cNvCxnSpPr/>
          <p:nvPr/>
        </p:nvCxnSpPr>
        <p:spPr>
          <a:xfrm>
            <a:off x="3951439" y="3499731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CFF582-60C2-72D1-1B41-BE4398DDA5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2200" y="346075"/>
            <a:ext cx="4667250" cy="5730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Arduino IDE</a:t>
            </a:r>
            <a:br>
              <a:rPr lang="en-US" b="1" dirty="0">
                <a:solidFill>
                  <a:srgbClr val="000000"/>
                </a:solidFill>
                <a:latin typeface="Times New Roman"/>
                <a:ea typeface="Calibri" panose="020F0502020204030204" pitchFamily="34" charset="0"/>
                <a:cs typeface="Times New Roman"/>
              </a:rPr>
            </a:br>
            <a:endParaRPr lang="en-US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accent3">
                  <a:lumMod val="10000"/>
                </a:schemeClr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DD0BAF-EC06-67F1-6330-BB17BA927BF7}"/>
              </a:ext>
            </a:extLst>
          </p:cNvPr>
          <p:cNvSpPr txBox="1">
            <a:spLocks/>
          </p:cNvSpPr>
          <p:nvPr/>
        </p:nvSpPr>
        <p:spPr>
          <a:xfrm>
            <a:off x="1921004" y="3254656"/>
            <a:ext cx="2034622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>
              <a:lnSpc>
                <a:spcPct val="107000"/>
              </a:lnSpc>
              <a:spcBef>
                <a:spcPts val="30"/>
              </a:spcBef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Library Manager</a:t>
            </a:r>
            <a:endParaRPr lang="en-US" sz="2000" dirty="0">
              <a:solidFill>
                <a:srgbClr val="02426D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R="0" lvl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1600" b="1" dirty="0">
              <a:solidFill>
                <a:schemeClr val="tx1">
                  <a:lumMod val="75000"/>
                </a:schemeClr>
              </a:solidFill>
              <a:latin typeface="Times New Roman"/>
              <a:ea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60C0BC-0D52-60AE-36F4-81873E42B642}"/>
              </a:ext>
            </a:extLst>
          </p:cNvPr>
          <p:cNvSpPr txBox="1">
            <a:spLocks/>
          </p:cNvSpPr>
          <p:nvPr/>
        </p:nvSpPr>
        <p:spPr>
          <a:xfrm>
            <a:off x="2186019" y="1482762"/>
            <a:ext cx="23080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>
              <a:lnSpc>
                <a:spcPct val="107000"/>
              </a:lnSpc>
              <a:spcBef>
                <a:spcPts val="30"/>
              </a:spcBef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Code Editor</a:t>
            </a:r>
            <a:endParaRPr lang="en-US" sz="2000" dirty="0">
              <a:solidFill>
                <a:srgbClr val="02426D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R="0" lvl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1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A0BCBF-2905-A180-0AE0-C7835BE1E889}"/>
              </a:ext>
            </a:extLst>
          </p:cNvPr>
          <p:cNvSpPr txBox="1">
            <a:spLocks/>
          </p:cNvSpPr>
          <p:nvPr/>
        </p:nvSpPr>
        <p:spPr>
          <a:xfrm>
            <a:off x="5699508" y="2339440"/>
            <a:ext cx="33367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>
              <a:lnSpc>
                <a:spcPct val="107000"/>
              </a:lnSpc>
              <a:spcBef>
                <a:spcPts val="30"/>
              </a:spcBef>
              <a:spcAft>
                <a:spcPts val="80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Board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Manager</a:t>
            </a:r>
            <a:endParaRPr lang="en-US" sz="2000" dirty="0">
              <a:solidFill>
                <a:schemeClr val="accent2">
                  <a:lumMod val="2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R="0" lv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1800" b="1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1BECAD-20D6-6ACF-ABAD-D0F655CFD74D}"/>
              </a:ext>
            </a:extLst>
          </p:cNvPr>
          <p:cNvSpPr txBox="1">
            <a:spLocks/>
          </p:cNvSpPr>
          <p:nvPr/>
        </p:nvSpPr>
        <p:spPr>
          <a:xfrm>
            <a:off x="5634749" y="4197430"/>
            <a:ext cx="2191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>
              <a:tabLst>
                <a:tab pos="228600" algn="l"/>
                <a:tab pos="457200" algn="l"/>
              </a:tabLst>
            </a:pPr>
            <a:r>
              <a:rPr lang="en-US" sz="2000">
                <a:solidFill>
                  <a:schemeClr val="accent2">
                    <a:lumMod val="25000"/>
                  </a:schemeClr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Serial Monitor</a:t>
            </a:r>
            <a:endParaRPr lang="en-US" sz="2000">
              <a:solidFill>
                <a:srgbClr val="02426D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R="0" lv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1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367;p55">
            <a:extLst>
              <a:ext uri="{FF2B5EF4-FFF2-40B4-BE49-F238E27FC236}">
                <a16:creationId xmlns:a16="http://schemas.microsoft.com/office/drawing/2014/main" id="{CC5C91D0-DEF5-56F9-42BD-4F6AB5EC4F49}"/>
              </a:ext>
            </a:extLst>
          </p:cNvPr>
          <p:cNvSpPr/>
          <p:nvPr/>
        </p:nvSpPr>
        <p:spPr>
          <a:xfrm>
            <a:off x="1916570" y="1548085"/>
            <a:ext cx="2034622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67;p55">
            <a:extLst>
              <a:ext uri="{FF2B5EF4-FFF2-40B4-BE49-F238E27FC236}">
                <a16:creationId xmlns:a16="http://schemas.microsoft.com/office/drawing/2014/main" id="{5F8415CF-3FD2-5EC9-37A8-26541CFA8D07}"/>
              </a:ext>
            </a:extLst>
          </p:cNvPr>
          <p:cNvSpPr/>
          <p:nvPr/>
        </p:nvSpPr>
        <p:spPr>
          <a:xfrm>
            <a:off x="5431574" y="2409600"/>
            <a:ext cx="2455126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67;p55">
            <a:extLst>
              <a:ext uri="{FF2B5EF4-FFF2-40B4-BE49-F238E27FC236}">
                <a16:creationId xmlns:a16="http://schemas.microsoft.com/office/drawing/2014/main" id="{31C4E934-E710-B572-14F0-13724E12B811}"/>
              </a:ext>
            </a:extLst>
          </p:cNvPr>
          <p:cNvSpPr/>
          <p:nvPr/>
        </p:nvSpPr>
        <p:spPr>
          <a:xfrm>
            <a:off x="5421519" y="4245186"/>
            <a:ext cx="2191489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67;p55">
            <a:extLst>
              <a:ext uri="{FF2B5EF4-FFF2-40B4-BE49-F238E27FC236}">
                <a16:creationId xmlns:a16="http://schemas.microsoft.com/office/drawing/2014/main" id="{8F000A78-5A25-FB1D-B764-5E9B1F2929B5}"/>
              </a:ext>
            </a:extLst>
          </p:cNvPr>
          <p:cNvSpPr/>
          <p:nvPr/>
        </p:nvSpPr>
        <p:spPr>
          <a:xfrm>
            <a:off x="1789242" y="3320263"/>
            <a:ext cx="2161947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6402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5B-8144-7CD1-F56B-1E913F6D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50" y="584075"/>
            <a:ext cx="7696500" cy="57270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 Software</a:t>
            </a:r>
            <a:endParaRPr lang="en-US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72AA86-2CE8-2215-C7E9-A45828A97EAC}"/>
              </a:ext>
            </a:extLst>
          </p:cNvPr>
          <p:cNvSpPr txBox="1">
            <a:spLocks/>
          </p:cNvSpPr>
          <p:nvPr/>
        </p:nvSpPr>
        <p:spPr>
          <a:xfrm>
            <a:off x="904875" y="1696974"/>
            <a:ext cx="6953250" cy="238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Blynk is an IoT platform that allows to build custom mobile apps to control and monitor Arduino-based projects remotely.</a:t>
            </a:r>
            <a:endParaRPr lang="en-US" sz="1600" dirty="0">
              <a:solidFill>
                <a:schemeClr val="accent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a user-friendly mobile app available on iOS and Android that lets we design a graphical interface for our project using various widgets like buttons, sliders, and more.</a:t>
            </a:r>
            <a:endParaRPr lang="en-US" sz="1600" dirty="0">
              <a:solidFill>
                <a:schemeClr val="accent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60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Blynk uses the Internet to establish communication between the Blynk app and our NodeMCU board.</a:t>
            </a:r>
            <a:endParaRPr lang="en-US" sz="1600" dirty="0">
              <a:solidFill>
                <a:schemeClr val="accent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63;p64">
            <a:extLst>
              <a:ext uri="{FF2B5EF4-FFF2-40B4-BE49-F238E27FC236}">
                <a16:creationId xmlns:a16="http://schemas.microsoft.com/office/drawing/2014/main" id="{0135C1A4-139C-AA65-DE2D-F535061D749D}"/>
              </a:ext>
            </a:extLst>
          </p:cNvPr>
          <p:cNvCxnSpPr>
            <a:cxnSpLocks/>
          </p:cNvCxnSpPr>
          <p:nvPr/>
        </p:nvCxnSpPr>
        <p:spPr>
          <a:xfrm>
            <a:off x="2914649" y="1254379"/>
            <a:ext cx="30099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8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CA67817-F2A1-0885-3B6D-FC993409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4" y="1842821"/>
            <a:ext cx="1660289" cy="950997"/>
          </a:xfrm>
        </p:spPr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3C867990-E524-9B7A-167D-2788AA205E82}"/>
              </a:ext>
            </a:extLst>
          </p:cNvPr>
          <p:cNvSpPr txBox="1">
            <a:spLocks/>
          </p:cNvSpPr>
          <p:nvPr/>
        </p:nvSpPr>
        <p:spPr>
          <a:xfrm>
            <a:off x="4283311" y="1940792"/>
            <a:ext cx="2052175" cy="9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73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4000" dirty="0"/>
              <a:t>PROJECT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4105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E405-7CC6-C7FE-2155-3E2C97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4599" y="974841"/>
            <a:ext cx="4087500" cy="576000"/>
          </a:xfrm>
        </p:spPr>
        <p:txBody>
          <a:bodyPr/>
          <a:lstStyle/>
          <a:p>
            <a:pPr algn="ctr"/>
            <a:r>
              <a:rPr lang="en-US" sz="2400" dirty="0"/>
              <a:t>Problem Statement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988AB4-535B-8184-46A5-AED4A49C6077}"/>
              </a:ext>
            </a:extLst>
          </p:cNvPr>
          <p:cNvSpPr txBox="1">
            <a:spLocks/>
          </p:cNvSpPr>
          <p:nvPr/>
        </p:nvSpPr>
        <p:spPr>
          <a:xfrm>
            <a:off x="2870167" y="3214908"/>
            <a:ext cx="4367132" cy="75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Need for Surveillance and Monitoring</a:t>
            </a:r>
            <a:endParaRPr 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F2469E-3288-5CBB-CCAD-44DA5D72F5AB}"/>
              </a:ext>
            </a:extLst>
          </p:cNvPr>
          <p:cNvSpPr txBox="1">
            <a:spLocks/>
          </p:cNvSpPr>
          <p:nvPr/>
        </p:nvSpPr>
        <p:spPr>
          <a:xfrm>
            <a:off x="350147" y="2236410"/>
            <a:ext cx="5382059" cy="76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The high demand for Indian sandalwood has led to its scarcity, prompting the Indian government to restrict its exportation.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9E812C7-B7E2-ED02-4076-CFE568D19E59}"/>
              </a:ext>
            </a:extLst>
          </p:cNvPr>
          <p:cNvSpPr txBox="1">
            <a:spLocks/>
          </p:cNvSpPr>
          <p:nvPr/>
        </p:nvSpPr>
        <p:spPr>
          <a:xfrm>
            <a:off x="2935481" y="3687785"/>
            <a:ext cx="5593451" cy="75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The existing methods forest protection often require guards to travel throughout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ZapfElliptical711BT-Roman"/>
              </a:rPr>
              <a:t>ofthe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ZapfElliptical711BT-Roman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forest, making it difficult to cover vast areas effectively. </a:t>
            </a:r>
            <a:endParaRPr lang="en-US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300821C-964C-F4AC-FFC4-7B8FF805D9EB}"/>
              </a:ext>
            </a:extLst>
          </p:cNvPr>
          <p:cNvSpPr txBox="1">
            <a:spLocks/>
          </p:cNvSpPr>
          <p:nvPr/>
        </p:nvSpPr>
        <p:spPr>
          <a:xfrm>
            <a:off x="350147" y="1726393"/>
            <a:ext cx="3592587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  <a:cs typeface="Times New Roman" panose="02020603050405020304" pitchFamily="18" charset="0"/>
              </a:rPr>
              <a:t>Illegal Logging and Poaching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6" name="Google Shape;663;p64">
            <a:extLst>
              <a:ext uri="{FF2B5EF4-FFF2-40B4-BE49-F238E27FC236}">
                <a16:creationId xmlns:a16="http://schemas.microsoft.com/office/drawing/2014/main" id="{2B9FE9BC-B8AE-2F8E-CFDF-48D17C3DCE77}"/>
              </a:ext>
            </a:extLst>
          </p:cNvPr>
          <p:cNvCxnSpPr>
            <a:cxnSpLocks/>
          </p:cNvCxnSpPr>
          <p:nvPr/>
        </p:nvCxnSpPr>
        <p:spPr>
          <a:xfrm>
            <a:off x="350147" y="1493197"/>
            <a:ext cx="25200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613959F-A326-5844-095F-FDCAA38D4481}"/>
              </a:ext>
            </a:extLst>
          </p:cNvPr>
          <p:cNvSpPr txBox="1">
            <a:spLocks/>
          </p:cNvSpPr>
          <p:nvPr/>
        </p:nvSpPr>
        <p:spPr>
          <a:xfrm>
            <a:off x="276225" y="219074"/>
            <a:ext cx="5267325" cy="8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2400" b="1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Anti-Poaching Alarm System for Tree</a:t>
            </a:r>
            <a:endParaRPr lang="en-US" sz="6000" dirty="0">
              <a:solidFill>
                <a:schemeClr val="accent3">
                  <a:lumMod val="25000"/>
                </a:schemeClr>
              </a:solidFill>
            </a:endParaRPr>
          </a:p>
        </p:txBody>
      </p:sp>
      <p:cxnSp>
        <p:nvCxnSpPr>
          <p:cNvPr id="5" name="Google Shape;663;p64">
            <a:extLst>
              <a:ext uri="{FF2B5EF4-FFF2-40B4-BE49-F238E27FC236}">
                <a16:creationId xmlns:a16="http://schemas.microsoft.com/office/drawing/2014/main" id="{E136C344-F004-2314-7B8E-C71EA26DC4CA}"/>
              </a:ext>
            </a:extLst>
          </p:cNvPr>
          <p:cNvCxnSpPr>
            <a:cxnSpLocks/>
          </p:cNvCxnSpPr>
          <p:nvPr/>
        </p:nvCxnSpPr>
        <p:spPr>
          <a:xfrm>
            <a:off x="350147" y="744485"/>
            <a:ext cx="5117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042E-C458-2B6B-D7FA-3BD6F8174C6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47057" y="525545"/>
            <a:ext cx="3263900" cy="471488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OBJECTIVES</a:t>
            </a:r>
            <a:endParaRPr lang="en-US" sz="60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17F467-3201-B656-C9B4-5A4F5D42C1BA}"/>
              </a:ext>
            </a:extLst>
          </p:cNvPr>
          <p:cNvSpPr txBox="1">
            <a:spLocks/>
          </p:cNvSpPr>
          <p:nvPr/>
        </p:nvSpPr>
        <p:spPr>
          <a:xfrm>
            <a:off x="651774" y="1291177"/>
            <a:ext cx="7708182" cy="32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the project is to prevent poaching, illegal logging, and other human-induced activities in the forest.</a:t>
            </a: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can be implemented in any forest area that is highly affected by poaching and illegal cutting.</a:t>
            </a: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eliminates the need for guards to physically patrol the entire forest. Instead, the base station can receive visuals of all the activities happening in the forest.</a:t>
            </a:r>
            <a:endParaRPr lang="en-US" sz="18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663;p64">
            <a:extLst>
              <a:ext uri="{FF2B5EF4-FFF2-40B4-BE49-F238E27FC236}">
                <a16:creationId xmlns:a16="http://schemas.microsoft.com/office/drawing/2014/main" id="{62CE6FA1-4B75-028D-5D89-440A8AA13855}"/>
              </a:ext>
            </a:extLst>
          </p:cNvPr>
          <p:cNvCxnSpPr>
            <a:cxnSpLocks/>
          </p:cNvCxnSpPr>
          <p:nvPr/>
        </p:nvCxnSpPr>
        <p:spPr>
          <a:xfrm>
            <a:off x="899968" y="1055816"/>
            <a:ext cx="227893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5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366;p55">
            <a:extLst>
              <a:ext uri="{FF2B5EF4-FFF2-40B4-BE49-F238E27FC236}">
                <a16:creationId xmlns:a16="http://schemas.microsoft.com/office/drawing/2014/main" id="{44A19061-8852-9CDE-8B66-D3BFB6A35835}"/>
              </a:ext>
            </a:extLst>
          </p:cNvPr>
          <p:cNvCxnSpPr/>
          <p:nvPr/>
        </p:nvCxnSpPr>
        <p:spPr>
          <a:xfrm>
            <a:off x="4688540" y="-107750"/>
            <a:ext cx="0" cy="53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67;p55">
            <a:extLst>
              <a:ext uri="{FF2B5EF4-FFF2-40B4-BE49-F238E27FC236}">
                <a16:creationId xmlns:a16="http://schemas.microsoft.com/office/drawing/2014/main" id="{73007878-BAB7-9514-5F8C-A54C9D98814F}"/>
              </a:ext>
            </a:extLst>
          </p:cNvPr>
          <p:cNvSpPr/>
          <p:nvPr/>
        </p:nvSpPr>
        <p:spPr>
          <a:xfrm>
            <a:off x="2140125" y="221175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2">
                <a:lumMod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75;p55">
            <a:extLst>
              <a:ext uri="{FF2B5EF4-FFF2-40B4-BE49-F238E27FC236}">
                <a16:creationId xmlns:a16="http://schemas.microsoft.com/office/drawing/2014/main" id="{FA4D6937-8C4E-D638-5525-58231454AAED}"/>
              </a:ext>
            </a:extLst>
          </p:cNvPr>
          <p:cNvSpPr/>
          <p:nvPr/>
        </p:nvSpPr>
        <p:spPr>
          <a:xfrm>
            <a:off x="4490540" y="2258500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6;p55">
            <a:extLst>
              <a:ext uri="{FF2B5EF4-FFF2-40B4-BE49-F238E27FC236}">
                <a16:creationId xmlns:a16="http://schemas.microsoft.com/office/drawing/2014/main" id="{CB93D041-23C1-C9B1-DFD6-8D508274CF23}"/>
              </a:ext>
            </a:extLst>
          </p:cNvPr>
          <p:cNvSpPr/>
          <p:nvPr/>
        </p:nvSpPr>
        <p:spPr>
          <a:xfrm>
            <a:off x="4490540" y="1537575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8" name="Google Shape;377;p55">
            <a:extLst>
              <a:ext uri="{FF2B5EF4-FFF2-40B4-BE49-F238E27FC236}">
                <a16:creationId xmlns:a16="http://schemas.microsoft.com/office/drawing/2014/main" id="{4492B126-728D-7137-73C4-E3B91BBECC03}"/>
              </a:ext>
            </a:extLst>
          </p:cNvPr>
          <p:cNvSpPr/>
          <p:nvPr/>
        </p:nvSpPr>
        <p:spPr>
          <a:xfrm>
            <a:off x="4490540" y="4389125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378;p55">
            <a:extLst>
              <a:ext uri="{FF2B5EF4-FFF2-40B4-BE49-F238E27FC236}">
                <a16:creationId xmlns:a16="http://schemas.microsoft.com/office/drawing/2014/main" id="{9F4991FD-C988-B0B7-DDDB-1ABC968BBE01}"/>
              </a:ext>
            </a:extLst>
          </p:cNvPr>
          <p:cNvCxnSpPr>
            <a:cxnSpLocks/>
          </p:cNvCxnSpPr>
          <p:nvPr/>
        </p:nvCxnSpPr>
        <p:spPr>
          <a:xfrm>
            <a:off x="4886540" y="2449950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79;p55">
            <a:extLst>
              <a:ext uri="{FF2B5EF4-FFF2-40B4-BE49-F238E27FC236}">
                <a16:creationId xmlns:a16="http://schemas.microsoft.com/office/drawing/2014/main" id="{EB30EDA4-3B20-377F-122C-E13A4B0BC6F2}"/>
              </a:ext>
            </a:extLst>
          </p:cNvPr>
          <p:cNvCxnSpPr/>
          <p:nvPr/>
        </p:nvCxnSpPr>
        <p:spPr>
          <a:xfrm>
            <a:off x="3951440" y="1732600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75;p55">
            <a:extLst>
              <a:ext uri="{FF2B5EF4-FFF2-40B4-BE49-F238E27FC236}">
                <a16:creationId xmlns:a16="http://schemas.microsoft.com/office/drawing/2014/main" id="{AF925BD5-D833-4FD3-A65D-8AF1C5D27C3C}"/>
              </a:ext>
            </a:extLst>
          </p:cNvPr>
          <p:cNvSpPr/>
          <p:nvPr/>
        </p:nvSpPr>
        <p:spPr>
          <a:xfrm>
            <a:off x="4490539" y="3708131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76;p55">
            <a:extLst>
              <a:ext uri="{FF2B5EF4-FFF2-40B4-BE49-F238E27FC236}">
                <a16:creationId xmlns:a16="http://schemas.microsoft.com/office/drawing/2014/main" id="{429A043E-B724-CF12-3DC6-12B542F03DAD}"/>
              </a:ext>
            </a:extLst>
          </p:cNvPr>
          <p:cNvSpPr/>
          <p:nvPr/>
        </p:nvSpPr>
        <p:spPr>
          <a:xfrm>
            <a:off x="4490539" y="2949106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cxnSp>
        <p:nvCxnSpPr>
          <p:cNvPr id="15" name="Google Shape;378;p55">
            <a:extLst>
              <a:ext uri="{FF2B5EF4-FFF2-40B4-BE49-F238E27FC236}">
                <a16:creationId xmlns:a16="http://schemas.microsoft.com/office/drawing/2014/main" id="{4A175E95-9D8A-E1B9-861B-CCEAB4FF76D8}"/>
              </a:ext>
            </a:extLst>
          </p:cNvPr>
          <p:cNvCxnSpPr>
            <a:cxnSpLocks/>
          </p:cNvCxnSpPr>
          <p:nvPr/>
        </p:nvCxnSpPr>
        <p:spPr>
          <a:xfrm>
            <a:off x="4886539" y="3937681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79;p55">
            <a:extLst>
              <a:ext uri="{FF2B5EF4-FFF2-40B4-BE49-F238E27FC236}">
                <a16:creationId xmlns:a16="http://schemas.microsoft.com/office/drawing/2014/main" id="{2400FA50-6502-CB48-C335-D7DF3E71CB96}"/>
              </a:ext>
            </a:extLst>
          </p:cNvPr>
          <p:cNvCxnSpPr/>
          <p:nvPr/>
        </p:nvCxnSpPr>
        <p:spPr>
          <a:xfrm>
            <a:off x="3951439" y="3134606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80;p55">
            <a:extLst>
              <a:ext uri="{FF2B5EF4-FFF2-40B4-BE49-F238E27FC236}">
                <a16:creationId xmlns:a16="http://schemas.microsoft.com/office/drawing/2014/main" id="{FF5676F9-1080-514A-A462-27B5E74242AD}"/>
              </a:ext>
            </a:extLst>
          </p:cNvPr>
          <p:cNvCxnSpPr/>
          <p:nvPr/>
        </p:nvCxnSpPr>
        <p:spPr>
          <a:xfrm>
            <a:off x="3924514" y="4598481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CFF582-60C2-72D1-1B41-BE4398DDA5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2200" y="346075"/>
            <a:ext cx="4667250" cy="5730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DD0BAF-EC06-67F1-6330-BB17BA927BF7}"/>
              </a:ext>
            </a:extLst>
          </p:cNvPr>
          <p:cNvSpPr txBox="1">
            <a:spLocks/>
          </p:cNvSpPr>
          <p:nvPr/>
        </p:nvSpPr>
        <p:spPr>
          <a:xfrm>
            <a:off x="1817817" y="2885774"/>
            <a:ext cx="2034622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Remote Monitoring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60C0BC-0D52-60AE-36F4-81873E42B642}"/>
              </a:ext>
            </a:extLst>
          </p:cNvPr>
          <p:cNvSpPr txBox="1">
            <a:spLocks/>
          </p:cNvSpPr>
          <p:nvPr/>
        </p:nvSpPr>
        <p:spPr>
          <a:xfrm>
            <a:off x="1511332" y="1474825"/>
            <a:ext cx="23080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Network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A0BCBF-2905-A180-0AE0-C7835BE1E889}"/>
              </a:ext>
            </a:extLst>
          </p:cNvPr>
          <p:cNvSpPr txBox="1">
            <a:spLocks/>
          </p:cNvSpPr>
          <p:nvPr/>
        </p:nvSpPr>
        <p:spPr>
          <a:xfrm>
            <a:off x="5532820" y="2204503"/>
            <a:ext cx="33367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 Unit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1BECAD-20D6-6ACF-ABAD-D0F655CFD74D}"/>
              </a:ext>
            </a:extLst>
          </p:cNvPr>
          <p:cNvSpPr txBox="1">
            <a:spLocks/>
          </p:cNvSpPr>
          <p:nvPr/>
        </p:nvSpPr>
        <p:spPr>
          <a:xfrm>
            <a:off x="5547437" y="3689431"/>
            <a:ext cx="2191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Transmission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5B54A04-D918-ADAF-F724-194875BD8DF4}"/>
              </a:ext>
            </a:extLst>
          </p:cNvPr>
          <p:cNvSpPr txBox="1">
            <a:spLocks/>
          </p:cNvSpPr>
          <p:nvPr/>
        </p:nvSpPr>
        <p:spPr>
          <a:xfrm>
            <a:off x="494317" y="4329350"/>
            <a:ext cx="34032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and Alert System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367;p55">
            <a:extLst>
              <a:ext uri="{FF2B5EF4-FFF2-40B4-BE49-F238E27FC236}">
                <a16:creationId xmlns:a16="http://schemas.microsoft.com/office/drawing/2014/main" id="{CC5C91D0-DEF5-56F9-42BD-4F6AB5EC4F49}"/>
              </a:ext>
            </a:extLst>
          </p:cNvPr>
          <p:cNvSpPr/>
          <p:nvPr/>
        </p:nvSpPr>
        <p:spPr>
          <a:xfrm>
            <a:off x="1916570" y="1548085"/>
            <a:ext cx="2034622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67;p55">
            <a:extLst>
              <a:ext uri="{FF2B5EF4-FFF2-40B4-BE49-F238E27FC236}">
                <a16:creationId xmlns:a16="http://schemas.microsoft.com/office/drawing/2014/main" id="{5F8415CF-3FD2-5EC9-37A8-26541CFA8D07}"/>
              </a:ext>
            </a:extLst>
          </p:cNvPr>
          <p:cNvSpPr/>
          <p:nvPr/>
        </p:nvSpPr>
        <p:spPr>
          <a:xfrm>
            <a:off x="5431574" y="2250850"/>
            <a:ext cx="2455126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67;p55">
            <a:extLst>
              <a:ext uri="{FF2B5EF4-FFF2-40B4-BE49-F238E27FC236}">
                <a16:creationId xmlns:a16="http://schemas.microsoft.com/office/drawing/2014/main" id="{31C4E934-E710-B572-14F0-13724E12B811}"/>
              </a:ext>
            </a:extLst>
          </p:cNvPr>
          <p:cNvSpPr/>
          <p:nvPr/>
        </p:nvSpPr>
        <p:spPr>
          <a:xfrm>
            <a:off x="5421519" y="3737185"/>
            <a:ext cx="2191489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67;p55">
            <a:extLst>
              <a:ext uri="{FF2B5EF4-FFF2-40B4-BE49-F238E27FC236}">
                <a16:creationId xmlns:a16="http://schemas.microsoft.com/office/drawing/2014/main" id="{8F000A78-5A25-FB1D-B764-5E9B1F2929B5}"/>
              </a:ext>
            </a:extLst>
          </p:cNvPr>
          <p:cNvSpPr/>
          <p:nvPr/>
        </p:nvSpPr>
        <p:spPr>
          <a:xfrm>
            <a:off x="1789242" y="2955138"/>
            <a:ext cx="2161947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67;p55">
            <a:extLst>
              <a:ext uri="{FF2B5EF4-FFF2-40B4-BE49-F238E27FC236}">
                <a16:creationId xmlns:a16="http://schemas.microsoft.com/office/drawing/2014/main" id="{DE130F1B-17EB-B8BA-E88E-C4B17233E397}"/>
              </a:ext>
            </a:extLst>
          </p:cNvPr>
          <p:cNvSpPr/>
          <p:nvPr/>
        </p:nvSpPr>
        <p:spPr>
          <a:xfrm>
            <a:off x="457865" y="4370538"/>
            <a:ext cx="3457123" cy="44988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34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379;p55">
            <a:extLst>
              <a:ext uri="{FF2B5EF4-FFF2-40B4-BE49-F238E27FC236}">
                <a16:creationId xmlns:a16="http://schemas.microsoft.com/office/drawing/2014/main" id="{BFD03379-273B-0FF1-0279-B3F698941D1E}"/>
              </a:ext>
            </a:extLst>
          </p:cNvPr>
          <p:cNvCxnSpPr/>
          <p:nvPr/>
        </p:nvCxnSpPr>
        <p:spPr>
          <a:xfrm>
            <a:off x="4284564" y="2211480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379;p55">
            <a:extLst>
              <a:ext uri="{FF2B5EF4-FFF2-40B4-BE49-F238E27FC236}">
                <a16:creationId xmlns:a16="http://schemas.microsoft.com/office/drawing/2014/main" id="{A728123E-2376-72F1-AFCF-B8344FE80F53}"/>
              </a:ext>
            </a:extLst>
          </p:cNvPr>
          <p:cNvCxnSpPr>
            <a:cxnSpLocks/>
          </p:cNvCxnSpPr>
          <p:nvPr/>
        </p:nvCxnSpPr>
        <p:spPr>
          <a:xfrm>
            <a:off x="4257420" y="3609406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78;p55">
            <a:extLst>
              <a:ext uri="{FF2B5EF4-FFF2-40B4-BE49-F238E27FC236}">
                <a16:creationId xmlns:a16="http://schemas.microsoft.com/office/drawing/2014/main" id="{04D26AEE-52BD-BAA7-6167-59ABFD0DD9C3}"/>
              </a:ext>
            </a:extLst>
          </p:cNvPr>
          <p:cNvCxnSpPr>
            <a:cxnSpLocks/>
          </p:cNvCxnSpPr>
          <p:nvPr/>
        </p:nvCxnSpPr>
        <p:spPr>
          <a:xfrm>
            <a:off x="4571964" y="2223980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378;p55">
            <a:extLst>
              <a:ext uri="{FF2B5EF4-FFF2-40B4-BE49-F238E27FC236}">
                <a16:creationId xmlns:a16="http://schemas.microsoft.com/office/drawing/2014/main" id="{EF0C52FE-C35F-D76E-0CE2-E241B141A9BC}"/>
              </a:ext>
            </a:extLst>
          </p:cNvPr>
          <p:cNvCxnSpPr>
            <a:cxnSpLocks/>
          </p:cNvCxnSpPr>
          <p:nvPr/>
        </p:nvCxnSpPr>
        <p:spPr>
          <a:xfrm>
            <a:off x="4679945" y="3631431"/>
            <a:ext cx="40397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66;p55">
            <a:extLst>
              <a:ext uri="{FF2B5EF4-FFF2-40B4-BE49-F238E27FC236}">
                <a16:creationId xmlns:a16="http://schemas.microsoft.com/office/drawing/2014/main" id="{11D3BE55-C9FA-06EF-71C6-CF4A42931C56}"/>
              </a:ext>
            </a:extLst>
          </p:cNvPr>
          <p:cNvCxnSpPr/>
          <p:nvPr/>
        </p:nvCxnSpPr>
        <p:spPr>
          <a:xfrm>
            <a:off x="4688540" y="-107750"/>
            <a:ext cx="0" cy="53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67;p55">
            <a:extLst>
              <a:ext uri="{FF2B5EF4-FFF2-40B4-BE49-F238E27FC236}">
                <a16:creationId xmlns:a16="http://schemas.microsoft.com/office/drawing/2014/main" id="{6BC45E04-E1F3-65F8-3BA2-66F2BFFF427E}"/>
              </a:ext>
            </a:extLst>
          </p:cNvPr>
          <p:cNvSpPr/>
          <p:nvPr/>
        </p:nvSpPr>
        <p:spPr>
          <a:xfrm>
            <a:off x="2035350" y="221175"/>
            <a:ext cx="5073300" cy="87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rgbClr val="1F554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6;p55">
            <a:extLst>
              <a:ext uri="{FF2B5EF4-FFF2-40B4-BE49-F238E27FC236}">
                <a16:creationId xmlns:a16="http://schemas.microsoft.com/office/drawing/2014/main" id="{9D4189F3-29AF-67E6-7A61-ACB6D2C2BA90}"/>
              </a:ext>
            </a:extLst>
          </p:cNvPr>
          <p:cNvSpPr/>
          <p:nvPr/>
        </p:nvSpPr>
        <p:spPr>
          <a:xfrm>
            <a:off x="4499814" y="2016455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E43E1-EF79-A508-DF08-FC08D44481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439" y="365512"/>
            <a:ext cx="7696200" cy="5730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ZapfElliptical711BT-Roman"/>
                <a:cs typeface="Times New Roman" panose="02020603050405020304" pitchFamily="18" charset="0"/>
              </a:rPr>
              <a:t>PROPOSED SOLUTIONS</a:t>
            </a:r>
            <a:endParaRPr lang="en-US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4417DC-ABDE-7475-FDD6-8674DA6F544E}"/>
              </a:ext>
            </a:extLst>
          </p:cNvPr>
          <p:cNvSpPr txBox="1">
            <a:spLocks/>
          </p:cNvSpPr>
          <p:nvPr/>
        </p:nvSpPr>
        <p:spPr>
          <a:xfrm>
            <a:off x="5199475" y="1882525"/>
            <a:ext cx="2839524" cy="66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ZapfElliptical711BT-Roman"/>
                <a:cs typeface="Times New Roman" panose="02020603050405020304" pitchFamily="18" charset="0"/>
              </a:rPr>
              <a:t>Data Analysis and Insights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0FDA40-BC22-4FDB-C97D-45F214BBEEB2}"/>
              </a:ext>
            </a:extLst>
          </p:cNvPr>
          <p:cNvSpPr txBox="1">
            <a:spLocks/>
          </p:cNvSpPr>
          <p:nvPr/>
        </p:nvSpPr>
        <p:spPr>
          <a:xfrm>
            <a:off x="127830" y="1895612"/>
            <a:ext cx="40978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Implementation of a Sensor Network </a:t>
            </a:r>
            <a:endParaRPr lang="en-US" sz="1800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150331-C2A2-B820-9BD0-6A64B67EEA79}"/>
              </a:ext>
            </a:extLst>
          </p:cNvPr>
          <p:cNvSpPr txBox="1">
            <a:spLocks/>
          </p:cNvSpPr>
          <p:nvPr/>
        </p:nvSpPr>
        <p:spPr>
          <a:xfrm>
            <a:off x="875066" y="3272749"/>
            <a:ext cx="34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Integration with Microcontroller </a:t>
            </a:r>
            <a:endParaRPr lang="en-US" sz="1800" b="1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CD2C5D-1F57-244F-B989-742A975FC565}"/>
              </a:ext>
            </a:extLst>
          </p:cNvPr>
          <p:cNvSpPr txBox="1">
            <a:spLocks/>
          </p:cNvSpPr>
          <p:nvPr/>
        </p:nvSpPr>
        <p:spPr>
          <a:xfrm>
            <a:off x="5151439" y="3302851"/>
            <a:ext cx="39009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ZapfElliptical711BT-Roman"/>
              </a:rPr>
              <a:t>Data Transmission and Visualization </a:t>
            </a:r>
            <a:endParaRPr lang="en-US" sz="1800" b="1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Google Shape;376;p55">
            <a:extLst>
              <a:ext uri="{FF2B5EF4-FFF2-40B4-BE49-F238E27FC236}">
                <a16:creationId xmlns:a16="http://schemas.microsoft.com/office/drawing/2014/main" id="{00415449-EE00-580C-F3EA-23D0A778B654}"/>
              </a:ext>
            </a:extLst>
          </p:cNvPr>
          <p:cNvSpPr/>
          <p:nvPr/>
        </p:nvSpPr>
        <p:spPr>
          <a:xfrm>
            <a:off x="4472670" y="3423906"/>
            <a:ext cx="396000" cy="396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23" name="Google Shape;367;p55">
            <a:extLst>
              <a:ext uri="{FF2B5EF4-FFF2-40B4-BE49-F238E27FC236}">
                <a16:creationId xmlns:a16="http://schemas.microsoft.com/office/drawing/2014/main" id="{76459C5F-CD87-B633-5016-4F882D9DF1D0}"/>
              </a:ext>
            </a:extLst>
          </p:cNvPr>
          <p:cNvSpPr/>
          <p:nvPr/>
        </p:nvSpPr>
        <p:spPr>
          <a:xfrm>
            <a:off x="304549" y="2036490"/>
            <a:ext cx="3979767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67;p55">
            <a:extLst>
              <a:ext uri="{FF2B5EF4-FFF2-40B4-BE49-F238E27FC236}">
                <a16:creationId xmlns:a16="http://schemas.microsoft.com/office/drawing/2014/main" id="{27BDC1DC-F46B-C834-6891-5146F15C5C46}"/>
              </a:ext>
            </a:extLst>
          </p:cNvPr>
          <p:cNvSpPr/>
          <p:nvPr/>
        </p:nvSpPr>
        <p:spPr>
          <a:xfrm>
            <a:off x="5123350" y="2012224"/>
            <a:ext cx="2734524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67;p55">
            <a:extLst>
              <a:ext uri="{FF2B5EF4-FFF2-40B4-BE49-F238E27FC236}">
                <a16:creationId xmlns:a16="http://schemas.microsoft.com/office/drawing/2014/main" id="{5BD22F76-FE88-A2A4-BA91-64B332F647B6}"/>
              </a:ext>
            </a:extLst>
          </p:cNvPr>
          <p:cNvSpPr/>
          <p:nvPr/>
        </p:nvSpPr>
        <p:spPr>
          <a:xfrm>
            <a:off x="875066" y="3413627"/>
            <a:ext cx="3371805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67;p55">
            <a:extLst>
              <a:ext uri="{FF2B5EF4-FFF2-40B4-BE49-F238E27FC236}">
                <a16:creationId xmlns:a16="http://schemas.microsoft.com/office/drawing/2014/main" id="{E9D664C3-8D12-67B4-555C-DC40F803CAE6}"/>
              </a:ext>
            </a:extLst>
          </p:cNvPr>
          <p:cNvSpPr/>
          <p:nvPr/>
        </p:nvSpPr>
        <p:spPr>
          <a:xfrm>
            <a:off x="5098561" y="3437086"/>
            <a:ext cx="3900974" cy="388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00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7">
            <a:extLst>
              <a:ext uri="{FF2B5EF4-FFF2-40B4-BE49-F238E27FC236}">
                <a16:creationId xmlns:a16="http://schemas.microsoft.com/office/drawing/2014/main" id="{D3634546-A63D-A908-E35B-968774C9D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060" y="3969292"/>
            <a:ext cx="1423670" cy="92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>
                <a:lumMod val="2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AE4DF-D5B6-20FE-052F-CB2B4D4BA1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907" y="306388"/>
            <a:ext cx="2973388" cy="57308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 DIAGRAM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7CDD7FD1-CA39-5CDD-CF44-3CF60ADF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027" y="1859803"/>
            <a:ext cx="1712595" cy="296492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>
                <a:lumMod val="2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7" name="AutoShape 17">
            <a:extLst>
              <a:ext uri="{FF2B5EF4-FFF2-40B4-BE49-F238E27FC236}">
                <a16:creationId xmlns:a16="http://schemas.microsoft.com/office/drawing/2014/main" id="{EF72E7BB-C00A-50D6-B58D-ADCEB2FF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20" y="2724057"/>
            <a:ext cx="1743075" cy="103441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>
                <a:lumMod val="2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AutoShape 18">
            <a:extLst>
              <a:ext uri="{FF2B5EF4-FFF2-40B4-BE49-F238E27FC236}">
                <a16:creationId xmlns:a16="http://schemas.microsoft.com/office/drawing/2014/main" id="{DB592FE4-65E5-D6C4-9E16-C26514C53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060" y="1975169"/>
            <a:ext cx="1423670" cy="7016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>
                <a:lumMod val="2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A782D6F-58D6-3451-5EAE-D7FF6F5C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638" y="673622"/>
            <a:ext cx="1467485" cy="65913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>
                <a:lumMod val="2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1" name="AutoShape 22">
            <a:extLst>
              <a:ext uri="{FF2B5EF4-FFF2-40B4-BE49-F238E27FC236}">
                <a16:creationId xmlns:a16="http://schemas.microsoft.com/office/drawing/2014/main" id="{66AABB3E-0176-69D2-237C-5385BFAFC8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2802" y="3268402"/>
            <a:ext cx="394472" cy="0"/>
          </a:xfrm>
          <a:prstGeom prst="straightConnector1">
            <a:avLst/>
          </a:prstGeom>
          <a:noFill/>
          <a:ln w="38100">
            <a:solidFill>
              <a:schemeClr val="accent2">
                <a:lumMod val="2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23">
            <a:extLst>
              <a:ext uri="{FF2B5EF4-FFF2-40B4-BE49-F238E27FC236}">
                <a16:creationId xmlns:a16="http://schemas.microsoft.com/office/drawing/2014/main" id="{1E811AED-1833-6FFE-18CD-E8F1727D27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61224" y="1343374"/>
            <a:ext cx="10795" cy="498475"/>
          </a:xfrm>
          <a:prstGeom prst="straightConnector1">
            <a:avLst/>
          </a:prstGeom>
          <a:noFill/>
          <a:ln w="38100">
            <a:solidFill>
              <a:schemeClr val="accent2">
                <a:lumMod val="2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AutoShape 25">
            <a:extLst>
              <a:ext uri="{FF2B5EF4-FFF2-40B4-BE49-F238E27FC236}">
                <a16:creationId xmlns:a16="http://schemas.microsoft.com/office/drawing/2014/main" id="{0E1A19E3-8932-612B-6B1D-BA50E5E7EE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57167" y="4421740"/>
            <a:ext cx="847725" cy="0"/>
          </a:xfrm>
          <a:prstGeom prst="straightConnector1">
            <a:avLst/>
          </a:prstGeom>
          <a:noFill/>
          <a:ln w="38100">
            <a:solidFill>
              <a:schemeClr val="accent2">
                <a:lumMod val="2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AutoShape 26">
            <a:extLst>
              <a:ext uri="{FF2B5EF4-FFF2-40B4-BE49-F238E27FC236}">
                <a16:creationId xmlns:a16="http://schemas.microsoft.com/office/drawing/2014/main" id="{820DAF89-9C40-743D-2F62-8BEE95A0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760" y="2901265"/>
            <a:ext cx="1423670" cy="7016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>
                <a:lumMod val="25000"/>
              </a:schemeClr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Text Box 32">
            <a:extLst>
              <a:ext uri="{FF2B5EF4-FFF2-40B4-BE49-F238E27FC236}">
                <a16:creationId xmlns:a16="http://schemas.microsoft.com/office/drawing/2014/main" id="{FF1772F4-9834-EF9E-4ACD-97828910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795" y="2911382"/>
            <a:ext cx="1744980" cy="7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Accelerometer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43">
            <a:extLst>
              <a:ext uri="{FF2B5EF4-FFF2-40B4-BE49-F238E27FC236}">
                <a16:creationId xmlns:a16="http://schemas.microsoft.com/office/drawing/2014/main" id="{216889FF-65C0-804E-D767-FBCC982F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155" y="4117882"/>
            <a:ext cx="1425575" cy="77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AutoShape 29">
            <a:extLst>
              <a:ext uri="{FF2B5EF4-FFF2-40B4-BE49-F238E27FC236}">
                <a16:creationId xmlns:a16="http://schemas.microsoft.com/office/drawing/2014/main" id="{78274173-CF18-1DC9-98C6-92DB7D56E6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2156" y="2304481"/>
            <a:ext cx="0" cy="966787"/>
          </a:xfrm>
          <a:prstGeom prst="straightConnector1">
            <a:avLst/>
          </a:prstGeom>
          <a:noFill/>
          <a:ln w="381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6F9BC-A869-2170-3473-BFCD206B2AA7}"/>
              </a:ext>
            </a:extLst>
          </p:cNvPr>
          <p:cNvCxnSpPr>
            <a:cxnSpLocks/>
          </p:cNvCxnSpPr>
          <p:nvPr/>
        </p:nvCxnSpPr>
        <p:spPr>
          <a:xfrm>
            <a:off x="5369424" y="2771672"/>
            <a:ext cx="433378" cy="0"/>
          </a:xfrm>
          <a:prstGeom prst="straightConnector1">
            <a:avLst/>
          </a:prstGeom>
          <a:ln w="38100">
            <a:solidFill>
              <a:schemeClr val="accent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AutoShape 22">
            <a:extLst>
              <a:ext uri="{FF2B5EF4-FFF2-40B4-BE49-F238E27FC236}">
                <a16:creationId xmlns:a16="http://schemas.microsoft.com/office/drawing/2014/main" id="{887A9123-7FA1-833C-A03F-D5BD64D1A9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6444" y="2323438"/>
            <a:ext cx="358105" cy="1090"/>
          </a:xfrm>
          <a:prstGeom prst="straightConnector1">
            <a:avLst/>
          </a:prstGeom>
          <a:noFill/>
          <a:ln w="38100">
            <a:solidFill>
              <a:schemeClr val="accent2">
                <a:lumMod val="2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 Box 31">
            <a:extLst>
              <a:ext uri="{FF2B5EF4-FFF2-40B4-BE49-F238E27FC236}">
                <a16:creationId xmlns:a16="http://schemas.microsoft.com/office/drawing/2014/main" id="{2ECD1AF6-936D-1010-DABB-0DD7A7C6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52" y="2929797"/>
            <a:ext cx="1425575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ESP8266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83FBED6C-E844-A2CC-F06E-9FBE804A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02" y="770797"/>
            <a:ext cx="1425575" cy="4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37E7BE03-6E2C-3F61-3B6B-EEEB985C0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367" y="2098582"/>
            <a:ext cx="1425575" cy="4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1DF748E4-80AF-85A9-4349-77A5D712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487" y="3032667"/>
            <a:ext cx="1425575" cy="4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</a:t>
            </a:r>
            <a:endParaRPr lang="en-US" sz="11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32B78E-94E8-69BC-9D98-FD45A92A686D}"/>
              </a:ext>
            </a:extLst>
          </p:cNvPr>
          <p:cNvCxnSpPr>
            <a:cxnSpLocks/>
          </p:cNvCxnSpPr>
          <p:nvPr/>
        </p:nvCxnSpPr>
        <p:spPr>
          <a:xfrm>
            <a:off x="3128838" y="3194592"/>
            <a:ext cx="510665" cy="0"/>
          </a:xfrm>
          <a:prstGeom prst="straightConnector1">
            <a:avLst/>
          </a:prstGeom>
          <a:ln w="38100">
            <a:solidFill>
              <a:schemeClr val="accent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oogle Shape;663;p64">
            <a:extLst>
              <a:ext uri="{FF2B5EF4-FFF2-40B4-BE49-F238E27FC236}">
                <a16:creationId xmlns:a16="http://schemas.microsoft.com/office/drawing/2014/main" id="{C8AD0C06-8771-8E89-6F28-3E7C0003397F}"/>
              </a:ext>
            </a:extLst>
          </p:cNvPr>
          <p:cNvCxnSpPr>
            <a:cxnSpLocks/>
          </p:cNvCxnSpPr>
          <p:nvPr/>
        </p:nvCxnSpPr>
        <p:spPr>
          <a:xfrm>
            <a:off x="148907" y="879475"/>
            <a:ext cx="30099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7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B5A3-04D3-AFA5-CAAD-2D5E52D3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121983"/>
            <a:ext cx="7696500" cy="572700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7107FA-EF5A-15F1-4CF7-A19494503C85}"/>
              </a:ext>
            </a:extLst>
          </p:cNvPr>
          <p:cNvSpPr txBox="1">
            <a:spLocks/>
          </p:cNvSpPr>
          <p:nvPr/>
        </p:nvSpPr>
        <p:spPr>
          <a:xfrm>
            <a:off x="1987884" y="763896"/>
            <a:ext cx="27176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ESP8266 Node MCU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DF926A-B2F1-FC5D-BE90-462E8E511802}"/>
              </a:ext>
            </a:extLst>
          </p:cNvPr>
          <p:cNvSpPr txBox="1">
            <a:spLocks/>
          </p:cNvSpPr>
          <p:nvPr/>
        </p:nvSpPr>
        <p:spPr>
          <a:xfrm>
            <a:off x="3317271" y="1825682"/>
            <a:ext cx="37454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ACCELEROMETER</a:t>
            </a:r>
            <a:endParaRPr lang="en-US" sz="2000" dirty="0">
              <a:solidFill>
                <a:schemeClr val="accent3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CAB2C4-446F-3B16-BB18-D5C32AB74765}"/>
              </a:ext>
            </a:extLst>
          </p:cNvPr>
          <p:cNvSpPr txBox="1">
            <a:spLocks/>
          </p:cNvSpPr>
          <p:nvPr/>
        </p:nvSpPr>
        <p:spPr>
          <a:xfrm>
            <a:off x="2049952" y="2949986"/>
            <a:ext cx="18055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BUZZER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F581B-5709-B3E4-9DFF-80E41CD35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929">
            <a:off x="397483" y="892521"/>
            <a:ext cx="1467750" cy="101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NVNETO GY-291 ADXL345 3 Axis Accelerometer Gyroscope Module Slope  Accelerometer Gyroscope Sensor Module 16Bit AD Converter Data Output IIC  I2C : Amazon.in: Industrial &amp; Scientific">
            <a:extLst>
              <a:ext uri="{FF2B5EF4-FFF2-40B4-BE49-F238E27FC236}">
                <a16:creationId xmlns:a16="http://schemas.microsoft.com/office/drawing/2014/main" id="{7C98BCF3-BF08-2B7F-31AD-ABB9431B2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77" y="1730432"/>
            <a:ext cx="1511118" cy="116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1BE8F-28ED-9706-90A7-A27F75C7C7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5" y="2908459"/>
            <a:ext cx="1512966" cy="1037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7B680E-04D7-5408-0F81-9E591187995A}"/>
              </a:ext>
            </a:extLst>
          </p:cNvPr>
          <p:cNvSpPr txBox="1">
            <a:spLocks/>
          </p:cNvSpPr>
          <p:nvPr/>
        </p:nvSpPr>
        <p:spPr>
          <a:xfrm>
            <a:off x="1987884" y="1223013"/>
            <a:ext cx="39448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400" b="0" i="0" dirty="0">
                <a:solidFill>
                  <a:schemeClr val="accent3">
                    <a:lumMod val="10000"/>
                  </a:schemeClr>
                </a:solidFill>
                <a:effectLst/>
                <a:latin typeface="Söhne"/>
              </a:rPr>
              <a:t>A low-cost Wi-Fi microcontroller module used for IoT projects and wireless communication.</a:t>
            </a:r>
            <a:endParaRPr lang="en-US" sz="2000" b="1" dirty="0">
              <a:solidFill>
                <a:schemeClr val="accent3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F39451-A08D-AE9D-B59F-E6377C674FE4}"/>
              </a:ext>
            </a:extLst>
          </p:cNvPr>
          <p:cNvSpPr txBox="1">
            <a:spLocks/>
          </p:cNvSpPr>
          <p:nvPr/>
        </p:nvSpPr>
        <p:spPr>
          <a:xfrm>
            <a:off x="2838451" y="2287830"/>
            <a:ext cx="4243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en-US" sz="1400" b="0" i="0" dirty="0">
                <a:solidFill>
                  <a:schemeClr val="accent3">
                    <a:lumMod val="10000"/>
                  </a:schemeClr>
                </a:solidFill>
                <a:effectLst/>
                <a:latin typeface="Söhne"/>
              </a:rPr>
              <a:t>A sensor that measures acceleration in three axes, commonly used in motion-sensing applications.</a:t>
            </a:r>
            <a:endParaRPr lang="en-US" sz="2000" dirty="0">
              <a:solidFill>
                <a:schemeClr val="accent3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CEAFE-8420-4D60-66D8-C9439A2F8DE4}"/>
              </a:ext>
            </a:extLst>
          </p:cNvPr>
          <p:cNvSpPr txBox="1">
            <a:spLocks/>
          </p:cNvSpPr>
          <p:nvPr/>
        </p:nvSpPr>
        <p:spPr>
          <a:xfrm>
            <a:off x="2049952" y="3336032"/>
            <a:ext cx="35793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1400" b="0" i="0" dirty="0">
                <a:solidFill>
                  <a:schemeClr val="accent3">
                    <a:lumMod val="10000"/>
                  </a:schemeClr>
                </a:solidFill>
                <a:effectLst/>
                <a:latin typeface="Söhne"/>
              </a:rPr>
              <a:t>An electronic sound-making device that produces a simple buzzing or beeping sound.</a:t>
            </a: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595022-11FF-B8BA-B742-C0815E320F31}"/>
              </a:ext>
            </a:extLst>
          </p:cNvPr>
          <p:cNvSpPr txBox="1">
            <a:spLocks/>
          </p:cNvSpPr>
          <p:nvPr/>
        </p:nvSpPr>
        <p:spPr>
          <a:xfrm>
            <a:off x="3302240" y="3951278"/>
            <a:ext cx="39272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LED (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 Emitting Diode)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B73BE0-DD72-322D-41A5-67168BFB1EFE}"/>
              </a:ext>
            </a:extLst>
          </p:cNvPr>
          <p:cNvSpPr txBox="1">
            <a:spLocks/>
          </p:cNvSpPr>
          <p:nvPr/>
        </p:nvSpPr>
        <p:spPr>
          <a:xfrm>
            <a:off x="1987884" y="4351804"/>
            <a:ext cx="52958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/>
            <a:r>
              <a:rPr lang="en-US" sz="1400" dirty="0">
                <a:solidFill>
                  <a:schemeClr val="accent3">
                    <a:lumMod val="10000"/>
                  </a:schemeClr>
                </a:solidFill>
                <a:latin typeface="Söhne"/>
              </a:rPr>
              <a:t>A</a:t>
            </a:r>
            <a:r>
              <a:rPr lang="en-US" sz="1400" b="0" i="0" dirty="0">
                <a:solidFill>
                  <a:schemeClr val="accent3">
                    <a:lumMod val="10000"/>
                  </a:schemeClr>
                </a:solidFill>
                <a:effectLst/>
                <a:latin typeface="Söhne"/>
              </a:rPr>
              <a:t> semiconductor device that emits light when an electric current passes through it, often used for indicators or lighting purposes.</a:t>
            </a: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3076" name="Picture 4" descr="green red led - OFF-54% &gt; Shipping free">
            <a:extLst>
              <a:ext uri="{FF2B5EF4-FFF2-40B4-BE49-F238E27FC236}">
                <a16:creationId xmlns:a16="http://schemas.microsoft.com/office/drawing/2014/main" id="{58ED735A-53FF-4A28-E72D-5C346D6F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9" y="3852629"/>
            <a:ext cx="1149125" cy="114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3701F-31FA-B3DE-3F36-B103887FFB0B}"/>
              </a:ext>
            </a:extLst>
          </p:cNvPr>
          <p:cNvCxnSpPr/>
          <p:nvPr/>
        </p:nvCxnSpPr>
        <p:spPr>
          <a:xfrm>
            <a:off x="3373161" y="712338"/>
            <a:ext cx="2408514" cy="20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2183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F6AC-CF6C-66AE-1452-16151ECD97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8762" y="238727"/>
            <a:ext cx="6867525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PROPOSED SYSTEM AND METHODOLOGY</a:t>
            </a:r>
            <a:endParaRPr 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E2B5F-9DFA-F999-7212-F98800398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042944"/>
            <a:ext cx="7639050" cy="3769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Google Shape;663;p64">
            <a:extLst>
              <a:ext uri="{FF2B5EF4-FFF2-40B4-BE49-F238E27FC236}">
                <a16:creationId xmlns:a16="http://schemas.microsoft.com/office/drawing/2014/main" id="{0D13E232-A821-D8D1-9340-63A613105B8F}"/>
              </a:ext>
            </a:extLst>
          </p:cNvPr>
          <p:cNvCxnSpPr>
            <a:cxnSpLocks/>
          </p:cNvCxnSpPr>
          <p:nvPr/>
        </p:nvCxnSpPr>
        <p:spPr>
          <a:xfrm>
            <a:off x="677812" y="786414"/>
            <a:ext cx="55229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637935" y="2081194"/>
            <a:ext cx="4875021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1"/>
                </a:solidFill>
              </a:rPr>
              <a:t>Anti-Poaching Alarm System for Tree</a:t>
            </a:r>
            <a:endParaRPr sz="5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orest - Free nature icons">
            <a:extLst>
              <a:ext uri="{FF2B5EF4-FFF2-40B4-BE49-F238E27FC236}">
                <a16:creationId xmlns:a16="http://schemas.microsoft.com/office/drawing/2014/main" id="{26FB2B35-D004-B716-81D2-5A8E86C6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5" y="677978"/>
            <a:ext cx="3491680" cy="34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3E26894-4D0E-79F4-4FA2-77DB6209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IoT Internship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8D967-FAF8-9A94-8624-1C51855F5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b="31097"/>
          <a:stretch/>
        </p:blipFill>
        <p:spPr>
          <a:xfrm>
            <a:off x="5188541" y="1116874"/>
            <a:ext cx="2373923" cy="335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193D62-2D97-4778-9A26-499DCAC1B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3" b="31097"/>
          <a:stretch/>
        </p:blipFill>
        <p:spPr>
          <a:xfrm>
            <a:off x="1254967" y="1162594"/>
            <a:ext cx="2373923" cy="33571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6B097E-D39C-4BA5-5FDC-B0B2D6F48BD6}"/>
              </a:ext>
            </a:extLst>
          </p:cNvPr>
          <p:cNvSpPr txBox="1">
            <a:spLocks/>
          </p:cNvSpPr>
          <p:nvPr/>
        </p:nvSpPr>
        <p:spPr>
          <a:xfrm>
            <a:off x="588305" y="335621"/>
            <a:ext cx="133332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RESULT</a:t>
            </a:r>
            <a:endParaRPr 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cxnSp>
        <p:nvCxnSpPr>
          <p:cNvPr id="7" name="Google Shape;663;p64">
            <a:extLst>
              <a:ext uri="{FF2B5EF4-FFF2-40B4-BE49-F238E27FC236}">
                <a16:creationId xmlns:a16="http://schemas.microsoft.com/office/drawing/2014/main" id="{D1272CD3-BC63-F2A3-736D-9A58CF763A5E}"/>
              </a:ext>
            </a:extLst>
          </p:cNvPr>
          <p:cNvCxnSpPr>
            <a:cxnSpLocks/>
          </p:cNvCxnSpPr>
          <p:nvPr/>
        </p:nvCxnSpPr>
        <p:spPr>
          <a:xfrm>
            <a:off x="605971" y="786414"/>
            <a:ext cx="12438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2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-81601" y="19827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Söhne"/>
              </a:rPr>
              <a:t>ADVANTAGES</a:t>
            </a:r>
            <a:endParaRPr lang="en-US" sz="3200" dirty="0">
              <a:latin typeface="Söhne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body" idx="1"/>
          </p:nvPr>
        </p:nvSpPr>
        <p:spPr>
          <a:xfrm>
            <a:off x="1673374" y="3083456"/>
            <a:ext cx="2495549" cy="53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280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Cost-Effective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4294967295"/>
          </p:nvPr>
        </p:nvSpPr>
        <p:spPr>
          <a:xfrm>
            <a:off x="1419225" y="1233734"/>
            <a:ext cx="2543175" cy="78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80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Early Detection</a:t>
            </a:r>
            <a:endParaRPr lang="en-US" sz="2800" dirty="0">
              <a:solidFill>
                <a:schemeClr val="accent2">
                  <a:lumMod val="25000"/>
                </a:schemeClr>
              </a:solidFill>
              <a:latin typeface="Söh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4294967295"/>
          </p:nvPr>
        </p:nvSpPr>
        <p:spPr>
          <a:xfrm>
            <a:off x="4987050" y="2177256"/>
            <a:ext cx="3638807" cy="78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80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Real-Time Monitoring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4294967295"/>
          </p:nvPr>
        </p:nvSpPr>
        <p:spPr>
          <a:xfrm>
            <a:off x="5295901" y="4060432"/>
            <a:ext cx="4076957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Low Power Consumption</a:t>
            </a:r>
            <a:endParaRPr lang="en-US" sz="28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646CA-6B48-4DB0-5AF3-8EECAA778A53}"/>
              </a:ext>
            </a:extLst>
          </p:cNvPr>
          <p:cNvCxnSpPr/>
          <p:nvPr/>
        </p:nvCxnSpPr>
        <p:spPr>
          <a:xfrm>
            <a:off x="4572000" y="0"/>
            <a:ext cx="0" cy="5219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oogle Shape;663;p64">
            <a:extLst>
              <a:ext uri="{FF2B5EF4-FFF2-40B4-BE49-F238E27FC236}">
                <a16:creationId xmlns:a16="http://schemas.microsoft.com/office/drawing/2014/main" id="{AF452B69-9721-2964-4C7E-ED85E4A9D21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057650" y="1571213"/>
            <a:ext cx="32384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Google Shape;664;p64">
            <a:extLst>
              <a:ext uri="{FF2B5EF4-FFF2-40B4-BE49-F238E27FC236}">
                <a16:creationId xmlns:a16="http://schemas.microsoft.com/office/drawing/2014/main" id="{7B1B4C8A-9323-63F7-F11C-B8AB4EDAF5EC}"/>
              </a:ext>
            </a:extLst>
          </p:cNvPr>
          <p:cNvSpPr/>
          <p:nvPr/>
        </p:nvSpPr>
        <p:spPr>
          <a:xfrm>
            <a:off x="4381499" y="1373213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663;p64">
            <a:extLst>
              <a:ext uri="{FF2B5EF4-FFF2-40B4-BE49-F238E27FC236}">
                <a16:creationId xmlns:a16="http://schemas.microsoft.com/office/drawing/2014/main" id="{EA48EA7D-E89C-AAA1-F2B0-71FA089A0643}"/>
              </a:ext>
            </a:extLst>
          </p:cNvPr>
          <p:cNvCxnSpPr>
            <a:cxnSpLocks/>
          </p:cNvCxnSpPr>
          <p:nvPr/>
        </p:nvCxnSpPr>
        <p:spPr>
          <a:xfrm>
            <a:off x="4572000" y="4432412"/>
            <a:ext cx="53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664;p64">
            <a:extLst>
              <a:ext uri="{FF2B5EF4-FFF2-40B4-BE49-F238E27FC236}">
                <a16:creationId xmlns:a16="http://schemas.microsoft.com/office/drawing/2014/main" id="{1F790D56-0487-B6E2-7790-812D78411009}"/>
              </a:ext>
            </a:extLst>
          </p:cNvPr>
          <p:cNvSpPr/>
          <p:nvPr/>
        </p:nvSpPr>
        <p:spPr>
          <a:xfrm>
            <a:off x="4381499" y="4234412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663;p64">
            <a:extLst>
              <a:ext uri="{FF2B5EF4-FFF2-40B4-BE49-F238E27FC236}">
                <a16:creationId xmlns:a16="http://schemas.microsoft.com/office/drawing/2014/main" id="{CD56F7C4-ED2C-491A-BF2F-F55B83B18F0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4076700" y="3400426"/>
            <a:ext cx="71984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Google Shape;664;p64">
            <a:extLst>
              <a:ext uri="{FF2B5EF4-FFF2-40B4-BE49-F238E27FC236}">
                <a16:creationId xmlns:a16="http://schemas.microsoft.com/office/drawing/2014/main" id="{6379CFA5-1B0A-4A54-1FF4-CC845F127BA8}"/>
              </a:ext>
            </a:extLst>
          </p:cNvPr>
          <p:cNvSpPr/>
          <p:nvPr/>
        </p:nvSpPr>
        <p:spPr>
          <a:xfrm>
            <a:off x="4400549" y="3202426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663;p64">
            <a:extLst>
              <a:ext uri="{FF2B5EF4-FFF2-40B4-BE49-F238E27FC236}">
                <a16:creationId xmlns:a16="http://schemas.microsoft.com/office/drawing/2014/main" id="{E66ED20E-ABDA-6479-3AF0-090E95F6B1E1}"/>
              </a:ext>
            </a:extLst>
          </p:cNvPr>
          <p:cNvCxnSpPr>
            <a:cxnSpLocks/>
          </p:cNvCxnSpPr>
          <p:nvPr/>
        </p:nvCxnSpPr>
        <p:spPr>
          <a:xfrm>
            <a:off x="457199" y="854329"/>
            <a:ext cx="300990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Google Shape;663;p64">
            <a:extLst>
              <a:ext uri="{FF2B5EF4-FFF2-40B4-BE49-F238E27FC236}">
                <a16:creationId xmlns:a16="http://schemas.microsoft.com/office/drawing/2014/main" id="{13623216-8386-EE3E-55A0-936A8852D953}"/>
              </a:ext>
            </a:extLst>
          </p:cNvPr>
          <p:cNvCxnSpPr>
            <a:cxnSpLocks/>
          </p:cNvCxnSpPr>
          <p:nvPr/>
        </p:nvCxnSpPr>
        <p:spPr>
          <a:xfrm>
            <a:off x="4572000" y="2491794"/>
            <a:ext cx="56197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Google Shape;664;p64">
            <a:extLst>
              <a:ext uri="{FF2B5EF4-FFF2-40B4-BE49-F238E27FC236}">
                <a16:creationId xmlns:a16="http://schemas.microsoft.com/office/drawing/2014/main" id="{DFDA750E-5649-33E8-6CE2-67D42133A6A3}"/>
              </a:ext>
            </a:extLst>
          </p:cNvPr>
          <p:cNvSpPr/>
          <p:nvPr/>
        </p:nvSpPr>
        <p:spPr>
          <a:xfrm>
            <a:off x="4400549" y="2293794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1CAF-172D-C45C-26BC-5E829EB1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0" y="271805"/>
            <a:ext cx="3389099" cy="886892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LIMITATIONS</a:t>
            </a:r>
            <a:endParaRPr lang="en-US" sz="36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52AE07-0C72-2080-6F11-2CA05E9ADAEB}"/>
              </a:ext>
            </a:extLst>
          </p:cNvPr>
          <p:cNvSpPr txBox="1">
            <a:spLocks/>
          </p:cNvSpPr>
          <p:nvPr/>
        </p:nvSpPr>
        <p:spPr>
          <a:xfrm>
            <a:off x="905069" y="1546429"/>
            <a:ext cx="30097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b="1" i="0" dirty="0">
                <a:effectLst/>
                <a:latin typeface="Söhne"/>
              </a:rPr>
              <a:t>Connectivity Issues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DE1FC-85D3-2DCE-B21E-13FFFFFDB5FF}"/>
              </a:ext>
            </a:extLst>
          </p:cNvPr>
          <p:cNvCxnSpPr/>
          <p:nvPr/>
        </p:nvCxnSpPr>
        <p:spPr>
          <a:xfrm>
            <a:off x="4572000" y="0"/>
            <a:ext cx="0" cy="5219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Google Shape;663;p64">
            <a:extLst>
              <a:ext uri="{FF2B5EF4-FFF2-40B4-BE49-F238E27FC236}">
                <a16:creationId xmlns:a16="http://schemas.microsoft.com/office/drawing/2014/main" id="{C401F372-D4B0-C5A3-77B9-FAAFEB2FE0A5}"/>
              </a:ext>
            </a:extLst>
          </p:cNvPr>
          <p:cNvCxnSpPr>
            <a:cxnSpLocks/>
          </p:cNvCxnSpPr>
          <p:nvPr/>
        </p:nvCxnSpPr>
        <p:spPr>
          <a:xfrm>
            <a:off x="4076700" y="1921129"/>
            <a:ext cx="50208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12EE967D-A98B-98DA-DBFB-7DA8882740B1}"/>
              </a:ext>
            </a:extLst>
          </p:cNvPr>
          <p:cNvSpPr/>
          <p:nvPr/>
        </p:nvSpPr>
        <p:spPr>
          <a:xfrm>
            <a:off x="4400549" y="1723129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663;p64">
            <a:extLst>
              <a:ext uri="{FF2B5EF4-FFF2-40B4-BE49-F238E27FC236}">
                <a16:creationId xmlns:a16="http://schemas.microsoft.com/office/drawing/2014/main" id="{0A9A05DC-1969-A355-5555-96997ED8E917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4048125" y="3904256"/>
            <a:ext cx="72937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Google Shape;664;p64">
            <a:extLst>
              <a:ext uri="{FF2B5EF4-FFF2-40B4-BE49-F238E27FC236}">
                <a16:creationId xmlns:a16="http://schemas.microsoft.com/office/drawing/2014/main" id="{46B4E16E-2D14-320D-E95C-16244719AD19}"/>
              </a:ext>
            </a:extLst>
          </p:cNvPr>
          <p:cNvSpPr/>
          <p:nvPr/>
        </p:nvSpPr>
        <p:spPr>
          <a:xfrm>
            <a:off x="4381499" y="3706256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B39B32-A2DB-7FE7-7E74-523E70A11B9E}"/>
              </a:ext>
            </a:extLst>
          </p:cNvPr>
          <p:cNvSpPr txBox="1">
            <a:spLocks/>
          </p:cNvSpPr>
          <p:nvPr/>
        </p:nvSpPr>
        <p:spPr>
          <a:xfrm>
            <a:off x="5181450" y="2617225"/>
            <a:ext cx="31474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b="1" i="0" dirty="0">
                <a:effectLst/>
                <a:latin typeface="Söhne"/>
              </a:rPr>
              <a:t>False Alarms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8E44D5-24B0-D624-2ED5-B12B32C98096}"/>
              </a:ext>
            </a:extLst>
          </p:cNvPr>
          <p:cNvSpPr txBox="1">
            <a:spLocks/>
          </p:cNvSpPr>
          <p:nvPr/>
        </p:nvSpPr>
        <p:spPr>
          <a:xfrm>
            <a:off x="1254112" y="3583487"/>
            <a:ext cx="31474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Limited Coverage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cxnSp>
        <p:nvCxnSpPr>
          <p:cNvPr id="11" name="Google Shape;663;p64">
            <a:extLst>
              <a:ext uri="{FF2B5EF4-FFF2-40B4-BE49-F238E27FC236}">
                <a16:creationId xmlns:a16="http://schemas.microsoft.com/office/drawing/2014/main" id="{7609BDA9-1326-ECEA-3B39-AE171D246916}"/>
              </a:ext>
            </a:extLst>
          </p:cNvPr>
          <p:cNvCxnSpPr>
            <a:cxnSpLocks/>
          </p:cNvCxnSpPr>
          <p:nvPr/>
        </p:nvCxnSpPr>
        <p:spPr>
          <a:xfrm>
            <a:off x="4605337" y="2928821"/>
            <a:ext cx="50208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Google Shape;664;p64">
            <a:extLst>
              <a:ext uri="{FF2B5EF4-FFF2-40B4-BE49-F238E27FC236}">
                <a16:creationId xmlns:a16="http://schemas.microsoft.com/office/drawing/2014/main" id="{C6E7E866-98C9-E61B-666D-44083910033C}"/>
              </a:ext>
            </a:extLst>
          </p:cNvPr>
          <p:cNvSpPr/>
          <p:nvPr/>
        </p:nvSpPr>
        <p:spPr>
          <a:xfrm>
            <a:off x="4374000" y="2730821"/>
            <a:ext cx="396000" cy="3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663;p64">
            <a:extLst>
              <a:ext uri="{FF2B5EF4-FFF2-40B4-BE49-F238E27FC236}">
                <a16:creationId xmlns:a16="http://schemas.microsoft.com/office/drawing/2014/main" id="{AB146425-B5ED-14B0-3EA1-D9B3A7A4AD4F}"/>
              </a:ext>
            </a:extLst>
          </p:cNvPr>
          <p:cNvCxnSpPr>
            <a:cxnSpLocks/>
          </p:cNvCxnSpPr>
          <p:nvPr/>
        </p:nvCxnSpPr>
        <p:spPr>
          <a:xfrm>
            <a:off x="428625" y="959104"/>
            <a:ext cx="31115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47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1CAF-172D-C45C-26BC-5E829EB1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0" y="271805"/>
            <a:ext cx="3389099" cy="886892"/>
          </a:xfrm>
        </p:spPr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CONCLUSION 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7" name="Google Shape;663;p64">
            <a:extLst>
              <a:ext uri="{FF2B5EF4-FFF2-40B4-BE49-F238E27FC236}">
                <a16:creationId xmlns:a16="http://schemas.microsoft.com/office/drawing/2014/main" id="{AB146425-B5ED-14B0-3EA1-D9B3A7A4AD4F}"/>
              </a:ext>
            </a:extLst>
          </p:cNvPr>
          <p:cNvCxnSpPr>
            <a:cxnSpLocks/>
          </p:cNvCxnSpPr>
          <p:nvPr/>
        </p:nvCxnSpPr>
        <p:spPr>
          <a:xfrm>
            <a:off x="653140" y="959104"/>
            <a:ext cx="279377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FB7C3A5-4C2F-8EA4-AC95-2F75D89BBFBE}"/>
              </a:ext>
            </a:extLst>
          </p:cNvPr>
          <p:cNvSpPr txBox="1">
            <a:spLocks/>
          </p:cNvSpPr>
          <p:nvPr/>
        </p:nvSpPr>
        <p:spPr>
          <a:xfrm>
            <a:off x="681133" y="1562430"/>
            <a:ext cx="8061649" cy="329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The IoT-based anti-poaching alarm system for trees represents a promising solution to combat illegal activities in forests.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4000" spc="-5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By leveraging real-time monitoring and data analytics, it enhances early detection and rapid response, bolstering forest protection efforts and contributing to the preservation of valuable ecosystems.</a:t>
            </a:r>
            <a:endParaRPr lang="en-US" dirty="0">
              <a:solidFill>
                <a:schemeClr val="accent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0081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 idx="4294967295"/>
          </p:nvPr>
        </p:nvSpPr>
        <p:spPr>
          <a:xfrm>
            <a:off x="2102644" y="1955800"/>
            <a:ext cx="4938712" cy="10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49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6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8" name="Google Shape;663;p64">
            <a:extLst>
              <a:ext uri="{FF2B5EF4-FFF2-40B4-BE49-F238E27FC236}">
                <a16:creationId xmlns:a16="http://schemas.microsoft.com/office/drawing/2014/main" id="{E9AC399A-C5D2-8AB1-3299-AC19E8DD74E1}"/>
              </a:ext>
            </a:extLst>
          </p:cNvPr>
          <p:cNvCxnSpPr>
            <a:cxnSpLocks/>
          </p:cNvCxnSpPr>
          <p:nvPr/>
        </p:nvCxnSpPr>
        <p:spPr>
          <a:xfrm>
            <a:off x="5932874" y="913566"/>
            <a:ext cx="261968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95" name="Google Shape;2106;p37">
            <a:extLst>
              <a:ext uri="{FF2B5EF4-FFF2-40B4-BE49-F238E27FC236}">
                <a16:creationId xmlns:a16="http://schemas.microsoft.com/office/drawing/2014/main" id="{0BC403BE-7200-F019-C0AB-490365BD65B3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6" name="Google Shape;2107;p37">
              <a:extLst>
                <a:ext uri="{FF2B5EF4-FFF2-40B4-BE49-F238E27FC236}">
                  <a16:creationId xmlns:a16="http://schemas.microsoft.com/office/drawing/2014/main" id="{67D03D39-5F9F-1837-F2B0-C3FC821EA1E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11" name="Google Shape;2108;p37">
                <a:extLst>
                  <a:ext uri="{FF2B5EF4-FFF2-40B4-BE49-F238E27FC236}">
                    <a16:creationId xmlns:a16="http://schemas.microsoft.com/office/drawing/2014/main" id="{1F7A0656-DA6C-B4CD-287F-3E03D29A6FAD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12" name="Google Shape;2109;p37">
                <a:extLst>
                  <a:ext uri="{FF2B5EF4-FFF2-40B4-BE49-F238E27FC236}">
                    <a16:creationId xmlns:a16="http://schemas.microsoft.com/office/drawing/2014/main" id="{D32D64B5-523B-5D24-F4BD-FE918990532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107" name="Google Shape;2110;p37">
              <a:extLst>
                <a:ext uri="{FF2B5EF4-FFF2-40B4-BE49-F238E27FC236}">
                  <a16:creationId xmlns:a16="http://schemas.microsoft.com/office/drawing/2014/main" id="{C1AF6539-CED7-F552-30AA-8235378DD0F5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8" name="Google Shape;2111;p37">
                <a:extLst>
                  <a:ext uri="{FF2B5EF4-FFF2-40B4-BE49-F238E27FC236}">
                    <a16:creationId xmlns:a16="http://schemas.microsoft.com/office/drawing/2014/main" id="{6574CBD4-97D2-3DC9-91B3-5B9D2120526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09" name="Google Shape;2112;p37">
                <a:extLst>
                  <a:ext uri="{FF2B5EF4-FFF2-40B4-BE49-F238E27FC236}">
                    <a16:creationId xmlns:a16="http://schemas.microsoft.com/office/drawing/2014/main" id="{62F9A142-99AD-A22B-A0CD-24B18E921C6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10" name="Google Shape;2113;p37">
                <a:extLst>
                  <a:ext uri="{FF2B5EF4-FFF2-40B4-BE49-F238E27FC236}">
                    <a16:creationId xmlns:a16="http://schemas.microsoft.com/office/drawing/2014/main" id="{843E3429-71A6-ECFA-2989-3DFC6675A9A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113" name="Google Shape;2114;p37">
            <a:extLst>
              <a:ext uri="{FF2B5EF4-FFF2-40B4-BE49-F238E27FC236}">
                <a16:creationId xmlns:a16="http://schemas.microsoft.com/office/drawing/2014/main" id="{0CE1AC03-2749-DFFB-BEDD-E4BE8632FD3C}"/>
              </a:ext>
            </a:extLst>
          </p:cNvPr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4" name="Google Shape;2115;p37">
              <a:extLst>
                <a:ext uri="{FF2B5EF4-FFF2-40B4-BE49-F238E27FC236}">
                  <a16:creationId xmlns:a16="http://schemas.microsoft.com/office/drawing/2014/main" id="{6679184A-9E5C-B3DB-C9B9-51A808F3A3AC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9" name="Google Shape;2116;p37">
                <a:extLst>
                  <a:ext uri="{FF2B5EF4-FFF2-40B4-BE49-F238E27FC236}">
                    <a16:creationId xmlns:a16="http://schemas.microsoft.com/office/drawing/2014/main" id="{0E774ED9-248F-6ACE-9377-E9BC4471EC9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17;p37">
                <a:extLst>
                  <a:ext uri="{FF2B5EF4-FFF2-40B4-BE49-F238E27FC236}">
                    <a16:creationId xmlns:a16="http://schemas.microsoft.com/office/drawing/2014/main" id="{EAFA4B62-AC2D-FE7F-0E6F-069DA146D2E1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115" name="Google Shape;2118;p37">
              <a:extLst>
                <a:ext uri="{FF2B5EF4-FFF2-40B4-BE49-F238E27FC236}">
                  <a16:creationId xmlns:a16="http://schemas.microsoft.com/office/drawing/2014/main" id="{43F324E3-09CD-BAC2-A027-64358BCC8761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6" name="Google Shape;2119;p37">
                <a:extLst>
                  <a:ext uri="{FF2B5EF4-FFF2-40B4-BE49-F238E27FC236}">
                    <a16:creationId xmlns:a16="http://schemas.microsoft.com/office/drawing/2014/main" id="{A92C9924-C8D2-F11E-843D-2F61BBD0C00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7" name="Google Shape;2120;p37">
                <a:extLst>
                  <a:ext uri="{FF2B5EF4-FFF2-40B4-BE49-F238E27FC236}">
                    <a16:creationId xmlns:a16="http://schemas.microsoft.com/office/drawing/2014/main" id="{83FC053A-2310-251A-FC16-BAE722A3B12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21;p37">
                <a:extLst>
                  <a:ext uri="{FF2B5EF4-FFF2-40B4-BE49-F238E27FC236}">
                    <a16:creationId xmlns:a16="http://schemas.microsoft.com/office/drawing/2014/main" id="{8ACFACA1-CDD6-EF66-29A4-0BC9E13547B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1" name="Google Shape;2122;p37">
            <a:extLst>
              <a:ext uri="{FF2B5EF4-FFF2-40B4-BE49-F238E27FC236}">
                <a16:creationId xmlns:a16="http://schemas.microsoft.com/office/drawing/2014/main" id="{707198FF-E16A-A3A5-5AC3-FBBA813B29AA}"/>
              </a:ext>
            </a:extLst>
          </p:cNvPr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2" name="Google Shape;2123;p37">
              <a:extLst>
                <a:ext uri="{FF2B5EF4-FFF2-40B4-BE49-F238E27FC236}">
                  <a16:creationId xmlns:a16="http://schemas.microsoft.com/office/drawing/2014/main" id="{CDECABA2-4D21-44F0-890D-A2CD6B92538D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7" name="Google Shape;2124;p37">
                <a:extLst>
                  <a:ext uri="{FF2B5EF4-FFF2-40B4-BE49-F238E27FC236}">
                    <a16:creationId xmlns:a16="http://schemas.microsoft.com/office/drawing/2014/main" id="{6D9CB8A9-E200-E821-1003-FF5C323FA5DA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5;p37">
                <a:extLst>
                  <a:ext uri="{FF2B5EF4-FFF2-40B4-BE49-F238E27FC236}">
                    <a16:creationId xmlns:a16="http://schemas.microsoft.com/office/drawing/2014/main" id="{0536ED08-3E3B-77DC-0BDA-92FAE0144258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6;p37">
              <a:extLst>
                <a:ext uri="{FF2B5EF4-FFF2-40B4-BE49-F238E27FC236}">
                  <a16:creationId xmlns:a16="http://schemas.microsoft.com/office/drawing/2014/main" id="{C415CD4B-B2C4-B7B9-509C-FF273666C00E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4" name="Google Shape;2127;p37">
                <a:extLst>
                  <a:ext uri="{FF2B5EF4-FFF2-40B4-BE49-F238E27FC236}">
                    <a16:creationId xmlns:a16="http://schemas.microsoft.com/office/drawing/2014/main" id="{35939763-74C1-061D-5ED4-3EF38050629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8;p37">
                <a:extLst>
                  <a:ext uri="{FF2B5EF4-FFF2-40B4-BE49-F238E27FC236}">
                    <a16:creationId xmlns:a16="http://schemas.microsoft.com/office/drawing/2014/main" id="{9D770CFD-56C2-9A0F-80A9-947308B3941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9;p37">
                <a:extLst>
                  <a:ext uri="{FF2B5EF4-FFF2-40B4-BE49-F238E27FC236}">
                    <a16:creationId xmlns:a16="http://schemas.microsoft.com/office/drawing/2014/main" id="{60E381AD-565C-C8C6-9DD5-0CB90857913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9" name="Google Shape;2130;p37">
            <a:extLst>
              <a:ext uri="{FF2B5EF4-FFF2-40B4-BE49-F238E27FC236}">
                <a16:creationId xmlns:a16="http://schemas.microsoft.com/office/drawing/2014/main" id="{184DA82B-5974-D509-7A07-3488B1CDA27F}"/>
              </a:ext>
            </a:extLst>
          </p:cNvPr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0" name="Google Shape;2131;p37">
              <a:extLst>
                <a:ext uri="{FF2B5EF4-FFF2-40B4-BE49-F238E27FC236}">
                  <a16:creationId xmlns:a16="http://schemas.microsoft.com/office/drawing/2014/main" id="{4A07F574-19C9-7EB2-938B-EFA1E05D0663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5" name="Google Shape;2132;p37">
                <a:extLst>
                  <a:ext uri="{FF2B5EF4-FFF2-40B4-BE49-F238E27FC236}">
                    <a16:creationId xmlns:a16="http://schemas.microsoft.com/office/drawing/2014/main" id="{D50C82BB-7C4C-E395-4556-04C65FAE0EA1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3;p37">
                <a:extLst>
                  <a:ext uri="{FF2B5EF4-FFF2-40B4-BE49-F238E27FC236}">
                    <a16:creationId xmlns:a16="http://schemas.microsoft.com/office/drawing/2014/main" id="{9533451A-37C7-2588-25AA-BA70C5C1CA5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1" name="Google Shape;2134;p37">
              <a:extLst>
                <a:ext uri="{FF2B5EF4-FFF2-40B4-BE49-F238E27FC236}">
                  <a16:creationId xmlns:a16="http://schemas.microsoft.com/office/drawing/2014/main" id="{55C68AC8-9FFA-B03F-9C07-6A159F45C2CE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2" name="Google Shape;2135;p37">
                <a:extLst>
                  <a:ext uri="{FF2B5EF4-FFF2-40B4-BE49-F238E27FC236}">
                    <a16:creationId xmlns:a16="http://schemas.microsoft.com/office/drawing/2014/main" id="{038958C2-1D48-1814-1D68-9F440B4B34C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3" name="Google Shape;2136;p37">
                <a:extLst>
                  <a:ext uri="{FF2B5EF4-FFF2-40B4-BE49-F238E27FC236}">
                    <a16:creationId xmlns:a16="http://schemas.microsoft.com/office/drawing/2014/main" id="{B3088389-D70A-917E-21AE-FFDC4C13779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4" name="Google Shape;2137;p37">
                <a:extLst>
                  <a:ext uri="{FF2B5EF4-FFF2-40B4-BE49-F238E27FC236}">
                    <a16:creationId xmlns:a16="http://schemas.microsoft.com/office/drawing/2014/main" id="{0D3FDAEB-05E7-5649-9951-551C056D1B9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7" name="Google Shape;2140;p37">
            <a:extLst>
              <a:ext uri="{FF2B5EF4-FFF2-40B4-BE49-F238E27FC236}">
                <a16:creationId xmlns:a16="http://schemas.microsoft.com/office/drawing/2014/main" id="{04F25792-96AB-620B-3129-AD07EBE76E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6108" y="67741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</a:rPr>
              <a:t>Company Profile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39" name="Google Shape;2141;p37">
            <a:extLst>
              <a:ext uri="{FF2B5EF4-FFF2-40B4-BE49-F238E27FC236}">
                <a16:creationId xmlns:a16="http://schemas.microsoft.com/office/drawing/2014/main" id="{B45E482C-EF93-75A9-1DDA-6F8DCFB6304C}"/>
              </a:ext>
            </a:extLst>
          </p:cNvPr>
          <p:cNvSpPr txBox="1">
            <a:spLocks/>
          </p:cNvSpPr>
          <p:nvPr/>
        </p:nvSpPr>
        <p:spPr>
          <a:xfrm>
            <a:off x="1626108" y="175641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2140" name="Google Shape;2147;p37">
            <a:extLst>
              <a:ext uri="{FF2B5EF4-FFF2-40B4-BE49-F238E27FC236}">
                <a16:creationId xmlns:a16="http://schemas.microsoft.com/office/drawing/2014/main" id="{3B59FD5B-9184-3556-789D-EA3C0B42C5C0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1" name="Google Shape;2148;p37">
            <a:extLst>
              <a:ext uri="{FF2B5EF4-FFF2-40B4-BE49-F238E27FC236}">
                <a16:creationId xmlns:a16="http://schemas.microsoft.com/office/drawing/2014/main" id="{2648C816-3BC6-9801-EA54-51464B5D5311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2" name="Google Shape;2149;p37">
            <a:extLst>
              <a:ext uri="{FF2B5EF4-FFF2-40B4-BE49-F238E27FC236}">
                <a16:creationId xmlns:a16="http://schemas.microsoft.com/office/drawing/2014/main" id="{292BDA8D-D87F-D142-776F-5EF3C8A8E760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3" name="Google Shape;2150;p37">
            <a:extLst>
              <a:ext uri="{FF2B5EF4-FFF2-40B4-BE49-F238E27FC236}">
                <a16:creationId xmlns:a16="http://schemas.microsoft.com/office/drawing/2014/main" id="{523F3392-1A8F-A4D0-E3CE-BEAB9B4778C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4" name="Google Shape;2141;p37">
            <a:extLst>
              <a:ext uri="{FF2B5EF4-FFF2-40B4-BE49-F238E27FC236}">
                <a16:creationId xmlns:a16="http://schemas.microsoft.com/office/drawing/2014/main" id="{BC752061-3A32-739E-4CB9-1E3E8F1E9CA2}"/>
              </a:ext>
            </a:extLst>
          </p:cNvPr>
          <p:cNvSpPr txBox="1">
            <a:spLocks/>
          </p:cNvSpPr>
          <p:nvPr/>
        </p:nvSpPr>
        <p:spPr>
          <a:xfrm>
            <a:off x="1623466" y="281910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Software Requirement</a:t>
            </a:r>
          </a:p>
        </p:txBody>
      </p:sp>
      <p:sp>
        <p:nvSpPr>
          <p:cNvPr id="2145" name="Google Shape;2141;p37">
            <a:extLst>
              <a:ext uri="{FF2B5EF4-FFF2-40B4-BE49-F238E27FC236}">
                <a16:creationId xmlns:a16="http://schemas.microsoft.com/office/drawing/2014/main" id="{C99426D9-7A6F-E4A3-7823-DF0AA06A6529}"/>
              </a:ext>
            </a:extLst>
          </p:cNvPr>
          <p:cNvSpPr txBox="1">
            <a:spLocks/>
          </p:cNvSpPr>
          <p:nvPr/>
        </p:nvSpPr>
        <p:spPr>
          <a:xfrm>
            <a:off x="1604911" y="390149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Project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43225" y="24216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Company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43225" y="13517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25000"/>
                  </a:schemeClr>
                </a:solidFill>
              </a:rPr>
              <a:t>SIRINTEL TECHNOLOGY</a:t>
            </a:r>
            <a:endParaRPr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Sirintel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leading upcoming Information Technology (IT) Service provider who delivers the complete solution for the entire software necessities with the assured quality</a:t>
            </a:r>
            <a:endParaRPr dirty="0">
              <a:solidFill>
                <a:schemeClr val="tx1">
                  <a:lumMod val="7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217D9B8-1142-D3CC-6311-D4A7B544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805" y="734237"/>
            <a:ext cx="1256164" cy="12731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ABF7-6BDD-C5B9-088D-64F2C5D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264" y="2266949"/>
            <a:ext cx="4919472" cy="1457325"/>
          </a:xfrm>
        </p:spPr>
        <p:txBody>
          <a:bodyPr/>
          <a:lstStyle/>
          <a:p>
            <a:r>
              <a:rPr lang="en-US" sz="6000" dirty="0"/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8E3F1-03FF-CB48-F103-A98A7F51FF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43325" y="942974"/>
            <a:ext cx="1657350" cy="1457325"/>
          </a:xfrm>
        </p:spPr>
        <p:txBody>
          <a:bodyPr/>
          <a:lstStyle/>
          <a:p>
            <a:r>
              <a:rPr lang="en-US" sz="8800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0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the Background of a Study and How Should it be Written? | Elsevier  Author Services">
            <a:extLst>
              <a:ext uri="{FF2B5EF4-FFF2-40B4-BE49-F238E27FC236}">
                <a16:creationId xmlns:a16="http://schemas.microsoft.com/office/drawing/2014/main" id="{2A746C4A-9A05-0B48-3C72-E16BB086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1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D95BB1-C488-50BD-4926-D21707FB2157}"/>
              </a:ext>
            </a:extLst>
          </p:cNvPr>
          <p:cNvSpPr/>
          <p:nvPr/>
        </p:nvSpPr>
        <p:spPr>
          <a:xfrm>
            <a:off x="5476240" y="1485900"/>
            <a:ext cx="3393440" cy="3434080"/>
          </a:xfrm>
          <a:prstGeom prst="ellipse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1E2081-25E3-D419-D6B7-4D01D51640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3202" y="2348230"/>
            <a:ext cx="2018235" cy="573087"/>
          </a:xfrm>
          <a:solidFill>
            <a:schemeClr val="accent2">
              <a:lumMod val="25000"/>
            </a:schemeClr>
          </a:solidFill>
        </p:spPr>
        <p:txBody>
          <a:bodyPr/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About 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3625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F0137-3A3E-FAB3-93B1-E49C1630EE30}"/>
              </a:ext>
            </a:extLst>
          </p:cNvPr>
          <p:cNvSpPr txBox="1"/>
          <p:nvPr/>
        </p:nvSpPr>
        <p:spPr>
          <a:xfrm>
            <a:off x="1974624" y="1878457"/>
            <a:ext cx="54777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Internet of Things (IoT) refers to 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the interconnection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of everyday objects and devices via the internet, enabling them to collect, share, and act on data.</a:t>
            </a:r>
          </a:p>
          <a:p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IoT allows for seamless communication between devices, creating a smart ecosystem that enhances efficiency, automation, and convenience.</a:t>
            </a:r>
          </a:p>
          <a:p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965A-7BF9-CA24-0133-3FB9643695A8}"/>
              </a:ext>
            </a:extLst>
          </p:cNvPr>
          <p:cNvSpPr txBox="1"/>
          <p:nvPr/>
        </p:nvSpPr>
        <p:spPr>
          <a:xfrm>
            <a:off x="1833132" y="611360"/>
            <a:ext cx="5477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accent2">
                    <a:lumMod val="25000"/>
                  </a:schemeClr>
                </a:solidFill>
                <a:effectLst/>
                <a:latin typeface="Söhne"/>
              </a:rPr>
              <a:t>INTERNET OF THINGS [IOT]</a:t>
            </a:r>
            <a:endParaRPr lang="en-IN" sz="28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4" name="Google Shape;663;p64">
            <a:extLst>
              <a:ext uri="{FF2B5EF4-FFF2-40B4-BE49-F238E27FC236}">
                <a16:creationId xmlns:a16="http://schemas.microsoft.com/office/drawing/2014/main" id="{A4507295-ACB7-100D-7390-5E0FBD020311}"/>
              </a:ext>
            </a:extLst>
          </p:cNvPr>
          <p:cNvCxnSpPr>
            <a:cxnSpLocks/>
          </p:cNvCxnSpPr>
          <p:nvPr/>
        </p:nvCxnSpPr>
        <p:spPr>
          <a:xfrm flipV="1">
            <a:off x="2326840" y="1186828"/>
            <a:ext cx="453768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2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D1B8D-AA1C-5ECE-A1C9-19B79040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303" y="1401675"/>
            <a:ext cx="2147697" cy="2192425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6DFBC-4C22-777F-C923-43E236D31D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213225" y="1801813"/>
            <a:ext cx="3263900" cy="1792287"/>
          </a:xfrm>
        </p:spPr>
        <p:txBody>
          <a:bodyPr/>
          <a:lstStyle/>
          <a:p>
            <a:r>
              <a:rPr lang="en-IN" sz="3600" b="1" dirty="0">
                <a:latin typeface="Times New Roman"/>
              </a:rPr>
              <a:t>Software</a:t>
            </a:r>
            <a:r>
              <a:rPr lang="en-IN" sz="3200" b="1" dirty="0">
                <a:latin typeface="Times New Roman"/>
              </a:rPr>
              <a:t> </a:t>
            </a:r>
            <a:r>
              <a:rPr lang="en-IN" sz="3600" b="1" dirty="0">
                <a:latin typeface="Times New Roman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687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577</Words>
  <Application>Microsoft Office PowerPoint</Application>
  <PresentationFormat>On-screen Show (16:9)</PresentationFormat>
  <Paragraphs>104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Calibri</vt:lpstr>
      <vt:lpstr>Roboto Medium</vt:lpstr>
      <vt:lpstr>Wingdings</vt:lpstr>
      <vt:lpstr>Arial</vt:lpstr>
      <vt:lpstr>Fjalla One</vt:lpstr>
      <vt:lpstr>Times New Roman</vt:lpstr>
      <vt:lpstr>Barlow Semi Condensed</vt:lpstr>
      <vt:lpstr>Roboto Light</vt:lpstr>
      <vt:lpstr>Roboto Black</vt:lpstr>
      <vt:lpstr>Roboto Condensed Light</vt:lpstr>
      <vt:lpstr>Söhne</vt:lpstr>
      <vt:lpstr>Barlow Semi Condensed Medium</vt:lpstr>
      <vt:lpstr>Technology Consulting by Slidesgo</vt:lpstr>
      <vt:lpstr>PowerPoint Presentation</vt:lpstr>
      <vt:lpstr>Anti-Poaching Alarm System for Tree</vt:lpstr>
      <vt:lpstr>Table of Contents</vt:lpstr>
      <vt:lpstr>Company</vt:lpstr>
      <vt:lpstr>SIRINTEL TECHNOLOGY</vt:lpstr>
      <vt:lpstr>Introduction</vt:lpstr>
      <vt:lpstr>About  IoT</vt:lpstr>
      <vt:lpstr>PowerPoint Presentation</vt:lpstr>
      <vt:lpstr>03</vt:lpstr>
      <vt:lpstr>Arduino IDE  </vt:lpstr>
      <vt:lpstr>Blynk Software</vt:lpstr>
      <vt:lpstr>04</vt:lpstr>
      <vt:lpstr>Problem Statement</vt:lpstr>
      <vt:lpstr>OBJECTIVES</vt:lpstr>
      <vt:lpstr>METHODOLOGY</vt:lpstr>
      <vt:lpstr>PROPOSED SOLUTIONS</vt:lpstr>
      <vt:lpstr>BLOCK DIAGRAM</vt:lpstr>
      <vt:lpstr>Components</vt:lpstr>
      <vt:lpstr>PROPOSED SYSTEM AND METHODOLOGY</vt:lpstr>
      <vt:lpstr>PowerPoint Presentation</vt:lpstr>
      <vt:lpstr>ADVANTAGES</vt:lpstr>
      <vt:lpstr>LIMITATIONS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Vedanth KN</dc:creator>
  <cp:lastModifiedBy>Rahul D.R</cp:lastModifiedBy>
  <cp:revision>122</cp:revision>
  <cp:lastPrinted>2023-07-26T15:17:29Z</cp:lastPrinted>
  <dcterms:modified xsi:type="dcterms:W3CDTF">2023-07-27T07:16:56Z</dcterms:modified>
</cp:coreProperties>
</file>