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61" r:id="rId2"/>
    <p:sldId id="290" r:id="rId3"/>
    <p:sldId id="291" r:id="rId4"/>
    <p:sldId id="279" r:id="rId5"/>
    <p:sldId id="281" r:id="rId6"/>
    <p:sldId id="292" r:id="rId7"/>
    <p:sldId id="293" r:id="rId8"/>
    <p:sldId id="294" r:id="rId9"/>
    <p:sldId id="295" r:id="rId10"/>
    <p:sldId id="307" r:id="rId11"/>
    <p:sldId id="285"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725E9-086C-4F80-A968-CC005FC48B67}" v="273" dt="2022-04-12T05:30:02.391"/>
    <p1510:client id="{FDD8F61B-D9CB-4E2E-B9DF-F479EAA87CC3}" v="1877" dt="2022-04-12T04:22:20.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162" autoAdjust="0"/>
  </p:normalViewPr>
  <p:slideViewPr>
    <p:cSldViewPr>
      <p:cViewPr varScale="1">
        <p:scale>
          <a:sx n="93" d="100"/>
          <a:sy n="93" d="100"/>
        </p:scale>
        <p:origin x="1229"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0:40:42.477"/>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1:41:24.363"/>
    </inkml:context>
    <inkml:brush xml:id="br0">
      <inkml:brushProperty name="width" value="0.05" units="cm"/>
      <inkml:brushProperty name="height" value="0.05" units="cm"/>
      <inkml:brushProperty name="color" value="#333333"/>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1:41:25.138"/>
    </inkml:context>
    <inkml:brush xml:id="br0">
      <inkml:brushProperty name="width" value="0.05" units="cm"/>
      <inkml:brushProperty name="height" value="0.05" units="cm"/>
      <inkml:brushProperty name="color" value="#333333"/>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9T11:41:43.541"/>
    </inkml:context>
    <inkml:brush xml:id="br0">
      <inkml:brushProperty name="width" value="0.05" units="cm"/>
      <inkml:brushProperty name="height" value="0.05" units="cm"/>
      <inkml:brushProperty name="color" value="#333333"/>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06T12:05:53.490"/>
    </inkml:context>
    <inkml:brush xml:id="br0">
      <inkml:brushProperty name="width" value="0.1" units="cm"/>
      <inkml:brushProperty name="height" value="0.1" units="cm"/>
    </inkml:brush>
  </inkml:definitions>
  <inkml:trace contextRef="#ctx0" brushRef="#br0">26624 6912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12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5" Type="http://schemas.openxmlformats.org/officeDocument/2006/relationships/hyperlink" Target="https://www.kaggle.com/" TargetMode="External"/><Relationship Id="rId4" Type="http://schemas.openxmlformats.org/officeDocument/2006/relationships/hyperlink" Target="https://smartinternz.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11" Type="http://schemas.openxmlformats.org/officeDocument/2006/relationships/image" Target="../media/image5.jpe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12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312577" y="1971674"/>
            <a:ext cx="6518845" cy="954107"/>
          </a:xfrm>
          <a:prstGeom prst="rect">
            <a:avLst/>
          </a:prstGeom>
        </p:spPr>
        <p:txBody>
          <a:bodyPr wrap="square" lIns="91440" tIns="45720" rIns="91440" bIns="45720" anchor="t">
            <a:spAutoFit/>
          </a:bodyPr>
          <a:lstStyle/>
          <a:p>
            <a:pPr algn="ctr"/>
            <a:r>
              <a:rPr lang="en-US" sz="2800" b="1" u="sng" dirty="0">
                <a:latin typeface="arial"/>
                <a:cs typeface="arial"/>
              </a:rPr>
              <a:t>CREDIT CARD APPROVAL PREDICTION</a:t>
            </a:r>
          </a:p>
        </p:txBody>
      </p:sp>
      <p:sp>
        <p:nvSpPr>
          <p:cNvPr id="8" name="Rectangle 7"/>
          <p:cNvSpPr/>
          <p:nvPr/>
        </p:nvSpPr>
        <p:spPr>
          <a:xfrm>
            <a:off x="762000" y="3048000"/>
            <a:ext cx="7924800" cy="3416320"/>
          </a:xfrm>
          <a:prstGeom prst="rect">
            <a:avLst/>
          </a:prstGeom>
        </p:spPr>
        <p:txBody>
          <a:bodyPr wrap="square" lIns="91440" tIns="45720" rIns="91440" bIns="45720" anchor="t">
            <a:spAutoFit/>
          </a:bodyPr>
          <a:lstStyle/>
          <a:p>
            <a:pPr>
              <a:lnSpc>
                <a:spcPct val="150000"/>
              </a:lnSpc>
            </a:pPr>
            <a:r>
              <a:rPr lang="en-US" u="sng" dirty="0">
                <a:latin typeface="Arial"/>
                <a:cs typeface="Arial"/>
              </a:rPr>
              <a:t>Name of the Student</a:t>
            </a:r>
            <a:r>
              <a:rPr lang="en-US" dirty="0">
                <a:latin typeface="Arial"/>
                <a:cs typeface="Arial"/>
              </a:rPr>
              <a:t>: </a:t>
            </a:r>
            <a:r>
              <a:rPr lang="en-US" dirty="0" smtClean="0">
                <a:latin typeface="Arial"/>
                <a:cs typeface="Arial"/>
              </a:rPr>
              <a:t>Vajrala SubbaReddy</a:t>
            </a:r>
            <a:endParaRPr lang="en-US" dirty="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r>
              <a:rPr lang="en-US" u="sng" dirty="0">
                <a:latin typeface="Arial"/>
                <a:cs typeface="Arial"/>
              </a:rPr>
              <a:t>Register Number</a:t>
            </a:r>
            <a:r>
              <a:rPr lang="en-US" dirty="0">
                <a:latin typeface="Arial"/>
                <a:cs typeface="Arial"/>
              </a:rPr>
              <a:t>: </a:t>
            </a:r>
            <a:r>
              <a:rPr lang="en-US" dirty="0" smtClean="0">
                <a:latin typeface="Arial"/>
                <a:cs typeface="Arial"/>
              </a:rPr>
              <a:t>39111051</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 </a:t>
            </a:r>
          </a:p>
          <a:p>
            <a:pPr>
              <a:lnSpc>
                <a:spcPct val="150000"/>
              </a:lnSpc>
            </a:pPr>
            <a:r>
              <a:rPr lang="en-US" sz="1800" u="sng" kern="1200" dirty="0">
                <a:solidFill>
                  <a:srgbClr val="000000"/>
                </a:solidFill>
                <a:effectLst/>
                <a:latin typeface="Arial" panose="020B0604020202020204" pitchFamily="34" charset="0"/>
                <a:ea typeface="+mn-ea"/>
                <a:cs typeface="Arial" panose="020B0604020202020204" pitchFamily="34" charset="0"/>
              </a:rPr>
              <a:t>Project Supervisor: </a:t>
            </a:r>
            <a:r>
              <a:rPr lang="en-US" sz="1800" kern="1200" dirty="0" err="1" smtClean="0">
                <a:solidFill>
                  <a:srgbClr val="000000"/>
                </a:solidFill>
                <a:effectLst/>
                <a:latin typeface="Arial" panose="020B0604020202020204" pitchFamily="34" charset="0"/>
                <a:ea typeface="+mn-ea"/>
                <a:cs typeface="Arial" panose="020B0604020202020204" pitchFamily="34" charset="0"/>
              </a:rPr>
              <a:t>Ms.V.GowrManohari</a:t>
            </a:r>
            <a:endParaRPr lang="en-IN" dirty="0">
              <a:effectLst/>
            </a:endParaRPr>
          </a:p>
          <a:p>
            <a:pPr>
              <a:lnSpc>
                <a:spcPct val="150000"/>
              </a:lnSpc>
            </a:pPr>
            <a:endParaRPr lang="en-US" dirty="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dirty="0" smtClean="0"/>
              <a:pPr/>
              <a:t>10</a:t>
            </a:fld>
            <a:endParaRPr lang="en-US" dirty="0"/>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           Results and Discussion</a:t>
            </a:r>
          </a:p>
        </p:txBody>
      </p:sp>
      <p:sp>
        <p:nvSpPr>
          <p:cNvPr id="8" name="Content Placeholder 2"/>
          <p:cNvSpPr>
            <a:spLocks noGrp="1"/>
          </p:cNvSpPr>
          <p:nvPr>
            <p:ph idx="1"/>
          </p:nvPr>
        </p:nvSpPr>
        <p:spPr>
          <a:xfrm>
            <a:off x="381000" y="1447800"/>
            <a:ext cx="8382000" cy="4724400"/>
          </a:xfrm>
        </p:spPr>
        <p:txBody>
          <a:bodyPr vert="horz" lIns="91440" tIns="45720" rIns="91440" bIns="45720" rtlCol="0" anchor="t">
            <a:normAutofit fontScale="85000" lnSpcReduction="10000"/>
          </a:bodyPr>
          <a:lstStyle/>
          <a:p>
            <a:pPr marL="0" indent="0" algn="just">
              <a:lnSpc>
                <a:spcPct val="150000"/>
              </a:lnSpc>
              <a:buNone/>
              <a:tabLst>
                <a:tab pos="2535555" algn="l"/>
              </a:tabLst>
            </a:pPr>
            <a:endParaRPr lang="en-US" sz="2400" dirty="0">
              <a:latin typeface="Arial"/>
              <a:cs typeface="Arial"/>
            </a:endParaRPr>
          </a:p>
          <a:p>
            <a:pPr marL="0" indent="0" algn="just">
              <a:buNone/>
            </a:pPr>
            <a:r>
              <a:rPr lang="en-US" sz="2800" dirty="0">
                <a:ea typeface="+mn-lt"/>
                <a:cs typeface="+mn-lt"/>
              </a:rPr>
              <a:t>           Credit evaluation and approval is the process a business or an individual must go through to become eligible for a loan or to pay for goods and services over an extended period. It also refers to the process businesses or lenders undertake when evaluating a request for credit. Granting credit approval depends on the willingness of the creditor to lend money in the current economy and that same lender's assessment of the ability and willingness of the borrower to return the money or pay for the goods obtained-;plus interest-;in a timely fashion. Typically, small businesses must seek credit approval to obtain funds from lenders, investors, and vendors, and also grant credit approval to their customers</a:t>
            </a:r>
            <a:endParaRPr lang="en-US">
              <a:cs typeface="Calibri"/>
            </a:endParaRPr>
          </a:p>
          <a:p>
            <a:pPr algn="just">
              <a:lnSpc>
                <a:spcPct val="150000"/>
              </a:lnSpc>
            </a:pPr>
            <a:endParaRPr lang="en-US" sz="2800" dirty="0">
              <a:latin typeface="Arial" pitchFamily="34" charset="0"/>
              <a:cs typeface="Arial" pitchFamily="34" charset="0"/>
            </a:endParaRPr>
          </a:p>
          <a:p>
            <a:endParaRPr lang="en-US" dirty="0"/>
          </a:p>
        </p:txBody>
      </p:sp>
      <p:pic>
        <p:nvPicPr>
          <p:cNvPr id="3" name="Picture 2">
            <a:extLst>
              <a:ext uri="{FF2B5EF4-FFF2-40B4-BE49-F238E27FC236}">
                <a16:creationId xmlns:a16="http://schemas.microsoft.com/office/drawing/2014/main" id="{0C22D846-FBE9-4174-B68E-B2CFE490AF27}"/>
              </a:ext>
            </a:extLst>
          </p:cNvPr>
          <p:cNvPicPr>
            <a:picLocks noChangeAspect="1"/>
          </p:cNvPicPr>
          <p:nvPr/>
        </p:nvPicPr>
        <p:blipFill>
          <a:blip r:embed="rId2"/>
          <a:stretch>
            <a:fillRect/>
          </a:stretch>
        </p:blipFill>
        <p:spPr>
          <a:xfrm>
            <a:off x="7908536" y="495298"/>
            <a:ext cx="865615" cy="685801"/>
          </a:xfrm>
          <a:prstGeom prst="rect">
            <a:avLst/>
          </a:prstGeom>
        </p:spPr>
      </p:pic>
    </p:spTree>
    <p:extLst>
      <p:ext uri="{BB962C8B-B14F-4D97-AF65-F5344CB8AC3E}">
        <p14:creationId xmlns:p14="http://schemas.microsoft.com/office/powerpoint/2010/main" val="251059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t>
            </a: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46902" y="1295400"/>
            <a:ext cx="8468497" cy="5426075"/>
          </a:xfrm>
        </p:spPr>
        <p:txBody>
          <a:bodyPr vert="horz" lIns="91440" tIns="45720" rIns="91440" bIns="45720" rtlCol="0" anchor="t">
            <a:normAutofit/>
          </a:bodyPr>
          <a:lstStyle/>
          <a:p>
            <a:pPr marL="0" indent="0" algn="just">
              <a:lnSpc>
                <a:spcPct val="170000"/>
              </a:lnSpc>
              <a:buNone/>
            </a:pPr>
            <a:endParaRPr lang="en-US" sz="800" dirty="0">
              <a:latin typeface="Arial" panose="020B0604020202020204" pitchFamily="34" charset="0"/>
              <a:ea typeface="+mn-lt"/>
              <a:cs typeface="Arial" panose="020B0604020202020204" pitchFamily="34" charset="0"/>
            </a:endParaRPr>
          </a:p>
          <a:p>
            <a:pPr marL="0" indent="0" algn="just">
              <a:lnSpc>
                <a:spcPct val="170000"/>
              </a:lnSpc>
              <a:buNone/>
            </a:pPr>
            <a:r>
              <a:rPr lang="en-US" sz="2400" dirty="0">
                <a:latin typeface="Arial"/>
                <a:ea typeface="Arial" panose="020B0604020202020204" pitchFamily="34" charset="0"/>
                <a:cs typeface="Arial"/>
              </a:rPr>
              <a:t>            </a:t>
            </a:r>
            <a:r>
              <a:rPr lang="en-US" sz="2400" dirty="0">
                <a:effectLst/>
                <a:latin typeface="Arial"/>
                <a:ea typeface="Arial" panose="020B0604020202020204" pitchFamily="34" charset="0"/>
                <a:cs typeface="Arial"/>
              </a:rPr>
              <a:t> On completion of our project after our</a:t>
            </a:r>
            <a:r>
              <a:rPr lang="en-US" sz="2400" dirty="0">
                <a:latin typeface="Arial"/>
                <a:ea typeface="Arial" panose="020B0604020202020204" pitchFamily="34" charset="0"/>
                <a:cs typeface="Arial"/>
              </a:rPr>
              <a:t> </a:t>
            </a:r>
            <a:r>
              <a:rPr lang="en-US" sz="2400" dirty="0">
                <a:effectLst/>
                <a:latin typeface="Arial"/>
                <a:ea typeface="Arial" panose="020B0604020202020204" pitchFamily="34" charset="0"/>
                <a:cs typeface="Arial"/>
              </a:rPr>
              <a:t> results</a:t>
            </a:r>
            <a:r>
              <a:rPr lang="en-US" sz="2400" dirty="0">
                <a:latin typeface="Arial"/>
                <a:ea typeface="Arial" panose="020B0604020202020204" pitchFamily="34" charset="0"/>
                <a:cs typeface="Arial"/>
              </a:rPr>
              <a:t> </a:t>
            </a:r>
            <a:r>
              <a:rPr lang="en-US" sz="2400" dirty="0">
                <a:effectLst/>
                <a:latin typeface="Arial"/>
                <a:ea typeface="Arial" panose="020B0604020202020204" pitchFamily="34" charset="0"/>
                <a:cs typeface="Arial"/>
              </a:rPr>
              <a:t> we reach to the conclusion that </a:t>
            </a:r>
            <a:r>
              <a:rPr lang="en-US" sz="2400" dirty="0">
                <a:latin typeface="Arial"/>
                <a:ea typeface="Arial" panose="020B0604020202020204" pitchFamily="34" charset="0"/>
                <a:cs typeface="Arial"/>
              </a:rPr>
              <a:t>uses can predict their credit card status whether they are eligible or not for the credit card approval by entering their personal details like income, age ,loans ,housing status ,education qualifications ,gender ,they own a car or not...</a:t>
            </a:r>
            <a:r>
              <a:rPr lang="en-US" sz="2400" dirty="0" err="1">
                <a:latin typeface="Arial"/>
                <a:ea typeface="Arial" panose="020B0604020202020204" pitchFamily="34" charset="0"/>
                <a:cs typeface="Arial"/>
              </a:rPr>
              <a:t>ect</a:t>
            </a:r>
            <a:endParaRPr lang="en-US" sz="2400" dirty="0" err="1">
              <a:latin typeface="Arial"/>
              <a:cs typeface="Arial"/>
            </a:endParaRPr>
          </a:p>
        </p:txBody>
      </p:sp>
      <p:pic>
        <p:nvPicPr>
          <p:cNvPr id="10" name="Picture 9">
            <a:extLst>
              <a:ext uri="{FF2B5EF4-FFF2-40B4-BE49-F238E27FC236}">
                <a16:creationId xmlns:a16="http://schemas.microsoft.com/office/drawing/2014/main" id="{05C47D65-D645-47A6-8294-F39D1606C0A5}"/>
              </a:ext>
            </a:extLst>
          </p:cNvPr>
          <p:cNvPicPr>
            <a:picLocks noChangeAspect="1"/>
          </p:cNvPicPr>
          <p:nvPr/>
        </p:nvPicPr>
        <p:blipFill>
          <a:blip r:embed="rId2"/>
          <a:stretch>
            <a:fillRect/>
          </a:stretch>
        </p:blipFill>
        <p:spPr>
          <a:xfrm>
            <a:off x="7746922" y="495300"/>
            <a:ext cx="1016078" cy="685800"/>
          </a:xfrm>
          <a:prstGeom prst="rect">
            <a:avLst/>
          </a:prstGeom>
        </p:spPr>
      </p:pic>
    </p:spTree>
    <p:extLst>
      <p:ext uri="{BB962C8B-B14F-4D97-AF65-F5344CB8AC3E}">
        <p14:creationId xmlns:p14="http://schemas.microsoft.com/office/powerpoint/2010/main" val="54284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7F43BFB4-D602-4EED-85C8-8B2B3588D78F}"/>
              </a:ext>
            </a:extLst>
          </p:cNvPr>
          <p:cNvSpPr>
            <a:spLocks noGrp="1"/>
          </p:cNvSpPr>
          <p:nvPr>
            <p:ph idx="1"/>
          </p:nvPr>
        </p:nvSpPr>
        <p:spPr/>
        <p:txBody>
          <a:bodyPr vert="horz" lIns="91440" tIns="45720" rIns="91440" bIns="45720" rtlCol="0" anchor="t">
            <a:noAutofit/>
          </a:bodyPr>
          <a:lstStyle/>
          <a:p>
            <a:pPr marL="0" indent="0">
              <a:buNone/>
            </a:pPr>
            <a:r>
              <a:rPr lang="en-IN" sz="1400" dirty="0">
                <a:cs typeface="Calibri"/>
              </a:rPr>
              <a:t>REFERENCES:</a:t>
            </a:r>
          </a:p>
          <a:p>
            <a:pPr marL="0" indent="0">
              <a:buNone/>
            </a:pPr>
            <a:r>
              <a:rPr lang="en-IN" sz="1400" dirty="0">
                <a:ea typeface="+mn-lt"/>
                <a:cs typeface="+mn-lt"/>
              </a:rPr>
              <a:t>Google</a:t>
            </a:r>
          </a:p>
          <a:p>
            <a:pPr marL="285750" indent="-285750">
              <a:buFont typeface="Wingdings" pitchFamily="34" charset="0"/>
              <a:buChar char="Ø"/>
            </a:pPr>
            <a:r>
              <a:rPr lang="en-IN" sz="1400" dirty="0">
                <a:ea typeface="+mn-lt"/>
                <a:cs typeface="+mn-lt"/>
                <a:hlinkClick r:id="rId2"/>
              </a:rPr>
              <a:t>https://www.google.com/</a:t>
            </a:r>
            <a:endParaRPr lang="en-IN" sz="1400" dirty="0">
              <a:ea typeface="+mn-lt"/>
              <a:cs typeface="+mn-lt"/>
            </a:endParaRPr>
          </a:p>
          <a:p>
            <a:pPr marL="0" indent="0">
              <a:buNone/>
            </a:pPr>
            <a:r>
              <a:rPr lang="en-IN" sz="1400" dirty="0">
                <a:cs typeface="Calibri"/>
              </a:rPr>
              <a:t>Bootstrap</a:t>
            </a:r>
          </a:p>
          <a:p>
            <a:pPr>
              <a:buFont typeface="Wingdings" pitchFamily="34" charset="0"/>
              <a:buChar char="Ø"/>
            </a:pPr>
            <a:r>
              <a:rPr lang="en-IN" sz="1400" dirty="0">
                <a:ea typeface="+mn-lt"/>
                <a:cs typeface="+mn-lt"/>
                <a:hlinkClick r:id="rId3"/>
              </a:rPr>
              <a:t>https://getbootstrap.com/</a:t>
            </a:r>
            <a:endParaRPr lang="en-IN" sz="1400" dirty="0">
              <a:ea typeface="+mn-lt"/>
              <a:cs typeface="+mn-lt"/>
            </a:endParaRPr>
          </a:p>
          <a:p>
            <a:pPr marL="0" indent="0">
              <a:buNone/>
            </a:pPr>
            <a:r>
              <a:rPr lang="en-IN" sz="1400" dirty="0" err="1">
                <a:ea typeface="+mn-lt"/>
                <a:cs typeface="+mn-lt"/>
              </a:rPr>
              <a:t>smartintern</a:t>
            </a:r>
            <a:endParaRPr lang="en-IN" sz="1400">
              <a:ea typeface="+mn-lt"/>
              <a:cs typeface="+mn-lt"/>
            </a:endParaRPr>
          </a:p>
          <a:p>
            <a:pPr>
              <a:buFont typeface="Wingdings" pitchFamily="34" charset="0"/>
              <a:buChar char="Ø"/>
            </a:pPr>
            <a:r>
              <a:rPr lang="en-IN" sz="1400" dirty="0">
                <a:ea typeface="+mn-lt"/>
                <a:cs typeface="+mn-lt"/>
                <a:hlinkClick r:id="rId4"/>
              </a:rPr>
              <a:t>https://smartinternz.com/</a:t>
            </a:r>
            <a:endParaRPr lang="en-IN">
              <a:ea typeface="+mn-lt"/>
              <a:cs typeface="+mn-lt"/>
            </a:endParaRPr>
          </a:p>
          <a:p>
            <a:pPr marL="0" indent="0">
              <a:buNone/>
            </a:pPr>
            <a:r>
              <a:rPr lang="en-IN" sz="1400" dirty="0">
                <a:cs typeface="Calibri"/>
              </a:rPr>
              <a:t>Kaggle</a:t>
            </a:r>
          </a:p>
          <a:p>
            <a:pPr>
              <a:buFont typeface="Wingdings" pitchFamily="34" charset="0"/>
              <a:buChar char="Ø"/>
            </a:pPr>
            <a:r>
              <a:rPr lang="en-IN" sz="1400" dirty="0">
                <a:ea typeface="+mn-lt"/>
                <a:cs typeface="+mn-lt"/>
                <a:hlinkClick r:id="rId5"/>
              </a:rPr>
              <a:t>https://www.kaggle.com/</a:t>
            </a:r>
            <a:endParaRPr lang="en-IN" sz="1400" dirty="0">
              <a:cs typeface="Calibri"/>
            </a:endParaRPr>
          </a:p>
          <a:p>
            <a:pPr>
              <a:buFont typeface="Wingdings" pitchFamily="34" charset="0"/>
              <a:buChar char="Ø"/>
            </a:pPr>
            <a:endParaRPr lang="en-IN" sz="1400" dirty="0">
              <a:ea typeface="+mn-lt"/>
              <a:cs typeface="+mn-lt"/>
            </a:endParaRPr>
          </a:p>
          <a:p>
            <a:pPr>
              <a:buFont typeface="Wingdings" pitchFamily="34" charset="0"/>
              <a:buChar char="Ø"/>
            </a:pPr>
            <a:endParaRPr lang="en-IN" sz="1400" dirty="0">
              <a:cs typeface="Calibri"/>
            </a:endParaRPr>
          </a:p>
        </p:txBody>
      </p:sp>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          Presentation Outline</a:t>
            </a:r>
          </a:p>
        </p:txBody>
      </p:sp>
      <p:sp>
        <p:nvSpPr>
          <p:cNvPr id="3" name="Content Placeholder 2"/>
          <p:cNvSpPr>
            <a:spLocks noGrp="1"/>
          </p:cNvSpPr>
          <p:nvPr>
            <p:ph idx="1"/>
          </p:nvPr>
        </p:nvSpPr>
        <p:spPr>
          <a:xfrm>
            <a:off x="609600" y="1219200"/>
            <a:ext cx="8229600" cy="4906963"/>
          </a:xfrm>
        </p:spPr>
        <p:txBody>
          <a:bodyPr>
            <a:normAutofit/>
          </a:bodyPr>
          <a:lstStyle/>
          <a:p>
            <a:pPr marL="0" indent="0">
              <a:lnSpc>
                <a:spcPct val="150000"/>
              </a:lnSpc>
              <a:buNone/>
            </a:pP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Introduction</a:t>
            </a:r>
          </a:p>
          <a:p>
            <a:pPr>
              <a:lnSpc>
                <a:spcPct val="150000"/>
              </a:lnSpc>
            </a:pPr>
            <a:r>
              <a:rPr lang="en-US" sz="2000" dirty="0">
                <a:latin typeface="Arial" pitchFamily="34" charset="0"/>
                <a:cs typeface="Arial" pitchFamily="34" charset="0"/>
              </a:rPr>
              <a:t>Objectives</a:t>
            </a:r>
          </a:p>
          <a:p>
            <a:pPr>
              <a:lnSpc>
                <a:spcPct val="150000"/>
              </a:lnSpc>
            </a:pPr>
            <a:r>
              <a:rPr lang="en-US" sz="2000" dirty="0">
                <a:latin typeface="Arial" pitchFamily="34" charset="0"/>
                <a:cs typeface="Arial" pitchFamily="34" charset="0"/>
              </a:rPr>
              <a:t>System Architecture</a:t>
            </a:r>
          </a:p>
          <a:p>
            <a:pPr>
              <a:lnSpc>
                <a:spcPct val="150000"/>
              </a:lnSpc>
            </a:pPr>
            <a:r>
              <a:rPr lang="en-US" sz="2000" dirty="0">
                <a:latin typeface="Arial" pitchFamily="34" charset="0"/>
                <a:cs typeface="Arial" pitchFamily="34" charset="0"/>
              </a:rPr>
              <a:t>Module Implementation</a:t>
            </a:r>
          </a:p>
          <a:p>
            <a:pPr>
              <a:lnSpc>
                <a:spcPct val="150000"/>
              </a:lnSpc>
            </a:pPr>
            <a:r>
              <a:rPr lang="en-US" sz="2000" dirty="0">
                <a:latin typeface="Arial" pitchFamily="34" charset="0"/>
                <a:cs typeface="Arial" pitchFamily="34" charset="0"/>
              </a:rPr>
              <a:t>Application Snapshots</a:t>
            </a:r>
          </a:p>
          <a:p>
            <a:pPr>
              <a:lnSpc>
                <a:spcPct val="150000"/>
              </a:lnSpc>
            </a:pPr>
            <a:r>
              <a:rPr lang="en-US" sz="2000" dirty="0">
                <a:latin typeface="Arial" pitchFamily="34" charset="0"/>
                <a:cs typeface="Arial" pitchFamily="34" charset="0"/>
              </a:rPr>
              <a:t>Results and Discussions</a:t>
            </a:r>
          </a:p>
          <a:p>
            <a:pPr>
              <a:lnSpc>
                <a:spcPct val="150000"/>
              </a:lnSpc>
            </a:pPr>
            <a:r>
              <a:rPr lang="en-US" sz="2000" dirty="0">
                <a:latin typeface="Arial" pitchFamily="34" charset="0"/>
                <a:cs typeface="Arial" pitchFamily="34" charset="0"/>
              </a:rPr>
              <a:t>Conclusion</a:t>
            </a:r>
          </a:p>
          <a:p>
            <a:pPr>
              <a:lnSpc>
                <a:spcPct val="150000"/>
              </a:lnSpc>
            </a:pPr>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12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52425"/>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                  Introduction</a:t>
            </a:r>
          </a:p>
        </p:txBody>
      </p:sp>
      <p:sp>
        <p:nvSpPr>
          <p:cNvPr id="6" name="Content Placeholder 2"/>
          <p:cNvSpPr txBox="1">
            <a:spLocks/>
          </p:cNvSpPr>
          <p:nvPr/>
        </p:nvSpPr>
        <p:spPr>
          <a:xfrm>
            <a:off x="457200" y="1447800"/>
            <a:ext cx="8305800" cy="4908549"/>
          </a:xfrm>
          <a:prstGeom prst="rect">
            <a:avLst/>
          </a:prstGeom>
        </p:spPr>
        <p:txBody>
          <a:bodyPr vert="horz" lIns="91440" tIns="45720" rIns="91440" bIns="45720" rtlCol="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en-US" sz="2800" dirty="0">
                <a:ea typeface="+mn-lt"/>
                <a:cs typeface="+mn-lt"/>
              </a:rPr>
              <a:t>             Banks receive a lot of applications for issuance of credit cards. Many of them are rejected for many reasons, like high-loan balances, low-income levels, or too many inquiries on an individual’s credit report. Manually analyzing these applications is error-prone and a time-consuming process. Luckily, this task can be automated with the power of machine learning and pretty much every bank does so nowadays. In this project, we will build an automatic credit card approval predictor using machine learning techniques, just like the real banks do.</a:t>
            </a:r>
            <a:endParaRPr lang="en-US" dirty="0"/>
          </a:p>
          <a:p>
            <a:pPr algn="just">
              <a:buNone/>
            </a:pPr>
            <a:r>
              <a:rPr lang="en-US" sz="2800" dirty="0">
                <a:ea typeface="+mn-lt"/>
                <a:cs typeface="+mn-lt"/>
              </a:rPr>
              <a:t>         In this project, we will be using regression algorithms such as Decision tree, Random forest, KNN, and </a:t>
            </a:r>
            <a:r>
              <a:rPr lang="en-US" sz="2800" dirty="0" err="1">
                <a:ea typeface="+mn-lt"/>
                <a:cs typeface="+mn-lt"/>
              </a:rPr>
              <a:t>xgboost</a:t>
            </a:r>
            <a:r>
              <a:rPr lang="en-US" sz="2800" dirty="0">
                <a:ea typeface="+mn-lt"/>
                <a:cs typeface="+mn-lt"/>
              </a:rPr>
              <a:t>. We will train and test the data with these algorithms. From this the best model is selected and saved in </a:t>
            </a:r>
            <a:r>
              <a:rPr lang="en-US" sz="2800" dirty="0" err="1">
                <a:ea typeface="+mn-lt"/>
                <a:cs typeface="+mn-lt"/>
              </a:rPr>
              <a:t>pkl</a:t>
            </a:r>
            <a:r>
              <a:rPr lang="en-US" sz="2800" dirty="0">
                <a:ea typeface="+mn-lt"/>
                <a:cs typeface="+mn-lt"/>
              </a:rPr>
              <a:t> format. We will be doing flask integration and IBM deployment.</a:t>
            </a:r>
            <a:endParaRPr lang="en-US">
              <a:cs typeface="Calibri"/>
            </a:endParaRPr>
          </a:p>
          <a:p>
            <a:pPr algn="just">
              <a:buNone/>
            </a:pPr>
            <a:endParaRPr lang="en-US"/>
          </a:p>
          <a:p>
            <a:pPr algn="just">
              <a:buNone/>
            </a:pPr>
            <a:endParaRPr lang="en-US"/>
          </a:p>
          <a:p>
            <a:pPr marL="0" indent="0" algn="just">
              <a:buNone/>
            </a:pPr>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12" name="Picture 11">
            <a:extLst>
              <a:ext uri="{FF2B5EF4-FFF2-40B4-BE49-F238E27FC236}">
                <a16:creationId xmlns:a16="http://schemas.microsoft.com/office/drawing/2014/main" id="{7266BEE0-B168-4B90-92D5-DC581458C94C}"/>
              </a:ext>
            </a:extLst>
          </p:cNvPr>
          <p:cNvPicPr>
            <a:picLocks noChangeAspect="1"/>
          </p:cNvPicPr>
          <p:nvPr/>
        </p:nvPicPr>
        <p:blipFill>
          <a:blip r:embed="rId2"/>
          <a:stretch>
            <a:fillRect/>
          </a:stretch>
        </p:blipFill>
        <p:spPr>
          <a:xfrm>
            <a:off x="7378460" y="411582"/>
            <a:ext cx="1384540" cy="801450"/>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Objective</a:t>
            </a:r>
            <a:br>
              <a:rPr lang="en-US" dirty="0">
                <a:solidFill>
                  <a:srgbClr val="C00000"/>
                </a:solidFill>
                <a:latin typeface="Arial" pitchFamily="34" charset="0"/>
                <a:cs typeface="Arial" pitchFamily="34" charset="0"/>
              </a:rPr>
            </a:br>
            <a:endParaRPr lang="en-US" dirty="0">
              <a:solidFill>
                <a:srgbClr val="FF0000"/>
              </a:solidFill>
              <a:latin typeface="Arial" pitchFamily="34" charset="0"/>
              <a:cs typeface="Arial" pitchFamily="34" charset="0"/>
            </a:endParaRPr>
          </a:p>
        </p:txBody>
      </p:sp>
      <p:sp>
        <p:nvSpPr>
          <p:cNvPr id="11" name="Content Placeholder 2"/>
          <p:cNvSpPr>
            <a:spLocks noGrp="1"/>
          </p:cNvSpPr>
          <p:nvPr>
            <p:ph idx="1"/>
          </p:nvPr>
        </p:nvSpPr>
        <p:spPr>
          <a:xfrm>
            <a:off x="304800" y="1447799"/>
            <a:ext cx="8420100" cy="5438775"/>
          </a:xfrm>
        </p:spPr>
        <p:txBody>
          <a:bodyPr vert="horz" lIns="91440" tIns="45720" rIns="91440" bIns="45720" rtlCol="0" anchor="t">
            <a:normAutofit fontScale="25000" lnSpcReduction="20000"/>
          </a:bodyPr>
          <a:lstStyle/>
          <a:p>
            <a:pPr algn="just">
              <a:buNone/>
            </a:pPr>
            <a:r>
              <a:rPr lang="en-US" sz="9600" dirty="0">
                <a:ea typeface="+mn-lt"/>
                <a:cs typeface="+mn-lt"/>
              </a:rPr>
              <a:t>Project Objectives:</a:t>
            </a:r>
            <a:endParaRPr lang="en-US" dirty="0"/>
          </a:p>
          <a:p>
            <a:pPr algn="just">
              <a:buNone/>
            </a:pPr>
            <a:endParaRPr lang="en-US"/>
          </a:p>
          <a:p>
            <a:pPr algn="just">
              <a:buNone/>
            </a:pPr>
            <a:endParaRPr lang="en-US"/>
          </a:p>
          <a:p>
            <a:pPr algn="just">
              <a:buNone/>
            </a:pPr>
            <a:r>
              <a:rPr lang="en-US" sz="9600" dirty="0">
                <a:ea typeface="+mn-lt"/>
                <a:cs typeface="+mn-lt"/>
              </a:rPr>
              <a:t>By the end of this project you will:</a:t>
            </a:r>
            <a:endParaRPr lang="en-US" dirty="0"/>
          </a:p>
          <a:p>
            <a:pPr algn="just">
              <a:buNone/>
            </a:pPr>
            <a:endParaRPr lang="en-US"/>
          </a:p>
          <a:p>
            <a:pPr algn="just">
              <a:buNone/>
            </a:pPr>
            <a:endParaRPr lang="en-US"/>
          </a:p>
          <a:p>
            <a:pPr algn="just"/>
            <a:r>
              <a:rPr lang="en-US" sz="9600" dirty="0">
                <a:ea typeface="+mn-lt"/>
                <a:cs typeface="+mn-lt"/>
              </a:rPr>
              <a:t>Know fundamental concepts and techniques used for machine learning.</a:t>
            </a:r>
            <a:endParaRPr lang="en-US" dirty="0">
              <a:cs typeface="Calibri"/>
            </a:endParaRPr>
          </a:p>
          <a:p>
            <a:pPr algn="just">
              <a:buNone/>
            </a:pPr>
            <a:endParaRPr lang="en-US"/>
          </a:p>
          <a:p>
            <a:pPr algn="just">
              <a:buNone/>
            </a:pPr>
            <a:endParaRPr lang="en-US"/>
          </a:p>
          <a:p>
            <a:pPr algn="just"/>
            <a:r>
              <a:rPr lang="en-US" sz="9600" dirty="0">
                <a:ea typeface="+mn-lt"/>
                <a:cs typeface="+mn-lt"/>
              </a:rPr>
              <a:t>Gain a broad understanding about data.</a:t>
            </a:r>
            <a:endParaRPr lang="en-US" dirty="0">
              <a:cs typeface="Calibri"/>
            </a:endParaRPr>
          </a:p>
          <a:p>
            <a:pPr algn="just">
              <a:buNone/>
            </a:pPr>
            <a:endParaRPr lang="en-US"/>
          </a:p>
          <a:p>
            <a:pPr algn="just">
              <a:buNone/>
            </a:pPr>
            <a:endParaRPr lang="en-US"/>
          </a:p>
          <a:p>
            <a:pPr algn="just"/>
            <a:r>
              <a:rPr lang="en-US" sz="9600" dirty="0">
                <a:ea typeface="+mn-lt"/>
                <a:cs typeface="+mn-lt"/>
              </a:rPr>
              <a:t>Have knowledge on pre-processing the data/capping techniques on outlier and some visualization concepts.</a:t>
            </a:r>
            <a:endParaRPr lang="en-US" dirty="0">
              <a:cs typeface="Calibri"/>
            </a:endParaRPr>
          </a:p>
          <a:p>
            <a:pPr algn="just">
              <a:buNone/>
            </a:pPr>
            <a:endParaRPr lang="en-US"/>
          </a:p>
          <a:p>
            <a:pPr algn="just">
              <a:buNone/>
            </a:pPr>
            <a:endParaRPr lang="en-US"/>
          </a:p>
          <a:p>
            <a:pPr algn="just"/>
            <a:r>
              <a:rPr lang="en-US" sz="9600" dirty="0">
                <a:ea typeface="+mn-lt"/>
                <a:cs typeface="+mn-lt"/>
              </a:rPr>
              <a:t>Gain some ideas on algorithm selection</a:t>
            </a:r>
            <a:endParaRPr lang="en-US" dirty="0">
              <a:cs typeface="Calibri"/>
            </a:endParaRPr>
          </a:p>
        </p:txBody>
      </p:sp>
      <p:pic>
        <p:nvPicPr>
          <p:cNvPr id="12" name="Picture 11">
            <a:extLst>
              <a:ext uri="{FF2B5EF4-FFF2-40B4-BE49-F238E27FC236}">
                <a16:creationId xmlns:a16="http://schemas.microsoft.com/office/drawing/2014/main" id="{5F65D128-E0ED-4E2B-864C-AE45F2A5D0DD}"/>
              </a:ext>
            </a:extLst>
          </p:cNvPr>
          <p:cNvPicPr>
            <a:picLocks noChangeAspect="1"/>
          </p:cNvPicPr>
          <p:nvPr/>
        </p:nvPicPr>
        <p:blipFill>
          <a:blip r:embed="rId2"/>
          <a:stretch>
            <a:fillRect/>
          </a:stretch>
        </p:blipFill>
        <p:spPr>
          <a:xfrm>
            <a:off x="7183967" y="453162"/>
            <a:ext cx="1540933" cy="728717"/>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sp>
        <p:nvSpPr>
          <p:cNvPr id="9" name="Content Placeholder 2"/>
          <p:cNvSpPr>
            <a:spLocks noGrp="1"/>
          </p:cNvSpPr>
          <p:nvPr>
            <p:ph idx="1"/>
          </p:nvPr>
        </p:nvSpPr>
        <p:spPr>
          <a:xfrm>
            <a:off x="736600" y="1716756"/>
            <a:ext cx="7188200" cy="2651759"/>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10" name="Picture 9">
            <a:extLst>
              <a:ext uri="{FF2B5EF4-FFF2-40B4-BE49-F238E27FC236}">
                <a16:creationId xmlns:a16="http://schemas.microsoft.com/office/drawing/2014/main" id="{B9FF1BE7-A2EE-401E-9E1C-82A108F7D902}"/>
              </a:ext>
            </a:extLst>
          </p:cNvPr>
          <p:cNvPicPr>
            <a:picLocks noChangeAspect="1"/>
          </p:cNvPicPr>
          <p:nvPr/>
        </p:nvPicPr>
        <p:blipFill>
          <a:blip r:embed="rId3"/>
          <a:stretch>
            <a:fillRect/>
          </a:stretch>
        </p:blipFill>
        <p:spPr>
          <a:xfrm>
            <a:off x="8001000" y="582724"/>
            <a:ext cx="762000" cy="584088"/>
          </a:xfrm>
          <a:prstGeom prst="rect">
            <a:avLst/>
          </a:prstGeom>
        </p:spPr>
      </p:pic>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39812308-5D07-47CD-BFBE-DDDA1B45DAFF}"/>
                  </a:ext>
                </a:extLst>
              </p14:cNvPr>
              <p14:cNvContentPartPr/>
              <p14:nvPr/>
            </p14:nvContentPartPr>
            <p14:xfrm>
              <a:off x="11130083" y="5076372"/>
              <a:ext cx="360" cy="360"/>
            </p14:xfrm>
          </p:contentPart>
        </mc:Choice>
        <mc:Fallback xmlns="">
          <p:pic>
            <p:nvPicPr>
              <p:cNvPr id="22" name="Ink 21">
                <a:extLst>
                  <a:ext uri="{FF2B5EF4-FFF2-40B4-BE49-F238E27FC236}">
                    <a16:creationId xmlns:a16="http://schemas.microsoft.com/office/drawing/2014/main" id="{39812308-5D07-47CD-BFBE-DDDA1B45DAFF}"/>
                  </a:ext>
                </a:extLst>
              </p:cNvPr>
              <p:cNvPicPr/>
              <p:nvPr/>
            </p:nvPicPr>
            <p:blipFill>
              <a:blip r:embed="rId7"/>
              <a:stretch>
                <a:fillRect/>
              </a:stretch>
            </p:blipFill>
            <p:spPr>
              <a:xfrm>
                <a:off x="11121443" y="50673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CDAF2AAF-D31A-465E-9A71-23ECFB676EB7}"/>
                  </a:ext>
                </a:extLst>
              </p14:cNvPr>
              <p14:cNvContentPartPr/>
              <p14:nvPr/>
            </p14:nvContentPartPr>
            <p14:xfrm>
              <a:off x="-1983817" y="3519333"/>
              <a:ext cx="360" cy="360"/>
            </p14:xfrm>
          </p:contentPart>
        </mc:Choice>
        <mc:Fallback xmlns="">
          <p:pic>
            <p:nvPicPr>
              <p:cNvPr id="59" name="Ink 58">
                <a:extLst>
                  <a:ext uri="{FF2B5EF4-FFF2-40B4-BE49-F238E27FC236}">
                    <a16:creationId xmlns:a16="http://schemas.microsoft.com/office/drawing/2014/main" id="{CDAF2AAF-D31A-465E-9A71-23ECFB676EB7}"/>
                  </a:ext>
                </a:extLst>
              </p:cNvPr>
              <p:cNvPicPr/>
              <p:nvPr/>
            </p:nvPicPr>
            <p:blipFill>
              <a:blip r:embed="rId7"/>
              <a:stretch>
                <a:fillRect/>
              </a:stretch>
            </p:blipFill>
            <p:spPr>
              <a:xfrm>
                <a:off x="-1992817" y="3510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52B9E2AE-E717-4915-8F41-1CD782C066D3}"/>
                  </a:ext>
                </a:extLst>
              </p14:cNvPr>
              <p14:cNvContentPartPr/>
              <p14:nvPr/>
            </p14:nvContentPartPr>
            <p14:xfrm>
              <a:off x="-1983817" y="3519333"/>
              <a:ext cx="360" cy="360"/>
            </p14:xfrm>
          </p:contentPart>
        </mc:Choice>
        <mc:Fallback xmlns="">
          <p:pic>
            <p:nvPicPr>
              <p:cNvPr id="60" name="Ink 59">
                <a:extLst>
                  <a:ext uri="{FF2B5EF4-FFF2-40B4-BE49-F238E27FC236}">
                    <a16:creationId xmlns:a16="http://schemas.microsoft.com/office/drawing/2014/main" id="{52B9E2AE-E717-4915-8F41-1CD782C066D3}"/>
                  </a:ext>
                </a:extLst>
              </p:cNvPr>
              <p:cNvPicPr/>
              <p:nvPr/>
            </p:nvPicPr>
            <p:blipFill>
              <a:blip r:embed="rId7"/>
              <a:stretch>
                <a:fillRect/>
              </a:stretch>
            </p:blipFill>
            <p:spPr>
              <a:xfrm>
                <a:off x="-1992817" y="3510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 name="Ink 60">
                <a:extLst>
                  <a:ext uri="{FF2B5EF4-FFF2-40B4-BE49-F238E27FC236}">
                    <a16:creationId xmlns:a16="http://schemas.microsoft.com/office/drawing/2014/main" id="{92617DF4-CF52-4979-96D8-D1453BFE4C4B}"/>
                  </a:ext>
                </a:extLst>
              </p14:cNvPr>
              <p14:cNvContentPartPr/>
              <p14:nvPr/>
            </p14:nvContentPartPr>
            <p14:xfrm>
              <a:off x="-810937" y="1000413"/>
              <a:ext cx="360" cy="360"/>
            </p14:xfrm>
          </p:contentPart>
        </mc:Choice>
        <mc:Fallback xmlns="">
          <p:pic>
            <p:nvPicPr>
              <p:cNvPr id="61" name="Ink 60">
                <a:extLst>
                  <a:ext uri="{FF2B5EF4-FFF2-40B4-BE49-F238E27FC236}">
                    <a16:creationId xmlns:a16="http://schemas.microsoft.com/office/drawing/2014/main" id="{92617DF4-CF52-4979-96D8-D1453BFE4C4B}"/>
                  </a:ext>
                </a:extLst>
              </p:cNvPr>
              <p:cNvPicPr/>
              <p:nvPr/>
            </p:nvPicPr>
            <p:blipFill>
              <a:blip r:embed="rId7"/>
              <a:stretch>
                <a:fillRect/>
              </a:stretch>
            </p:blipFill>
            <p:spPr>
              <a:xfrm>
                <a:off x="-819577" y="991413"/>
                <a:ext cx="18000" cy="18000"/>
              </a:xfrm>
              <a:prstGeom prst="rect">
                <a:avLst/>
              </a:prstGeom>
            </p:spPr>
          </p:pic>
        </mc:Fallback>
      </mc:AlternateContent>
      <p:pic>
        <p:nvPicPr>
          <p:cNvPr id="23" name="Picture 24" descr="Diagram&#10;&#10;Description automatically generated">
            <a:extLst>
              <a:ext uri="{FF2B5EF4-FFF2-40B4-BE49-F238E27FC236}">
                <a16:creationId xmlns:a16="http://schemas.microsoft.com/office/drawing/2014/main" id="{65C57C34-FABB-9435-EA1A-EA0B0890CAD3}"/>
              </a:ext>
            </a:extLst>
          </p:cNvPr>
          <p:cNvPicPr>
            <a:picLocks noChangeAspect="1"/>
          </p:cNvPicPr>
          <p:nvPr/>
        </p:nvPicPr>
        <p:blipFill>
          <a:blip r:embed="rId11"/>
          <a:stretch>
            <a:fillRect/>
          </a:stretch>
        </p:blipFill>
        <p:spPr>
          <a:xfrm>
            <a:off x="528320" y="1300316"/>
            <a:ext cx="8229600" cy="5181928"/>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5D8F-5AAA-4B9E-A8ED-F6B0AE8A4AAF}"/>
              </a:ext>
            </a:extLst>
          </p:cNvPr>
          <p:cNvSpPr>
            <a:spLocks noGrp="1"/>
          </p:cNvSpPr>
          <p:nvPr>
            <p:ph type="title"/>
          </p:nvPr>
        </p:nvSpPr>
        <p:spPr>
          <a:xfrm>
            <a:off x="11393" y="300486"/>
            <a:ext cx="8229600" cy="1143000"/>
          </a:xfrm>
        </p:spPr>
        <p:txBody>
          <a:bodyPr/>
          <a:lstStyle/>
          <a:p>
            <a:r>
              <a:rPr lang="en-US" dirty="0">
                <a:solidFill>
                  <a:srgbClr val="C00000"/>
                </a:solidFill>
                <a:cs typeface="Calibri"/>
              </a:rPr>
              <a:t>Project Design</a:t>
            </a:r>
            <a:endParaRPr lang="en-US" dirty="0">
              <a:solidFill>
                <a:srgbClr val="C00000"/>
              </a:solidFill>
            </a:endParaRPr>
          </a:p>
        </p:txBody>
      </p:sp>
      <p:sp>
        <p:nvSpPr>
          <p:cNvPr id="4" name="Date Placeholder 3">
            <a:extLst>
              <a:ext uri="{FF2B5EF4-FFF2-40B4-BE49-F238E27FC236}">
                <a16:creationId xmlns:a16="http://schemas.microsoft.com/office/drawing/2014/main" id="{916F282B-D8A6-4EB4-B794-C0DC404BEAB4}"/>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6" name="Slide Number Placeholder 5">
            <a:extLst>
              <a:ext uri="{FF2B5EF4-FFF2-40B4-BE49-F238E27FC236}">
                <a16:creationId xmlns:a16="http://schemas.microsoft.com/office/drawing/2014/main" id="{408A8367-A733-4B99-B518-1A4B2B924CEA}"/>
              </a:ext>
            </a:extLst>
          </p:cNvPr>
          <p:cNvSpPr>
            <a:spLocks noGrp="1"/>
          </p:cNvSpPr>
          <p:nvPr>
            <p:ph type="sldNum" sz="quarter" idx="12"/>
          </p:nvPr>
        </p:nvSpPr>
        <p:spPr/>
        <p:txBody>
          <a:bodyPr/>
          <a:lstStyle/>
          <a:p>
            <a:fld id="{7B28076C-CE04-4A00-BFAA-A90EA8355859}" type="slidenum">
              <a:rPr lang="en-US" smtClean="0"/>
              <a:pPr/>
              <a:t>6</a:t>
            </a:fld>
            <a:endParaRPr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7B8A0B9-BDCE-40EB-9BE8-1E5EEF5DBCFC}"/>
                  </a:ext>
                </a:extLst>
              </p14:cNvPr>
              <p14:cNvContentPartPr/>
              <p14:nvPr/>
            </p14:nvContentPartPr>
            <p14:xfrm>
              <a:off x="10789971" y="3516922"/>
              <a:ext cx="9525" cy="9525"/>
            </p14:xfrm>
          </p:contentPart>
        </mc:Choice>
        <mc:Fallback xmlns="">
          <p:pic>
            <p:nvPicPr>
              <p:cNvPr id="10" name="Ink 9">
                <a:extLst>
                  <a:ext uri="{FF2B5EF4-FFF2-40B4-BE49-F238E27FC236}">
                    <a16:creationId xmlns:a16="http://schemas.microsoft.com/office/drawing/2014/main" id="{C7B8A0B9-BDCE-40EB-9BE8-1E5EEF5DBCFC}"/>
                  </a:ext>
                </a:extLst>
              </p:cNvPr>
              <p:cNvPicPr/>
              <p:nvPr/>
            </p:nvPicPr>
            <p:blipFill>
              <a:blip r:embed="rId3"/>
              <a:stretch>
                <a:fillRect/>
              </a:stretch>
            </p:blipFill>
            <p:spPr>
              <a:xfrm>
                <a:off x="10313721" y="3040672"/>
                <a:ext cx="952500" cy="952500"/>
              </a:xfrm>
              <a:prstGeom prst="rect">
                <a:avLst/>
              </a:prstGeom>
            </p:spPr>
          </p:pic>
        </mc:Fallback>
      </mc:AlternateContent>
      <p:pic>
        <p:nvPicPr>
          <p:cNvPr id="9" name="Picture 8">
            <a:extLst>
              <a:ext uri="{FF2B5EF4-FFF2-40B4-BE49-F238E27FC236}">
                <a16:creationId xmlns:a16="http://schemas.microsoft.com/office/drawing/2014/main" id="{31915BC5-30C3-428B-9564-1EF02736DEAC}"/>
              </a:ext>
            </a:extLst>
          </p:cNvPr>
          <p:cNvPicPr>
            <a:picLocks noChangeAspect="1"/>
          </p:cNvPicPr>
          <p:nvPr/>
        </p:nvPicPr>
        <p:blipFill>
          <a:blip r:embed="rId4"/>
          <a:stretch>
            <a:fillRect/>
          </a:stretch>
        </p:blipFill>
        <p:spPr>
          <a:xfrm>
            <a:off x="7627296" y="523464"/>
            <a:ext cx="1155732" cy="687396"/>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14F93C80-0E75-E2A3-BB82-81AE48AC5C5E}"/>
              </a:ext>
            </a:extLst>
          </p:cNvPr>
          <p:cNvPicPr>
            <a:picLocks noChangeAspect="1"/>
          </p:cNvPicPr>
          <p:nvPr/>
        </p:nvPicPr>
        <p:blipFill>
          <a:blip r:embed="rId5"/>
          <a:stretch>
            <a:fillRect/>
          </a:stretch>
        </p:blipFill>
        <p:spPr>
          <a:xfrm>
            <a:off x="799381" y="1432908"/>
            <a:ext cx="3332671" cy="2108750"/>
          </a:xfrm>
          <a:prstGeom prst="rect">
            <a:avLst/>
          </a:prstGeom>
        </p:spPr>
      </p:pic>
      <p:pic>
        <p:nvPicPr>
          <p:cNvPr id="8" name="Picture 10" descr="Graphical user interface&#10;&#10;Description automatically generated">
            <a:extLst>
              <a:ext uri="{FF2B5EF4-FFF2-40B4-BE49-F238E27FC236}">
                <a16:creationId xmlns:a16="http://schemas.microsoft.com/office/drawing/2014/main" id="{62AF8AB2-D165-55ED-029D-ADDA4FCB7267}"/>
              </a:ext>
            </a:extLst>
          </p:cNvPr>
          <p:cNvPicPr>
            <a:picLocks noChangeAspect="1"/>
          </p:cNvPicPr>
          <p:nvPr/>
        </p:nvPicPr>
        <p:blipFill>
          <a:blip r:embed="rId6"/>
          <a:stretch>
            <a:fillRect/>
          </a:stretch>
        </p:blipFill>
        <p:spPr>
          <a:xfrm>
            <a:off x="2395269" y="4096718"/>
            <a:ext cx="3692105" cy="2445809"/>
          </a:xfrm>
          <a:prstGeom prst="rect">
            <a:avLst/>
          </a:prstGeom>
        </p:spPr>
      </p:pic>
      <p:pic>
        <p:nvPicPr>
          <p:cNvPr id="11" name="Picture 11" descr="Graphical user interface, text, application&#10;&#10;Description automatically generated">
            <a:extLst>
              <a:ext uri="{FF2B5EF4-FFF2-40B4-BE49-F238E27FC236}">
                <a16:creationId xmlns:a16="http://schemas.microsoft.com/office/drawing/2014/main" id="{AE705C0B-FC20-B27E-0968-BA6F68536280}"/>
              </a:ext>
            </a:extLst>
          </p:cNvPr>
          <p:cNvPicPr>
            <a:picLocks noChangeAspect="1"/>
          </p:cNvPicPr>
          <p:nvPr/>
        </p:nvPicPr>
        <p:blipFill>
          <a:blip r:embed="rId7"/>
          <a:stretch>
            <a:fillRect/>
          </a:stretch>
        </p:blipFill>
        <p:spPr>
          <a:xfrm>
            <a:off x="5716438" y="1623203"/>
            <a:ext cx="2743200" cy="1814423"/>
          </a:xfrm>
          <a:prstGeom prst="rect">
            <a:avLst/>
          </a:prstGeom>
        </p:spPr>
      </p:pic>
      <p:cxnSp>
        <p:nvCxnSpPr>
          <p:cNvPr id="12" name="Straight Arrow Connector 11">
            <a:extLst>
              <a:ext uri="{FF2B5EF4-FFF2-40B4-BE49-F238E27FC236}">
                <a16:creationId xmlns:a16="http://schemas.microsoft.com/office/drawing/2014/main" id="{8C3636DF-AF0A-6015-E9FB-C57A999C4CC2}"/>
              </a:ext>
            </a:extLst>
          </p:cNvPr>
          <p:cNvCxnSpPr/>
          <p:nvPr/>
        </p:nvCxnSpPr>
        <p:spPr>
          <a:xfrm>
            <a:off x="4114800" y="3043686"/>
            <a:ext cx="914400" cy="84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5CDD76-1033-3B68-5DEE-79929232378F}"/>
              </a:ext>
            </a:extLst>
          </p:cNvPr>
          <p:cNvCxnSpPr/>
          <p:nvPr/>
        </p:nvCxnSpPr>
        <p:spPr>
          <a:xfrm flipV="1">
            <a:off x="5580392" y="2691981"/>
            <a:ext cx="253042" cy="108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1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D423-F906-4029-AD9F-4CBE759DE468}"/>
              </a:ext>
            </a:extLst>
          </p:cNvPr>
          <p:cNvSpPr>
            <a:spLocks noGrp="1"/>
          </p:cNvSpPr>
          <p:nvPr>
            <p:ph type="title"/>
          </p:nvPr>
        </p:nvSpPr>
        <p:spPr/>
        <p:txBody>
          <a:bodyPr/>
          <a:lstStyle/>
          <a:p>
            <a:r>
              <a:rPr lang="en-US" dirty="0">
                <a:solidFill>
                  <a:srgbClr val="C00000"/>
                </a:solidFill>
                <a:cs typeface="Calibri"/>
              </a:rPr>
              <a:t>Modules</a:t>
            </a:r>
            <a:endParaRPr lang="en-US" dirty="0">
              <a:solidFill>
                <a:srgbClr val="C00000"/>
              </a:solidFill>
            </a:endParaRPr>
          </a:p>
        </p:txBody>
      </p:sp>
      <p:sp>
        <p:nvSpPr>
          <p:cNvPr id="4" name="Date Placeholder 3">
            <a:extLst>
              <a:ext uri="{FF2B5EF4-FFF2-40B4-BE49-F238E27FC236}">
                <a16:creationId xmlns:a16="http://schemas.microsoft.com/office/drawing/2014/main" id="{2DC62AE3-82C2-40E9-9A04-DBD062E3024E}"/>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C51485F1-0B23-4ED6-A2BF-1C1D6378286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8E2992B-6223-46CB-9ED9-47E907DE31D6}"/>
              </a:ext>
            </a:extLst>
          </p:cNvPr>
          <p:cNvSpPr>
            <a:spLocks noGrp="1"/>
          </p:cNvSpPr>
          <p:nvPr>
            <p:ph type="sldNum" sz="quarter" idx="12"/>
          </p:nvPr>
        </p:nvSpPr>
        <p:spPr/>
        <p:txBody>
          <a:bodyPr/>
          <a:lstStyle/>
          <a:p>
            <a:fld id="{7B28076C-CE04-4A00-BFAA-A90EA8355859}" type="slidenum">
              <a:rPr lang="en-US" smtClean="0"/>
              <a:pPr/>
              <a:t>7</a:t>
            </a:fld>
            <a:endParaRPr lang="en-US"/>
          </a:p>
        </p:txBody>
      </p:sp>
      <p:graphicFrame>
        <p:nvGraphicFramePr>
          <p:cNvPr id="16" name="Table 16">
            <a:extLst>
              <a:ext uri="{FF2B5EF4-FFF2-40B4-BE49-F238E27FC236}">
                <a16:creationId xmlns:a16="http://schemas.microsoft.com/office/drawing/2014/main" id="{0C3CA12D-05E7-492E-83AB-F79936D17095}"/>
              </a:ext>
            </a:extLst>
          </p:cNvPr>
          <p:cNvGraphicFramePr>
            <a:graphicFrameLocks noGrp="1"/>
          </p:cNvGraphicFramePr>
          <p:nvPr>
            <p:ph idx="1"/>
            <p:extLst>
              <p:ext uri="{D42A27DB-BD31-4B8C-83A1-F6EECF244321}">
                <p14:modId xmlns:p14="http://schemas.microsoft.com/office/powerpoint/2010/main" val="1116926454"/>
              </p:ext>
            </p:extLst>
          </p:nvPr>
        </p:nvGraphicFramePr>
        <p:xfrm>
          <a:off x="446856" y="1372634"/>
          <a:ext cx="8229599" cy="5475481"/>
        </p:xfrm>
        <a:graphic>
          <a:graphicData uri="http://schemas.openxmlformats.org/drawingml/2006/table">
            <a:tbl>
              <a:tblPr firstRow="1" bandRow="1">
                <a:tableStyleId>{5C22544A-7EE6-4342-B048-85BDC9FD1C3A}</a:tableStyleId>
              </a:tblPr>
              <a:tblGrid>
                <a:gridCol w="2645450">
                  <a:extLst>
                    <a:ext uri="{9D8B030D-6E8A-4147-A177-3AD203B41FA5}">
                      <a16:colId xmlns:a16="http://schemas.microsoft.com/office/drawing/2014/main" val="3710419198"/>
                    </a:ext>
                  </a:extLst>
                </a:gridCol>
                <a:gridCol w="5584149">
                  <a:extLst>
                    <a:ext uri="{9D8B030D-6E8A-4147-A177-3AD203B41FA5}">
                      <a16:colId xmlns:a16="http://schemas.microsoft.com/office/drawing/2014/main" val="2116114964"/>
                    </a:ext>
                  </a:extLst>
                </a:gridCol>
              </a:tblGrid>
              <a:tr h="370840">
                <a:tc>
                  <a:txBody>
                    <a:bodyPr/>
                    <a:lstStyle/>
                    <a:p>
                      <a:r>
                        <a:rPr lang="en-US" dirty="0"/>
                        <a:t>Modules</a:t>
                      </a:r>
                    </a:p>
                  </a:txBody>
                  <a:tcPr/>
                </a:tc>
                <a:tc>
                  <a:txBody>
                    <a:bodyPr/>
                    <a:lstStyle/>
                    <a:p>
                      <a:r>
                        <a:rPr lang="en-US" dirty="0"/>
                        <a:t>Description</a:t>
                      </a:r>
                    </a:p>
                  </a:txBody>
                  <a:tcPr/>
                </a:tc>
                <a:extLst>
                  <a:ext uri="{0D108BD9-81ED-4DB2-BD59-A6C34878D82A}">
                    <a16:rowId xmlns:a16="http://schemas.microsoft.com/office/drawing/2014/main" val="2058937019"/>
                  </a:ext>
                </a:extLst>
              </a:tr>
              <a:tr h="370840">
                <a:tc>
                  <a:txBody>
                    <a:bodyPr/>
                    <a:lstStyle/>
                    <a:p>
                      <a:pPr lvl="0">
                        <a:buNone/>
                      </a:pPr>
                      <a:r>
                        <a:rPr lang="en-US" dirty="0"/>
                        <a:t>flask</a:t>
                      </a:r>
                    </a:p>
                  </a:txBody>
                  <a:tcPr/>
                </a:tc>
                <a:tc>
                  <a:txBody>
                    <a:bodyPr/>
                    <a:lstStyle/>
                    <a:p>
                      <a:pPr lvl="0" algn="l">
                        <a:lnSpc>
                          <a:spcPct val="100000"/>
                        </a:lnSpc>
                        <a:spcBef>
                          <a:spcPts val="0"/>
                        </a:spcBef>
                        <a:spcAft>
                          <a:spcPts val="0"/>
                        </a:spcAft>
                        <a:buNone/>
                      </a:pPr>
                      <a:r>
                        <a:rPr lang="en-US" sz="1800" b="0" i="0" u="none" strike="noStrike" kern="1200" dirty="0">
                          <a:solidFill>
                            <a:schemeClr val="dk1"/>
                          </a:solidFill>
                          <a:latin typeface="Calibri"/>
                          <a:ea typeface="+mn-ea"/>
                          <a:cs typeface="+mn-cs"/>
                        </a:rPr>
                        <a:t>Flask is a web framework, it's a Python module that lets you develop web applications easily. </a:t>
                      </a:r>
                    </a:p>
                  </a:txBody>
                  <a:tcPr/>
                </a:tc>
                <a:extLst>
                  <a:ext uri="{0D108BD9-81ED-4DB2-BD59-A6C34878D82A}">
                    <a16:rowId xmlns:a16="http://schemas.microsoft.com/office/drawing/2014/main" val="1594402336"/>
                  </a:ext>
                </a:extLst>
              </a:tr>
              <a:tr h="1076201">
                <a:tc>
                  <a:txBody>
                    <a:bodyPr/>
                    <a:lstStyle/>
                    <a:p>
                      <a:r>
                        <a:rPr lang="en-US" dirty="0"/>
                        <a:t>random</a:t>
                      </a:r>
                    </a:p>
                  </a:txBody>
                  <a:tcPr/>
                </a:tc>
                <a:tc>
                  <a:txBody>
                    <a:bodyPr/>
                    <a:lstStyle/>
                    <a:p>
                      <a:pPr lvl="0">
                        <a:buNone/>
                      </a:pPr>
                      <a:r>
                        <a:rPr lang="en-US" sz="1800" b="0" i="0" u="none" strike="noStrike" kern="1200" dirty="0">
                          <a:solidFill>
                            <a:schemeClr val="dk1"/>
                          </a:solidFill>
                          <a:latin typeface="Calibri"/>
                          <a:ea typeface="+mn-ea"/>
                          <a:cs typeface="+mn-cs"/>
                        </a:rPr>
                        <a:t>The random module is a built-in module to generate the pseudo-random variables.</a:t>
                      </a:r>
                    </a:p>
                  </a:txBody>
                  <a:tcPr/>
                </a:tc>
                <a:extLst>
                  <a:ext uri="{0D108BD9-81ED-4DB2-BD59-A6C34878D82A}">
                    <a16:rowId xmlns:a16="http://schemas.microsoft.com/office/drawing/2014/main" val="1200193505"/>
                  </a:ext>
                </a:extLst>
              </a:tr>
              <a:tr h="370840">
                <a:tc>
                  <a:txBody>
                    <a:bodyPr/>
                    <a:lstStyle/>
                    <a:p>
                      <a:r>
                        <a:rPr lang="en-US" dirty="0"/>
                        <a:t>Regression</a:t>
                      </a:r>
                    </a:p>
                  </a:txBody>
                  <a:tcPr/>
                </a:tc>
                <a:tc>
                  <a:txBody>
                    <a:bodyPr/>
                    <a:lstStyle/>
                    <a:p>
                      <a:pPr lvl="0">
                        <a:buNone/>
                      </a:pPr>
                      <a:r>
                        <a:rPr lang="en-US" sz="1800" b="0" i="0" u="none" strike="noStrike" kern="1200" dirty="0">
                          <a:solidFill>
                            <a:schemeClr val="dk1"/>
                          </a:solidFill>
                          <a:latin typeface="Calibri"/>
                          <a:ea typeface="+mn-ea"/>
                          <a:cs typeface="+mn-cs"/>
                        </a:rPr>
                        <a:t>A machine leaning technique where the model predicts the output as a continuous numerical value</a:t>
                      </a:r>
                    </a:p>
                  </a:txBody>
                  <a:tcPr/>
                </a:tc>
                <a:extLst>
                  <a:ext uri="{0D108BD9-81ED-4DB2-BD59-A6C34878D82A}">
                    <a16:rowId xmlns:a16="http://schemas.microsoft.com/office/drawing/2014/main" val="409627827"/>
                  </a:ext>
                </a:extLst>
              </a:tr>
              <a:tr h="370840">
                <a:tc>
                  <a:txBody>
                    <a:bodyPr/>
                    <a:lstStyle/>
                    <a:p>
                      <a:r>
                        <a:rPr lang="en-US" dirty="0" err="1"/>
                        <a:t>Xgboost</a:t>
                      </a:r>
                    </a:p>
                  </a:txBody>
                  <a:tcPr/>
                </a:tc>
                <a:tc>
                  <a:txBody>
                    <a:bodyPr/>
                    <a:lstStyle/>
                    <a:p>
                      <a:pPr lvl="0">
                        <a:buNone/>
                      </a:pPr>
                      <a:r>
                        <a:rPr lang="en-US" sz="1800" b="0" i="0" u="none" strike="noStrike" kern="1200" dirty="0">
                          <a:solidFill>
                            <a:schemeClr val="dk1"/>
                          </a:solidFill>
                          <a:latin typeface="Calibri"/>
                          <a:ea typeface="+mn-ea"/>
                          <a:cs typeface="+mn-cs"/>
                        </a:rPr>
                        <a:t>Extreme  gradient ,is a scalable ,distributed gradient-boosted decision tree machine learning library .It provides parallel tree boosting and is the leading machine learning library for regression ,classification ,and ranking problems</a:t>
                      </a:r>
                    </a:p>
                  </a:txBody>
                  <a:tcPr/>
                </a:tc>
                <a:extLst>
                  <a:ext uri="{0D108BD9-81ED-4DB2-BD59-A6C34878D82A}">
                    <a16:rowId xmlns:a16="http://schemas.microsoft.com/office/drawing/2014/main" val="1936769234"/>
                  </a:ext>
                </a:extLst>
              </a:tr>
              <a:tr h="547606">
                <a:tc>
                  <a:txBody>
                    <a:bodyPr/>
                    <a:lstStyle/>
                    <a:p>
                      <a:pPr marL="0" marR="0" lvl="0" indent="0" algn="l" rtl="0" eaLnBrk="1" fontAlgn="auto" latinLnBrk="0" hangingPunct="1">
                        <a:lnSpc>
                          <a:spcPct val="100000"/>
                        </a:lnSpc>
                        <a:spcBef>
                          <a:spcPts val="0"/>
                        </a:spcBef>
                        <a:spcAft>
                          <a:spcPts val="0"/>
                        </a:spcAft>
                        <a:buClrTx/>
                        <a:buSzTx/>
                        <a:buFontTx/>
                        <a:buNone/>
                      </a:pPr>
                      <a:r>
                        <a:rPr lang="en-US" dirty="0"/>
                        <a:t>Decision Tree</a:t>
                      </a:r>
                    </a:p>
                    <a:p>
                      <a:endParaRPr lang="en-US" dirty="0"/>
                    </a:p>
                  </a:txBody>
                  <a:tcPr/>
                </a:tc>
                <a:tc>
                  <a:txBody>
                    <a:bodyPr/>
                    <a:lstStyle/>
                    <a:p>
                      <a:pPr lvl="0" algn="just">
                        <a:buNone/>
                      </a:pPr>
                      <a:r>
                        <a:rPr lang="en-US" sz="1800" b="0" i="0" u="none" strike="noStrike" kern="1200" dirty="0">
                          <a:solidFill>
                            <a:schemeClr val="dk1"/>
                          </a:solidFill>
                          <a:latin typeface="Calibri"/>
                          <a:ea typeface="+mn-ea"/>
                          <a:cs typeface="+mn-cs"/>
                        </a:rPr>
                        <a:t>Where the data is continuously split according to a certain parameter. The tree  can be explained by two entities ,namely decision nodes and leaves</a:t>
                      </a:r>
                    </a:p>
                  </a:txBody>
                  <a:tcPr/>
                </a:tc>
                <a:extLst>
                  <a:ext uri="{0D108BD9-81ED-4DB2-BD59-A6C34878D82A}">
                    <a16:rowId xmlns:a16="http://schemas.microsoft.com/office/drawing/2014/main" val="1172390833"/>
                  </a:ext>
                </a:extLst>
              </a:tr>
              <a:tr h="370840">
                <a:tc>
                  <a:txBody>
                    <a:bodyPr/>
                    <a:lstStyle/>
                    <a:p>
                      <a:endParaRPr lang="en-US" dirty="0"/>
                    </a:p>
                  </a:txBody>
                  <a:tcPr/>
                </a:tc>
                <a:tc>
                  <a:txBody>
                    <a:bodyPr/>
                    <a:lstStyle/>
                    <a:p>
                      <a:pPr lvl="0">
                        <a:buNone/>
                      </a:pPr>
                      <a:endParaRPr lang="en-US" dirty="0"/>
                    </a:p>
                  </a:txBody>
                  <a:tcPr/>
                </a:tc>
                <a:extLst>
                  <a:ext uri="{0D108BD9-81ED-4DB2-BD59-A6C34878D82A}">
                    <a16:rowId xmlns:a16="http://schemas.microsoft.com/office/drawing/2014/main" val="2365166922"/>
                  </a:ext>
                </a:extLst>
              </a:tr>
            </a:tbl>
          </a:graphicData>
        </a:graphic>
      </p:graphicFrame>
    </p:spTree>
    <p:extLst>
      <p:ext uri="{BB962C8B-B14F-4D97-AF65-F5344CB8AC3E}">
        <p14:creationId xmlns:p14="http://schemas.microsoft.com/office/powerpoint/2010/main" val="69366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2F82-64FD-4075-B938-080AA6C80C67}"/>
              </a:ext>
            </a:extLst>
          </p:cNvPr>
          <p:cNvSpPr>
            <a:spLocks noGrp="1"/>
          </p:cNvSpPr>
          <p:nvPr>
            <p:ph type="title"/>
          </p:nvPr>
        </p:nvSpPr>
        <p:spPr/>
        <p:txBody>
          <a:bodyPr>
            <a:normAutofit/>
          </a:bodyPr>
          <a:lstStyle/>
          <a:p>
            <a:r>
              <a:rPr lang="en-US" sz="3600" dirty="0">
                <a:solidFill>
                  <a:srgbClr val="C00000"/>
                </a:solidFill>
                <a:cs typeface="Calibri"/>
              </a:rPr>
              <a:t>Hardware and Software Requirements</a:t>
            </a:r>
            <a:endParaRPr lang="en-US" sz="3600" dirty="0">
              <a:solidFill>
                <a:srgbClr val="C00000"/>
              </a:solidFill>
            </a:endParaRPr>
          </a:p>
        </p:txBody>
      </p:sp>
      <p:sp>
        <p:nvSpPr>
          <p:cNvPr id="3" name="Content Placeholder 2">
            <a:extLst>
              <a:ext uri="{FF2B5EF4-FFF2-40B4-BE49-F238E27FC236}">
                <a16:creationId xmlns:a16="http://schemas.microsoft.com/office/drawing/2014/main" id="{7FE2728C-8997-4127-A73E-5DB057CDA2C0}"/>
              </a:ext>
            </a:extLst>
          </p:cNvPr>
          <p:cNvSpPr>
            <a:spLocks noGrp="1"/>
          </p:cNvSpPr>
          <p:nvPr>
            <p:ph idx="1"/>
          </p:nvPr>
        </p:nvSpPr>
        <p:spPr>
          <a:xfrm>
            <a:off x="457200" y="1600200"/>
            <a:ext cx="8229600" cy="5486400"/>
          </a:xfrm>
        </p:spPr>
        <p:txBody>
          <a:bodyPr vert="horz" lIns="91440" tIns="45720" rIns="91440" bIns="45720" rtlCol="0" anchor="t">
            <a:normAutofit/>
          </a:bodyPr>
          <a:lstStyle/>
          <a:p>
            <a:r>
              <a:rPr lang="en-US" u="sng" dirty="0">
                <a:cs typeface="Calibri"/>
              </a:rPr>
              <a:t>Hardware</a:t>
            </a:r>
            <a:r>
              <a:rPr lang="en-US" dirty="0">
                <a:cs typeface="Calibri"/>
              </a:rPr>
              <a:t>: </a:t>
            </a:r>
          </a:p>
          <a:p>
            <a:pPr marL="0" indent="0">
              <a:buNone/>
            </a:pPr>
            <a:endParaRPr lang="en-US" dirty="0">
              <a:cs typeface="Calibri"/>
            </a:endParaRPr>
          </a:p>
          <a:p>
            <a:endParaRPr lang="en-US" u="sng" dirty="0">
              <a:cs typeface="Calibri"/>
            </a:endParaRPr>
          </a:p>
          <a:p>
            <a:endParaRPr lang="en-US" u="sng" dirty="0">
              <a:cs typeface="Calibri"/>
            </a:endParaRPr>
          </a:p>
          <a:p>
            <a:r>
              <a:rPr lang="en-US" u="sng" dirty="0">
                <a:cs typeface="Calibri"/>
              </a:rPr>
              <a:t>Software</a:t>
            </a:r>
            <a:r>
              <a:rPr lang="en-US" dirty="0">
                <a:cs typeface="Calibri"/>
              </a:rPr>
              <a:t>:</a:t>
            </a:r>
          </a:p>
          <a:p>
            <a:pPr marL="0" indent="0">
              <a:buNone/>
            </a:pPr>
            <a:r>
              <a:rPr lang="en-US" sz="2400" dirty="0">
                <a:cs typeface="Calibri"/>
              </a:rPr>
              <a:t>    1.Anaconda software </a:t>
            </a:r>
          </a:p>
          <a:p>
            <a:pPr marL="0" indent="0">
              <a:buNone/>
            </a:pPr>
            <a:r>
              <a:rPr lang="en-US" sz="2400" dirty="0">
                <a:cs typeface="Calibri"/>
              </a:rPr>
              <a:t>    2.jupyter</a:t>
            </a:r>
          </a:p>
          <a:p>
            <a:pPr marL="0" indent="0">
              <a:buNone/>
            </a:pPr>
            <a:r>
              <a:rPr lang="en-US" sz="2400" dirty="0">
                <a:cs typeface="Calibri"/>
              </a:rPr>
              <a:t>    3.Chrome</a:t>
            </a:r>
          </a:p>
          <a:p>
            <a:pPr marL="0" indent="0">
              <a:buNone/>
            </a:pPr>
            <a:endParaRPr lang="en-US" dirty="0">
              <a:cs typeface="Calibri"/>
            </a:endParaRPr>
          </a:p>
        </p:txBody>
      </p:sp>
      <p:sp>
        <p:nvSpPr>
          <p:cNvPr id="4" name="Date Placeholder 3">
            <a:extLst>
              <a:ext uri="{FF2B5EF4-FFF2-40B4-BE49-F238E27FC236}">
                <a16:creationId xmlns:a16="http://schemas.microsoft.com/office/drawing/2014/main" id="{59F732FD-FAB4-4B6D-B2D7-6F039DA4F302}"/>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D8F2E2DF-3FB7-49E6-ADBC-CB9EB032242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20B6233-8E99-4AC5-AB14-36FD53AB5DF8}"/>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13" name="TextBox 12">
            <a:extLst>
              <a:ext uri="{FF2B5EF4-FFF2-40B4-BE49-F238E27FC236}">
                <a16:creationId xmlns:a16="http://schemas.microsoft.com/office/drawing/2014/main" id="{FD5E73A8-6C64-4D37-B203-DD73BEE43D9A}"/>
              </a:ext>
            </a:extLst>
          </p:cNvPr>
          <p:cNvSpPr txBox="1"/>
          <p:nvPr/>
        </p:nvSpPr>
        <p:spPr>
          <a:xfrm>
            <a:off x="762000" y="2285999"/>
            <a:ext cx="6324600" cy="2246769"/>
          </a:xfrm>
          <a:prstGeom prst="rect">
            <a:avLst/>
          </a:prstGeom>
          <a:noFill/>
        </p:spPr>
        <p:txBody>
          <a:bodyPr wrap="square">
            <a:spAutoFit/>
          </a:bodyPr>
          <a:lstStyle/>
          <a:p>
            <a:pPr algn="l">
              <a:lnSpc>
                <a:spcPct val="150000"/>
              </a:lnSpc>
              <a:buFont typeface="+mj-lt"/>
              <a:buAutoNum type="arabicPeriod"/>
            </a:pPr>
            <a:r>
              <a:rPr lang="en-IN" sz="2000" b="0" i="0" dirty="0">
                <a:solidFill>
                  <a:srgbClr val="202124"/>
                </a:solidFill>
                <a:effectLst/>
                <a:latin typeface="arial" panose="020B0604020202020204" pitchFamily="34" charset="0"/>
              </a:rPr>
              <a:t>CPU: 2 x 64-bit 2.8 GHz 8.00 GT/s CPUs.</a:t>
            </a:r>
          </a:p>
          <a:p>
            <a:pPr algn="l">
              <a:lnSpc>
                <a:spcPct val="150000"/>
              </a:lnSpc>
              <a:buFont typeface="+mj-lt"/>
              <a:buAutoNum type="arabicPeriod"/>
            </a:pPr>
            <a:r>
              <a:rPr lang="en-IN" sz="2000" b="0" i="0" dirty="0">
                <a:solidFill>
                  <a:srgbClr val="202124"/>
                </a:solidFill>
                <a:effectLst/>
                <a:latin typeface="arial" panose="020B0604020202020204" pitchFamily="34" charset="0"/>
              </a:rPr>
              <a:t>RAM: 32 GB (or 16 GB of 1600 MHz DDR3 RAM)</a:t>
            </a:r>
          </a:p>
          <a:p>
            <a:pPr algn="l">
              <a:lnSpc>
                <a:spcPct val="150000"/>
              </a:lnSpc>
              <a:buFont typeface="+mj-lt"/>
              <a:buAutoNum type="arabicPeriod"/>
            </a:pPr>
            <a:r>
              <a:rPr lang="en-IN" sz="2000" b="0" i="0" dirty="0">
                <a:solidFill>
                  <a:srgbClr val="202124"/>
                </a:solidFill>
                <a:effectLst/>
                <a:latin typeface="arial" panose="020B0604020202020204" pitchFamily="34" charset="0"/>
              </a:rPr>
              <a:t>Storage: 300 GB. ...</a:t>
            </a:r>
          </a:p>
          <a:p>
            <a:pPr algn="l">
              <a:lnSpc>
                <a:spcPct val="150000"/>
              </a:lnSpc>
              <a:buFont typeface="+mj-lt"/>
              <a:buAutoNum type="arabicPeriod"/>
            </a:pPr>
            <a:endParaRPr lang="en-IN" sz="2000" b="0" i="0" dirty="0">
              <a:solidFill>
                <a:srgbClr val="202124"/>
              </a:solidFill>
              <a:effectLst/>
              <a:latin typeface="arial" panose="020B0604020202020204" pitchFamily="34" charset="0"/>
            </a:endParaRPr>
          </a:p>
          <a:p>
            <a:pPr algn="l">
              <a:buFont typeface="+mj-lt"/>
              <a:buAutoNum type="arabicPeriod"/>
            </a:pPr>
            <a:endParaRPr lang="en-IN" sz="20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3794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01FB-48DF-4568-AD3C-1358F28D8B5A}"/>
              </a:ext>
            </a:extLst>
          </p:cNvPr>
          <p:cNvSpPr>
            <a:spLocks noGrp="1"/>
          </p:cNvSpPr>
          <p:nvPr>
            <p:ph type="title"/>
          </p:nvPr>
        </p:nvSpPr>
        <p:spPr/>
        <p:txBody>
          <a:bodyPr/>
          <a:lstStyle/>
          <a:p>
            <a:r>
              <a:rPr lang="en-US" dirty="0">
                <a:solidFill>
                  <a:srgbClr val="C00000"/>
                </a:solidFill>
                <a:cs typeface="Calibri"/>
              </a:rPr>
              <a:t>Methodology</a:t>
            </a:r>
            <a:endParaRPr lang="en-US" dirty="0">
              <a:solidFill>
                <a:srgbClr val="C00000"/>
              </a:solidFill>
            </a:endParaRPr>
          </a:p>
        </p:txBody>
      </p:sp>
      <p:sp>
        <p:nvSpPr>
          <p:cNvPr id="3" name="Content Placeholder 2">
            <a:extLst>
              <a:ext uri="{FF2B5EF4-FFF2-40B4-BE49-F238E27FC236}">
                <a16:creationId xmlns:a16="http://schemas.microsoft.com/office/drawing/2014/main" id="{2C051A44-7AD9-4FE3-9B53-DCCF50E2ED63}"/>
              </a:ext>
            </a:extLst>
          </p:cNvPr>
          <p:cNvSpPr>
            <a:spLocks noGrp="1"/>
          </p:cNvSpPr>
          <p:nvPr>
            <p:ph idx="1"/>
          </p:nvPr>
        </p:nvSpPr>
        <p:spPr>
          <a:xfrm>
            <a:off x="457200" y="1585823"/>
            <a:ext cx="8229600" cy="4525963"/>
          </a:xfrm>
        </p:spPr>
        <p:txBody>
          <a:bodyPr vert="horz" lIns="91440" tIns="45720" rIns="91440" bIns="45720" rtlCol="0" anchor="t">
            <a:normAutofit/>
          </a:bodyPr>
          <a:lstStyle/>
          <a:p>
            <a:r>
              <a:rPr lang="en-US" b="1" dirty="0"/>
              <a:t>Step 1</a:t>
            </a:r>
            <a:r>
              <a:rPr lang="en-US" dirty="0"/>
              <a:t>. First ask User to run the flask module</a:t>
            </a:r>
            <a:endParaRPr lang="en-US" dirty="0">
              <a:cs typeface="Calibri"/>
            </a:endParaRPr>
          </a:p>
          <a:p>
            <a:r>
              <a:rPr lang="en-US" b="1" dirty="0"/>
              <a:t>Step 2.</a:t>
            </a:r>
            <a:r>
              <a:rPr lang="en-US" dirty="0"/>
              <a:t> Go for prediction option</a:t>
            </a:r>
            <a:endParaRPr lang="en-US" dirty="0">
              <a:cs typeface="Calibri"/>
            </a:endParaRPr>
          </a:p>
          <a:p>
            <a:r>
              <a:rPr lang="en-US" b="1" dirty="0"/>
              <a:t>Step 3.</a:t>
            </a:r>
            <a:r>
              <a:rPr lang="en-US" dirty="0"/>
              <a:t> Enter your personal details.</a:t>
            </a:r>
            <a:endParaRPr lang="en-US" dirty="0">
              <a:cs typeface="Calibri"/>
            </a:endParaRPr>
          </a:p>
          <a:p>
            <a:r>
              <a:rPr lang="en-US" b="1" dirty="0"/>
              <a:t>Step 4.</a:t>
            </a:r>
            <a:r>
              <a:rPr lang="en-US" dirty="0"/>
              <a:t> After entering your details you can check whether you are eligible for credit card or not</a:t>
            </a:r>
            <a:endParaRPr lang="en-US" dirty="0">
              <a:cs typeface="Calibri"/>
            </a:endParaRPr>
          </a:p>
        </p:txBody>
      </p:sp>
      <p:sp>
        <p:nvSpPr>
          <p:cNvPr id="4" name="Date Placeholder 3">
            <a:extLst>
              <a:ext uri="{FF2B5EF4-FFF2-40B4-BE49-F238E27FC236}">
                <a16:creationId xmlns:a16="http://schemas.microsoft.com/office/drawing/2014/main" id="{2427F6CE-2FB3-4701-87CA-44046B08E43A}"/>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8DAA3824-5BD7-4B88-994F-1630F2E9261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296C230-3913-453D-86F6-7EBBFBD15FC1}"/>
              </a:ext>
            </a:extLst>
          </p:cNvPr>
          <p:cNvSpPr>
            <a:spLocks noGrp="1"/>
          </p:cNvSpPr>
          <p:nvPr>
            <p:ph type="sldNum" sz="quarter" idx="12"/>
          </p:nvPr>
        </p:nvSpPr>
        <p:spPr/>
        <p:txBody>
          <a:bodyPr/>
          <a:lstStyle/>
          <a:p>
            <a:fld id="{7B28076C-CE04-4A00-BFAA-A90EA8355859}" type="slidenum">
              <a:rPr lang="en-US" smtClean="0"/>
              <a:pPr/>
              <a:t>9</a:t>
            </a:fld>
            <a:endParaRPr lang="en-US"/>
          </a:p>
        </p:txBody>
      </p:sp>
      <p:pic>
        <p:nvPicPr>
          <p:cNvPr id="8" name="Picture 7">
            <a:extLst>
              <a:ext uri="{FF2B5EF4-FFF2-40B4-BE49-F238E27FC236}">
                <a16:creationId xmlns:a16="http://schemas.microsoft.com/office/drawing/2014/main" id="{C14CB9DF-C9CC-4A5E-BAD3-4430C431D4C8}"/>
              </a:ext>
            </a:extLst>
          </p:cNvPr>
          <p:cNvPicPr>
            <a:picLocks noChangeAspect="1"/>
          </p:cNvPicPr>
          <p:nvPr/>
        </p:nvPicPr>
        <p:blipFill>
          <a:blip r:embed="rId2"/>
          <a:stretch>
            <a:fillRect/>
          </a:stretch>
        </p:blipFill>
        <p:spPr>
          <a:xfrm>
            <a:off x="7086600" y="619875"/>
            <a:ext cx="1758460" cy="552864"/>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11BB280B-4793-570D-7BC7-05571641ACB5}"/>
              </a:ext>
            </a:extLst>
          </p:cNvPr>
          <p:cNvPicPr>
            <a:picLocks noChangeAspect="1"/>
          </p:cNvPicPr>
          <p:nvPr/>
        </p:nvPicPr>
        <p:blipFill>
          <a:blip r:embed="rId3"/>
          <a:stretch>
            <a:fillRect/>
          </a:stretch>
        </p:blipFill>
        <p:spPr>
          <a:xfrm>
            <a:off x="2035834" y="4656826"/>
            <a:ext cx="6409426" cy="1397479"/>
          </a:xfrm>
          <a:prstGeom prst="rect">
            <a:avLst/>
          </a:prstGeom>
        </p:spPr>
      </p:pic>
    </p:spTree>
    <p:extLst>
      <p:ext uri="{BB962C8B-B14F-4D97-AF65-F5344CB8AC3E}">
        <p14:creationId xmlns:p14="http://schemas.microsoft.com/office/powerpoint/2010/main" val="398765536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296</Words>
  <Application>Microsoft Office PowerPoint</Application>
  <PresentationFormat>On-screen Show (4:3)</PresentationFormat>
  <Paragraphs>126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Calibri</vt:lpstr>
      <vt:lpstr>Wingdings</vt:lpstr>
      <vt:lpstr>Custom Design</vt:lpstr>
      <vt:lpstr> </vt:lpstr>
      <vt:lpstr>          Presentation Outline</vt:lpstr>
      <vt:lpstr>PowerPoint Presentation</vt:lpstr>
      <vt:lpstr>                     Objective </vt:lpstr>
      <vt:lpstr>System Architecture </vt:lpstr>
      <vt:lpstr>Project Design</vt:lpstr>
      <vt:lpstr>Modules</vt:lpstr>
      <vt:lpstr>Hardware and Software Requirements</vt:lpstr>
      <vt:lpstr>Methodology</vt:lpstr>
      <vt:lpstr>           Results and Discussion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16148</cp:lastModifiedBy>
  <cp:revision>656</cp:revision>
  <dcterms:created xsi:type="dcterms:W3CDTF">2019-11-06T07:48:53Z</dcterms:created>
  <dcterms:modified xsi:type="dcterms:W3CDTF">2022-04-12T09:32:12Z</dcterms:modified>
</cp:coreProperties>
</file>