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11" r:id="rId2"/>
  </p:sldMasterIdLst>
  <p:sldIdLst>
    <p:sldId id="256" r:id="rId3"/>
    <p:sldId id="261" r:id="rId4"/>
    <p:sldId id="262" r:id="rId5"/>
    <p:sldId id="263" r:id="rId6"/>
    <p:sldId id="25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7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58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9834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11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8758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1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45932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213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5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92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740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064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58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78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318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980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220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54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9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65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701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295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829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927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Image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ZA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ZA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71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4B9A-5E9E-46DA-ACBA-69FB1959AA4B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49729-B06B-4ECB-99ED-730D50D161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4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2F39-48BF-41AD-967B-298C087C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354" y="1140431"/>
            <a:ext cx="5388124" cy="3421630"/>
          </a:xfrm>
        </p:spPr>
        <p:txBody>
          <a:bodyPr>
            <a:normAutofit fontScale="90000"/>
          </a:bodyPr>
          <a:lstStyle/>
          <a:p>
            <a:endParaRPr lang="en-IN" sz="4800" dirty="0"/>
          </a:p>
          <a:p>
            <a:pPr algn="ctr"/>
            <a:r>
              <a:rPr lang="en-IN" sz="6700" dirty="0"/>
              <a:t>Credit Card Fraud Detection</a:t>
            </a:r>
          </a:p>
        </p:txBody>
      </p:sp>
      <p:pic>
        <p:nvPicPr>
          <p:cNvPr id="1026" name="Picture 2" descr="Image result for credit card">
            <a:extLst>
              <a:ext uri="{FF2B5EF4-FFF2-40B4-BE49-F238E27FC236}">
                <a16:creationId xmlns:a16="http://schemas.microsoft.com/office/drawing/2014/main" id="{C2176191-CFB9-4187-A8E4-43DFEE0E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1155">
            <a:off x="6581029" y="2721669"/>
            <a:ext cx="4057723" cy="25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264-4BE9-415F-8326-4EC028E9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42B6-D356-4037-9F4A-5B8FF873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project builds and deploys the following two machine learning algorithms:</a:t>
            </a:r>
            <a:endParaRPr lang="en-IN" sz="2400" dirty="0"/>
          </a:p>
          <a:p>
            <a:pPr lvl="3"/>
            <a:r>
              <a:rPr lang="en-US" sz="1800" dirty="0"/>
              <a:t>Local Outlier Factor (LOF)</a:t>
            </a:r>
            <a:endParaRPr lang="en-IN" sz="1600" dirty="0"/>
          </a:p>
          <a:p>
            <a:pPr lvl="3"/>
            <a:r>
              <a:rPr lang="en-US" sz="1800" dirty="0"/>
              <a:t>Isolation Forest Algorithm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87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5898-69B1-45C5-B92F-0E28719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A8DA-0FCB-4F94-9974-578B60C5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000" dirty="0"/>
              <a:t>The problem is if the dataset increases more it may lead to over fitting problem.</a:t>
            </a:r>
            <a:endParaRPr lang="en-IN" sz="1800" dirty="0"/>
          </a:p>
          <a:p>
            <a:pPr marL="0" indent="0">
              <a:buNone/>
            </a:pP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8970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9E71-9F55-49D3-ADD1-66598495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4C4F-0F4D-4B57-8222-6F3EC1DF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a new architecture capable of detecting fraudulent transactions in real time by combining Apache spark and isolation forest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14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E604BE-F715-461A-B51B-23E104129CF0}"/>
              </a:ext>
            </a:extLst>
          </p:cNvPr>
          <p:cNvSpPr/>
          <p:nvPr/>
        </p:nvSpPr>
        <p:spPr>
          <a:xfrm>
            <a:off x="0" y="-71120"/>
            <a:ext cx="7804331" cy="6677644"/>
          </a:xfrm>
          <a:prstGeom prst="rect">
            <a:avLst/>
          </a:prstGeom>
          <a:gradFill flip="none" rotWithShape="1">
            <a:gsLst>
              <a:gs pos="0">
                <a:srgbClr val="3C2AE6"/>
              </a:gs>
              <a:gs pos="67000">
                <a:srgbClr val="3C2AE6"/>
              </a:gs>
              <a:gs pos="98000">
                <a:srgbClr val="90EAF4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5" name="Group 24" descr="neutron icon">
            <a:extLst>
              <a:ext uri="{FF2B5EF4-FFF2-40B4-BE49-F238E27FC236}">
                <a16:creationId xmlns:a16="http://schemas.microsoft.com/office/drawing/2014/main" id="{F0F12597-AABE-455F-AE27-B788519B204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</p:grp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862" y="2334592"/>
            <a:ext cx="3759807" cy="1547813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4139381"/>
            <a:ext cx="4152112" cy="1247628"/>
          </a:xfrm>
        </p:spPr>
        <p:txBody>
          <a:bodyPr>
            <a:normAutofit/>
          </a:bodyPr>
          <a:lstStyle/>
          <a:p>
            <a:r>
              <a:rPr lang="en-ZA" sz="1800" noProof="1"/>
              <a:t>Prepared By:</a:t>
            </a:r>
          </a:p>
          <a:p>
            <a:r>
              <a:rPr lang="en-ZA" sz="1800" noProof="1"/>
              <a:t>Srushti N Suvarna(16CE128)</a:t>
            </a:r>
          </a:p>
        </p:txBody>
      </p: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cxnSp>
        <p:nvCxnSpPr>
          <p:cNvPr id="14" name="Straight Connector 13" descr="vertical line">
            <a:extLst>
              <a:ext uri="{FF2B5EF4-FFF2-40B4-BE49-F238E27FC236}">
                <a16:creationId xmlns:a16="http://schemas.microsoft.com/office/drawing/2014/main" id="{61DCE69A-183E-4D92-928A-CEE76B9E5241}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C041E-D40E-4D87-A57F-E00F9E56C4A0}"/>
              </a:ext>
            </a:extLst>
          </p:cNvPr>
          <p:cNvSpPr/>
          <p:nvPr/>
        </p:nvSpPr>
        <p:spPr>
          <a:xfrm>
            <a:off x="6890994" y="0"/>
            <a:ext cx="5301006" cy="6858000"/>
          </a:xfrm>
          <a:prstGeom prst="rect">
            <a:avLst/>
          </a:prstGeom>
          <a:gradFill flip="none" rotWithShape="1">
            <a:gsLst>
              <a:gs pos="0">
                <a:srgbClr val="3C2AE6">
                  <a:shade val="30000"/>
                  <a:satMod val="115000"/>
                </a:srgbClr>
              </a:gs>
              <a:gs pos="50000">
                <a:srgbClr val="3C2AE6">
                  <a:shade val="67500"/>
                  <a:satMod val="115000"/>
                </a:srgbClr>
              </a:gs>
              <a:gs pos="100000">
                <a:srgbClr val="3C2AE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B34D3-B245-48AE-85D0-C172E899B589}"/>
              </a:ext>
            </a:extLst>
          </p:cNvPr>
          <p:cNvSpPr/>
          <p:nvPr/>
        </p:nvSpPr>
        <p:spPr>
          <a:xfrm>
            <a:off x="2205871" y="2967335"/>
            <a:ext cx="26571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2B051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B87D0-10E6-48F7-91C4-9B2FE83F3E21}"/>
              </a:ext>
            </a:extLst>
          </p:cNvPr>
          <p:cNvSpPr txBox="1"/>
          <p:nvPr/>
        </p:nvSpPr>
        <p:spPr>
          <a:xfrm>
            <a:off x="7506877" y="490194"/>
            <a:ext cx="40315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3200" dirty="0">
                <a:solidFill>
                  <a:prstClr val="white"/>
                </a:solidFill>
                <a:latin typeface="Trebuchet MS" panose="020B0603020202020204"/>
              </a:rPr>
              <a:t>Introduction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Dataset Description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Flow</a:t>
            </a:r>
            <a:r>
              <a:rPr lang="en-IN" sz="3200" dirty="0">
                <a:solidFill>
                  <a:prstClr val="white"/>
                </a:solidFill>
                <a:latin typeface="Trebuchet MS" panose="020B0603020202020204"/>
              </a:rPr>
              <a:t>chart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Benefits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3200" dirty="0">
                <a:solidFill>
                  <a:prstClr val="white"/>
                </a:solidFill>
                <a:latin typeface="Trebuchet MS" panose="020B0603020202020204"/>
              </a:rPr>
              <a:t>EDA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</a:t>
            </a:r>
            <a:r>
              <a:rPr lang="en-IN" sz="3200" dirty="0">
                <a:solidFill>
                  <a:prstClr val="white"/>
                </a:solidFill>
                <a:latin typeface="Trebuchet MS" panose="020B0603020202020204"/>
              </a:rPr>
              <a:t>ta Preparation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3200" dirty="0">
                <a:solidFill>
                  <a:prstClr val="white"/>
                </a:solidFill>
                <a:latin typeface="Trebuchet MS" panose="020B0603020202020204"/>
              </a:rPr>
              <a:t>Unsupervised Learning</a:t>
            </a:r>
          </a:p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Limitations and future</a:t>
            </a:r>
            <a:r>
              <a:rPr lang="en-US" sz="3600" spc="1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360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2659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902-B3E5-4DB6-8DBA-9E32E33C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A013-EF72-4293-BFAE-C87AFBAEC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1"/>
            <a:ext cx="9147386" cy="486664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Credit card fraud may happen in various ways, which depend on the type of fraud</a:t>
            </a:r>
          </a:p>
          <a:p>
            <a:pPr marL="0" indent="0">
              <a:buNone/>
            </a:pPr>
            <a:r>
              <a:rPr lang="en-US" sz="2900" dirty="0"/>
              <a:t>      concerned; it encapsulates bankruptcy fraud, theft fraud / counterfeit fraud,</a:t>
            </a:r>
          </a:p>
          <a:p>
            <a:pPr marL="0" indent="0">
              <a:buNone/>
            </a:pPr>
            <a:r>
              <a:rPr lang="en-US" sz="2900" dirty="0"/>
              <a:t>      application fraud and behavioral fraud.</a:t>
            </a:r>
          </a:p>
          <a:p>
            <a:r>
              <a:rPr lang="en-US" sz="2900" dirty="0"/>
              <a:t>We are living in a world which is rapidly adopting digital payments systems. Credit</a:t>
            </a:r>
          </a:p>
          <a:p>
            <a:pPr marL="0" indent="0">
              <a:buNone/>
            </a:pPr>
            <a:r>
              <a:rPr lang="en-US" sz="2900" dirty="0"/>
              <a:t>      card and payments companies are experiencing a very rapid growth in their</a:t>
            </a:r>
          </a:p>
          <a:p>
            <a:pPr marL="0" indent="0">
              <a:buNone/>
            </a:pPr>
            <a:r>
              <a:rPr lang="en-US" sz="2900" dirty="0"/>
              <a:t>      transaction volume.</a:t>
            </a:r>
          </a:p>
          <a:p>
            <a:r>
              <a:rPr lang="en-US" sz="2900" dirty="0"/>
              <a:t>It becomes challenging due to two major reasons–first, the profiles of normal and</a:t>
            </a:r>
          </a:p>
          <a:p>
            <a:pPr marL="0" indent="0">
              <a:buNone/>
            </a:pPr>
            <a:r>
              <a:rPr lang="en-US" sz="2900" dirty="0"/>
              <a:t>      fraudulent behaviors change frequently and secondly due to reason that credit          </a:t>
            </a:r>
          </a:p>
          <a:p>
            <a:pPr marL="0" indent="0">
              <a:buNone/>
            </a:pPr>
            <a:r>
              <a:rPr lang="en-US" sz="2900" dirty="0"/>
              <a:t>      card fraud data sets are highly skewed.</a:t>
            </a:r>
          </a:p>
          <a:p>
            <a:pPr>
              <a:lnSpc>
                <a:spcPct val="120000"/>
              </a:lnSpc>
            </a:pPr>
            <a:r>
              <a:rPr lang="en-US" sz="2900" dirty="0"/>
              <a:t>Credit card companies shall be able to recognize fraudulent credit card transactions so that customers are not charged for items that they did not purchase.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26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211-D1BC-40BA-A6F7-2AAD9121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7017"/>
            <a:ext cx="8596668" cy="974035"/>
          </a:xfrm>
        </p:spPr>
        <p:txBody>
          <a:bodyPr>
            <a:normAutofit/>
          </a:bodyPr>
          <a:lstStyle/>
          <a:p>
            <a:r>
              <a:rPr lang="en-IN" sz="4800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0B21-C6C5-4C8A-A771-A3CD14CE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384"/>
            <a:ext cx="8596668" cy="50391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datasets contains transactions made by credit cards by </a:t>
            </a:r>
            <a:r>
              <a:rPr lang="en-US" dirty="0" err="1"/>
              <a:t>european</a:t>
            </a:r>
            <a:r>
              <a:rPr lang="en-US" dirty="0"/>
              <a:t> cardholders.</a:t>
            </a:r>
          </a:p>
          <a:p>
            <a:pPr fontAlgn="base"/>
            <a:r>
              <a:rPr lang="en-US" dirty="0"/>
              <a:t>This dataset presents transactions that occurred in two days, where we have 492 frauds out of 284,807 transactions. </a:t>
            </a:r>
          </a:p>
          <a:p>
            <a:pPr fontAlgn="base"/>
            <a:r>
              <a:rPr lang="en-US" dirty="0"/>
              <a:t>The dataset is highly unbalanced, the positive class (frauds) account for 0.172% of all transactions.</a:t>
            </a:r>
          </a:p>
          <a:p>
            <a:pPr fontAlgn="base"/>
            <a:r>
              <a:rPr lang="en-US" dirty="0"/>
              <a:t>It contains only numerical input variables which are the result of a PCA transformation.</a:t>
            </a:r>
          </a:p>
          <a:p>
            <a:pPr fontAlgn="base"/>
            <a:r>
              <a:rPr lang="en-US" dirty="0"/>
              <a:t>Features V1, V2, ... V28 are the principal components obtained with PCA, the only features which have not been transformed with PCA are 'Time' and 'Amount’. </a:t>
            </a:r>
          </a:p>
          <a:p>
            <a:pPr fontAlgn="base"/>
            <a:r>
              <a:rPr lang="en-US" dirty="0"/>
              <a:t>Feature 'Time' contains the seconds elapsed between each transaction and the first transaction in the dataset. </a:t>
            </a:r>
          </a:p>
          <a:p>
            <a:pPr fontAlgn="base"/>
            <a:r>
              <a:rPr lang="en-US" dirty="0"/>
              <a:t>The feature 'Amount' is the transaction Amount</a:t>
            </a:r>
          </a:p>
          <a:p>
            <a:pPr fontAlgn="base"/>
            <a:r>
              <a:rPr lang="en-US" dirty="0"/>
              <a:t>Feature 'Class' is the response variable and it takes value 1 in case of fraud and 0 otherwise.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7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729A-6BA1-4481-B8D7-B3798641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Flowchart</a:t>
            </a:r>
          </a:p>
        </p:txBody>
      </p:sp>
      <p:pic>
        <p:nvPicPr>
          <p:cNvPr id="6" name="Picture 5" descr="Image result for credit card fraud detection using isolation forest">
            <a:extLst>
              <a:ext uri="{FF2B5EF4-FFF2-40B4-BE49-F238E27FC236}">
                <a16:creationId xmlns:a16="http://schemas.microsoft.com/office/drawing/2014/main" id="{14598486-8E02-43B6-87D4-78A13259F5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1341120"/>
            <a:ext cx="6553200" cy="511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5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6D23-C0F0-447F-93C9-465E30B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D5CC-97E8-4E30-9867-0CCED6AF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mean and maximum, the distribution of the monetary value of all transactions is heavily right-skewed.</a:t>
            </a:r>
          </a:p>
          <a:p>
            <a:r>
              <a:rPr lang="en-US" dirty="0"/>
              <a:t> The vast majority of transactions are relatively small and only a tiny fraction of transactions comes even close to the maximum.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5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971C-97B0-407D-B3F4-4070F7E9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a Training Set for a Heavily Imbalanced Data Set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51AE-F18E-4663-8FB5-9DFE247B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There are two key points:</a:t>
            </a:r>
          </a:p>
          <a:p>
            <a:r>
              <a:rPr lang="en-IN" sz="2000" dirty="0" err="1"/>
              <a:t>i</a:t>
            </a:r>
            <a:r>
              <a:rPr lang="en-IN" sz="2000" dirty="0"/>
              <a:t>)utilize </a:t>
            </a:r>
            <a:r>
              <a:rPr lang="en-IN" sz="2000" b="1" dirty="0"/>
              <a:t>random under-sampling</a:t>
            </a:r>
            <a:r>
              <a:rPr lang="en-IN" sz="2000" dirty="0"/>
              <a:t> to create a training dataset with a balanced class distribution that will force the algorithms to detect fraudulent transactions as such to achieve high performance. </a:t>
            </a:r>
          </a:p>
          <a:p>
            <a:r>
              <a:rPr lang="en-IN" sz="2000" dirty="0"/>
              <a:t>ii)Use the Receiver Operating Characteristics-Area Under the Curve or ROC-AUC performance measure. Essentially, the ROC-AUC outputs a value between zero and one, whereby one is a perfect score and zero the worst. If an algorithm has a ROC-AUC score of above 0.5, it is achieving a higher performance than random guessing.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6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D95-85C7-44A3-8067-2C9DEFE1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 Detection &amp; Removal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FAD6-A7C8-475F-8787-F940037E4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Box plots provides the idea of outliers as all transactions outside of 1.5 times the IQR (Inter-Quartile Range) are usually considered to be outliers.</a:t>
            </a:r>
          </a:p>
          <a:p>
            <a:r>
              <a:rPr lang="en-US" sz="2000" dirty="0"/>
              <a:t>However, removing all transactions outside of 1.5 times the IQR would dramatically decrease our training data size, which is not very large, to begin with.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Here,focus</a:t>
            </a:r>
            <a:r>
              <a:rPr lang="en-US" sz="2000" dirty="0"/>
              <a:t> is on extreme outliers outside of 2.5 times the IQR.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6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3448-B4EB-4F36-89D8-8704D8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Classifications Algorithms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A175-4537-40C8-965A-D3D47F3E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 most popular classification algorithms:</a:t>
            </a:r>
          </a:p>
          <a:p>
            <a:pPr lvl="2"/>
            <a:r>
              <a:rPr lang="en-IN" sz="1800" dirty="0"/>
              <a:t>Logistic Regression</a:t>
            </a:r>
          </a:p>
          <a:p>
            <a:pPr lvl="2"/>
            <a:r>
              <a:rPr lang="en-IN" sz="1800" dirty="0"/>
              <a:t>Linear Discriminant Analysis</a:t>
            </a:r>
          </a:p>
          <a:p>
            <a:pPr lvl="2"/>
            <a:r>
              <a:rPr lang="en-IN" sz="1800" dirty="0"/>
              <a:t>K Nearest </a:t>
            </a:r>
            <a:r>
              <a:rPr lang="en-IN" sz="1800" dirty="0" err="1"/>
              <a:t>Neighbors</a:t>
            </a:r>
            <a:r>
              <a:rPr lang="en-IN" sz="1800" dirty="0"/>
              <a:t> (KNN)</a:t>
            </a:r>
          </a:p>
          <a:p>
            <a:pPr lvl="2"/>
            <a:r>
              <a:rPr lang="en-IN" sz="1800" dirty="0"/>
              <a:t>Classification Trees</a:t>
            </a:r>
          </a:p>
          <a:p>
            <a:pPr lvl="2"/>
            <a:r>
              <a:rPr lang="en-IN" sz="1800" dirty="0"/>
              <a:t>Support Vector Classifier</a:t>
            </a:r>
          </a:p>
          <a:p>
            <a:pPr lvl="2"/>
            <a:r>
              <a:rPr lang="en-IN" sz="1800" dirty="0"/>
              <a:t>Random Forest Classifier</a:t>
            </a:r>
          </a:p>
          <a:p>
            <a:pPr lvl="2"/>
            <a:r>
              <a:rPr lang="en-IN" sz="1800" dirty="0" err="1"/>
              <a:t>XGBoost</a:t>
            </a:r>
            <a:r>
              <a:rPr lang="en-IN" sz="1800" dirty="0"/>
              <a:t> Classifier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7444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9" id="{1BFA9FBE-ADFE-434E-9F21-6631A3FA76F8}" vid="{65B8EEE4-AAC8-4B80-BAA4-7268A4F69E2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Theme9</Template>
  <TotalTime>249</TotalTime>
  <Words>543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Wingdings</vt:lpstr>
      <vt:lpstr>Wingdings 3</vt:lpstr>
      <vt:lpstr>Theme9</vt:lpstr>
      <vt:lpstr>Facet</vt:lpstr>
      <vt:lpstr> Credit Card Fraud Detection</vt:lpstr>
      <vt:lpstr>PowerPoint Presentation</vt:lpstr>
      <vt:lpstr>Introduction</vt:lpstr>
      <vt:lpstr>Dataset Description</vt:lpstr>
      <vt:lpstr>Flowchart</vt:lpstr>
      <vt:lpstr>Exploratory Data Analysis (EDA)</vt:lpstr>
      <vt:lpstr>Creating a Training Set for a Heavily Imbalanced Data Set </vt:lpstr>
      <vt:lpstr>Outlier Detection &amp; Removal </vt:lpstr>
      <vt:lpstr>Classifications Algorithms </vt:lpstr>
      <vt:lpstr>Unsupervised Learning</vt:lpstr>
      <vt:lpstr>LIMITATIONS </vt:lpstr>
      <vt:lpstr>FUTURE WORK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Credit Card Fraud Detection</dc:title>
  <dc:creator>Srushti Suvarna</dc:creator>
  <cp:lastModifiedBy>Srushti Suvarna</cp:lastModifiedBy>
  <cp:revision>17</cp:revision>
  <dcterms:created xsi:type="dcterms:W3CDTF">2019-09-07T03:52:34Z</dcterms:created>
  <dcterms:modified xsi:type="dcterms:W3CDTF">2019-10-21T03:44:09Z</dcterms:modified>
</cp:coreProperties>
</file>