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60" r:id="rId6"/>
    <p:sldId id="265" r:id="rId7"/>
    <p:sldId id="266" r:id="rId8"/>
    <p:sldId id="267" r:id="rId9"/>
    <p:sldId id="268" r:id="rId10"/>
    <p:sldId id="261"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A6B72F-0361-4504-8F8C-BA27DECFB894}" v="1" dt="2021-11-09T09:25:44.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6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D74210-9D3A-4164-BEC0-6D24CBCDDC3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96243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D74210-9D3A-4164-BEC0-6D24CBCDDC32}"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52021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D74210-9D3A-4164-BEC0-6D24CBCDDC3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4227112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D74210-9D3A-4164-BEC0-6D24CBCDDC3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9761B-A4C4-43A6-8CF4-A236EE368E7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02900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D74210-9D3A-4164-BEC0-6D24CBCDDC3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3245868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D74210-9D3A-4164-BEC0-6D24CBCDDC32}" type="datetimeFigureOut">
              <a:rPr lang="en-IN" smtClean="0"/>
              <a:t>09-11-2021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1683923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D74210-9D3A-4164-BEC0-6D24CBCDDC32}" type="datetimeFigureOut">
              <a:rPr lang="en-IN" smtClean="0"/>
              <a:t>09-11-2021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3826821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4210-9D3A-4164-BEC0-6D24CBCDDC3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34154298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D74210-9D3A-4164-BEC0-6D24CBCDDC3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4653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3D74210-9D3A-4164-BEC0-6D24CBCDDC3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2884579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D74210-9D3A-4164-BEC0-6D24CBCDDC32}"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336378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D74210-9D3A-4164-BEC0-6D24CBCDDC32}"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146318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D74210-9D3A-4164-BEC0-6D24CBCDDC32}"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257661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D74210-9D3A-4164-BEC0-6D24CBCDDC32}" type="datetimeFigureOut">
              <a:rPr lang="en-IN" smtClean="0"/>
              <a:t>09-11-2021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362716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D74210-9D3A-4164-BEC0-6D24CBCDDC32}" type="datetimeFigureOut">
              <a:rPr lang="en-IN" smtClean="0"/>
              <a:t>09-11-2021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48476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3D74210-9D3A-4164-BEC0-6D24CBCDDC32}" type="datetimeFigureOut">
              <a:rPr lang="en-IN" smtClean="0"/>
              <a:t>09-11-2021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429237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D74210-9D3A-4164-BEC0-6D24CBCDDC32}"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B9761B-A4C4-43A6-8CF4-A236EE368E7C}" type="slidenum">
              <a:rPr lang="en-IN" smtClean="0"/>
              <a:t>‹#›</a:t>
            </a:fld>
            <a:endParaRPr lang="en-IN"/>
          </a:p>
        </p:txBody>
      </p:sp>
    </p:spTree>
    <p:extLst>
      <p:ext uri="{BB962C8B-B14F-4D97-AF65-F5344CB8AC3E}">
        <p14:creationId xmlns:p14="http://schemas.microsoft.com/office/powerpoint/2010/main" val="19333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3D74210-9D3A-4164-BEC0-6D24CBCDDC32}" type="datetimeFigureOut">
              <a:rPr lang="en-IN" smtClean="0"/>
              <a:t>09-11-2021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B9761B-A4C4-43A6-8CF4-A236EE368E7C}" type="slidenum">
              <a:rPr lang="en-IN" smtClean="0"/>
              <a:t>‹#›</a:t>
            </a:fld>
            <a:endParaRPr lang="en-IN"/>
          </a:p>
        </p:txBody>
      </p:sp>
    </p:spTree>
    <p:extLst>
      <p:ext uri="{BB962C8B-B14F-4D97-AF65-F5344CB8AC3E}">
        <p14:creationId xmlns:p14="http://schemas.microsoft.com/office/powerpoint/2010/main" val="26739859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3B87-DDBB-4168-B033-BEDBB888770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B2C3068-0A57-480F-9FE6-6B5DE8C12E81}"/>
              </a:ext>
            </a:extLst>
          </p:cNvPr>
          <p:cNvSpPr>
            <a:spLocks noGrp="1"/>
          </p:cNvSpPr>
          <p:nvPr>
            <p:ph idx="1"/>
          </p:nvPr>
        </p:nvSpPr>
        <p:spPr>
          <a:xfrm>
            <a:off x="1103312" y="1984444"/>
            <a:ext cx="8946541" cy="4263956"/>
          </a:xfrm>
        </p:spPr>
        <p:txBody>
          <a:bodyPr/>
          <a:lstStyle/>
          <a:p>
            <a:pPr marL="0" indent="0">
              <a:buNone/>
            </a:pPr>
            <a:endParaRPr lang="en-IN" dirty="0"/>
          </a:p>
          <a:p>
            <a:pPr marL="0" indent="0">
              <a:buNone/>
            </a:pPr>
            <a:r>
              <a:rPr lang="en-IN" dirty="0"/>
              <a:t>                     </a:t>
            </a:r>
          </a:p>
          <a:p>
            <a:pPr marL="0" indent="0">
              <a:buNone/>
            </a:pPr>
            <a:r>
              <a:rPr lang="en-IN" dirty="0"/>
              <a:t> </a:t>
            </a:r>
          </a:p>
          <a:p>
            <a:pPr marL="0" indent="0">
              <a:buNone/>
            </a:pPr>
            <a:endParaRPr lang="en-IN" dirty="0"/>
          </a:p>
          <a:p>
            <a:pPr marL="0" indent="0">
              <a:buNone/>
            </a:pPr>
            <a:endParaRPr lang="en-IN" dirty="0"/>
          </a:p>
          <a:p>
            <a:pPr marL="0" indent="0">
              <a:buNone/>
            </a:pPr>
            <a:r>
              <a:rPr lang="en-IN" dirty="0"/>
              <a:t>         NAME=SRUSHTI MUDHOLKAR</a:t>
            </a:r>
          </a:p>
          <a:p>
            <a:pPr marL="0" indent="0">
              <a:buNone/>
            </a:pPr>
            <a:r>
              <a:rPr lang="en-IN" dirty="0"/>
              <a:t>         ROLL NO.=IT-2K19-60</a:t>
            </a:r>
          </a:p>
          <a:p>
            <a:pPr marL="0" indent="0">
              <a:buNone/>
            </a:pPr>
            <a:r>
              <a:rPr lang="en-IN" dirty="0"/>
              <a:t>         TOPIC=SRS OF </a:t>
            </a:r>
            <a:r>
              <a:rPr lang="en-IN"/>
              <a:t>CUSTOMER COMPLAINT </a:t>
            </a:r>
            <a:r>
              <a:rPr lang="en-IN" dirty="0"/>
              <a:t>MANAGEMENT SYSTEM </a:t>
            </a:r>
          </a:p>
          <a:p>
            <a:pPr marL="0" indent="0">
              <a:buNone/>
            </a:pPr>
            <a:endParaRPr lang="en-IN" dirty="0"/>
          </a:p>
        </p:txBody>
      </p:sp>
      <p:pic>
        <p:nvPicPr>
          <p:cNvPr id="4" name="Picture 2" descr="Home | International Institute of Professional Studies, Devi Ahilya  Vishwavidhalay">
            <a:extLst>
              <a:ext uri="{FF2B5EF4-FFF2-40B4-BE49-F238E27FC236}">
                <a16:creationId xmlns:a16="http://schemas.microsoft.com/office/drawing/2014/main" id="{6F82ECC2-1B1D-411F-8CFC-839EF167D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3515" y="1984443"/>
            <a:ext cx="3754573" cy="172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60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1D47-88B3-46D9-BB0B-A0E97DD97843}"/>
              </a:ext>
            </a:extLst>
          </p:cNvPr>
          <p:cNvSpPr>
            <a:spLocks noGrp="1"/>
          </p:cNvSpPr>
          <p:nvPr>
            <p:ph type="title"/>
          </p:nvPr>
        </p:nvSpPr>
        <p:spPr/>
        <p:txBody>
          <a:bodyPr/>
          <a:lstStyle/>
          <a:p>
            <a:r>
              <a:rPr lang="en-US" dirty="0"/>
              <a:t>WHAT IS SRS</a:t>
            </a:r>
            <a:endParaRPr lang="en-IN" dirty="0"/>
          </a:p>
        </p:txBody>
      </p:sp>
      <p:sp>
        <p:nvSpPr>
          <p:cNvPr id="3" name="Content Placeholder 2">
            <a:extLst>
              <a:ext uri="{FF2B5EF4-FFF2-40B4-BE49-F238E27FC236}">
                <a16:creationId xmlns:a16="http://schemas.microsoft.com/office/drawing/2014/main" id="{81827751-DC19-459A-BA0B-9C6B6B17C984}"/>
              </a:ext>
            </a:extLst>
          </p:cNvPr>
          <p:cNvSpPr>
            <a:spLocks noGrp="1"/>
          </p:cNvSpPr>
          <p:nvPr>
            <p:ph idx="1"/>
          </p:nvPr>
        </p:nvSpPr>
        <p:spPr/>
        <p:txBody>
          <a:bodyPr>
            <a:normAutofit/>
          </a:bodyPr>
          <a:lstStyle/>
          <a:p>
            <a:pPr marL="0" indent="0">
              <a:buNone/>
            </a:pPr>
            <a:r>
              <a:rPr lang="en-US" sz="4400" b="1" dirty="0"/>
              <a:t>SRS stands for System Requirement Specifications.</a:t>
            </a:r>
            <a:r>
              <a:rPr lang="en-IN" sz="4400" b="1" dirty="0"/>
              <a:t> It is a document used to describe behaviour of software System, functional, non-functional requirement of software  system</a:t>
            </a:r>
            <a:r>
              <a:rPr lang="en-IN" sz="4400" dirty="0"/>
              <a:t>.</a:t>
            </a:r>
            <a:endParaRPr lang="en-US" sz="4400" dirty="0"/>
          </a:p>
        </p:txBody>
      </p:sp>
    </p:spTree>
    <p:extLst>
      <p:ext uri="{BB962C8B-B14F-4D97-AF65-F5344CB8AC3E}">
        <p14:creationId xmlns:p14="http://schemas.microsoft.com/office/powerpoint/2010/main" val="142070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4166-2BBA-4B5D-B459-599C9E0F6729}"/>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9317DAD4-38DA-49E4-B973-8BF782340F22}"/>
              </a:ext>
            </a:extLst>
          </p:cNvPr>
          <p:cNvSpPr>
            <a:spLocks noGrp="1"/>
          </p:cNvSpPr>
          <p:nvPr>
            <p:ph idx="1"/>
          </p:nvPr>
        </p:nvSpPr>
        <p:spPr/>
        <p:txBody>
          <a:bodyPr>
            <a:normAutofit fontScale="92500"/>
          </a:bodyPr>
          <a:lstStyle/>
          <a:p>
            <a:pPr marL="0" indent="0">
              <a:buNone/>
            </a:pPr>
            <a:r>
              <a:rPr lang="en-US" sz="2800" b="1" i="0" dirty="0">
                <a:effectLst/>
                <a:latin typeface="Arial" panose="020B0604020202020204" pitchFamily="34" charset="0"/>
              </a:rPr>
              <a:t>Customer Complaint is important information reflecting customers sound and is a primary measure of customer dissatisfaction. An Effective and Efficient response to these complaints is an essential index of organization's performance. The presented model for the Customer Complaint Management System will have the ability to minimize customers' dissatisfaction and on the other hand it can encourage customers to participate in controlling the quality of the service provided.</a:t>
            </a:r>
            <a:endParaRPr lang="en-IN" sz="2800" b="1" dirty="0"/>
          </a:p>
        </p:txBody>
      </p:sp>
    </p:spTree>
    <p:extLst>
      <p:ext uri="{BB962C8B-B14F-4D97-AF65-F5344CB8AC3E}">
        <p14:creationId xmlns:p14="http://schemas.microsoft.com/office/powerpoint/2010/main" val="174439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B8FF-7374-499E-BAA8-657FEFC83AD4}"/>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58B0DEC9-5C48-4425-A822-FFA528B42A25}"/>
              </a:ext>
            </a:extLst>
          </p:cNvPr>
          <p:cNvSpPr>
            <a:spLocks noGrp="1"/>
          </p:cNvSpPr>
          <p:nvPr>
            <p:ph idx="1"/>
          </p:nvPr>
        </p:nvSpPr>
        <p:spPr/>
        <p:txBody>
          <a:bodyPr>
            <a:normAutofit fontScale="92500"/>
          </a:bodyPr>
          <a:lstStyle/>
          <a:p>
            <a:pPr marL="0" indent="0">
              <a:buNone/>
            </a:pPr>
            <a:r>
              <a:rPr lang="en-US" sz="2400" b="1" dirty="0"/>
              <a:t>The scope of the system is quite wide. It can be implemented on a WAP-enabled mobile handset, thus providing the Customers and the Providers, the ease of accessing the projects and their status without any difficulty and within no time.</a:t>
            </a:r>
          </a:p>
          <a:p>
            <a:pPr marL="0" indent="0">
              <a:buNone/>
            </a:pPr>
            <a:r>
              <a:rPr lang="en-US" sz="2400" b="1" i="0" dirty="0">
                <a:effectLst/>
                <a:latin typeface="Arial" panose="020B0604020202020204" pitchFamily="34" charset="0"/>
              </a:rPr>
              <a:t>More specifically, this system is designed to allow a customer to be able to track the complaint status and be able to upgrade and renew their plans through the </a:t>
            </a:r>
            <a:r>
              <a:rPr lang="en-US" sz="2400" b="1" i="0" dirty="0" err="1">
                <a:effectLst/>
                <a:latin typeface="Arial" panose="020B0604020202020204" pitchFamily="34" charset="0"/>
              </a:rPr>
              <a:t>software.This</a:t>
            </a:r>
            <a:r>
              <a:rPr lang="en-US" sz="2400" b="1" i="0" dirty="0">
                <a:effectLst/>
                <a:latin typeface="Arial" panose="020B0604020202020204" pitchFamily="34" charset="0"/>
              </a:rPr>
              <a:t> is also developed for </a:t>
            </a:r>
            <a:r>
              <a:rPr lang="en-US" sz="2400" b="1" i="0" dirty="0" err="1">
                <a:effectLst/>
                <a:latin typeface="Arial" panose="020B0604020202020204" pitchFamily="34" charset="0"/>
              </a:rPr>
              <a:t>reducingthe</a:t>
            </a:r>
            <a:r>
              <a:rPr lang="en-US" sz="2400" b="1" i="0" dirty="0">
                <a:effectLst/>
                <a:latin typeface="Arial" panose="020B0604020202020204" pitchFamily="34" charset="0"/>
              </a:rPr>
              <a:t> communication cost between the staffs and to provide the efficient service to their </a:t>
            </a:r>
            <a:r>
              <a:rPr lang="en-US" sz="2400" b="1" i="0" dirty="0" err="1">
                <a:effectLst/>
                <a:latin typeface="Arial" panose="020B0604020202020204" pitchFamily="34" charset="0"/>
              </a:rPr>
              <a:t>staffs.Furthermore,CMS</a:t>
            </a:r>
            <a:r>
              <a:rPr lang="en-US" sz="2400" b="1" i="0" dirty="0">
                <a:effectLst/>
                <a:latin typeface="Arial" panose="020B0604020202020204" pitchFamily="34" charset="0"/>
              </a:rPr>
              <a:t> will not just have automation but , security and report generation facilities too.</a:t>
            </a:r>
            <a:endParaRPr lang="en-IN" sz="2400" b="1" dirty="0"/>
          </a:p>
        </p:txBody>
      </p:sp>
    </p:spTree>
    <p:extLst>
      <p:ext uri="{BB962C8B-B14F-4D97-AF65-F5344CB8AC3E}">
        <p14:creationId xmlns:p14="http://schemas.microsoft.com/office/powerpoint/2010/main" val="91361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7FDD-D874-444F-8D62-4B9CB0493068}"/>
              </a:ext>
            </a:extLst>
          </p:cNvPr>
          <p:cNvSpPr>
            <a:spLocks noGrp="1"/>
          </p:cNvSpPr>
          <p:nvPr>
            <p:ph type="title"/>
          </p:nvPr>
        </p:nvSpPr>
        <p:spPr/>
        <p:txBody>
          <a:bodyPr/>
          <a:lstStyle/>
          <a:p>
            <a:r>
              <a:rPr lang="en-US" dirty="0"/>
              <a:t>Overall Description</a:t>
            </a:r>
            <a:endParaRPr lang="en-IN" dirty="0"/>
          </a:p>
        </p:txBody>
      </p:sp>
      <p:sp>
        <p:nvSpPr>
          <p:cNvPr id="3" name="Content Placeholder 2">
            <a:extLst>
              <a:ext uri="{FF2B5EF4-FFF2-40B4-BE49-F238E27FC236}">
                <a16:creationId xmlns:a16="http://schemas.microsoft.com/office/drawing/2014/main" id="{B754BF70-F242-4079-AAC8-CA9A1ED78762}"/>
              </a:ext>
            </a:extLst>
          </p:cNvPr>
          <p:cNvSpPr>
            <a:spLocks noGrp="1"/>
          </p:cNvSpPr>
          <p:nvPr>
            <p:ph idx="1"/>
          </p:nvPr>
        </p:nvSpPr>
        <p:spPr/>
        <p:txBody>
          <a:bodyPr>
            <a:normAutofit/>
          </a:bodyPr>
          <a:lstStyle/>
          <a:p>
            <a:pPr marL="0" indent="0">
              <a:buNone/>
            </a:pPr>
            <a:r>
              <a:rPr lang="en-US" sz="2400" b="1" i="0" dirty="0">
                <a:effectLst/>
                <a:latin typeface="Arial" panose="020B0604020202020204" pitchFamily="34" charset="0"/>
              </a:rPr>
              <a:t>The CMS has following modules </a:t>
            </a:r>
          </a:p>
          <a:p>
            <a:pPr marL="0" indent="0">
              <a:buNone/>
            </a:pPr>
            <a:r>
              <a:rPr lang="en-US" sz="2400" b="1" i="0" dirty="0">
                <a:effectLst/>
                <a:latin typeface="Courier New" panose="02070309020205020404" pitchFamily="49" charset="0"/>
              </a:rPr>
              <a:t>•</a:t>
            </a:r>
            <a:r>
              <a:rPr lang="en-US" sz="2400" b="1" i="0" dirty="0">
                <a:effectLst/>
                <a:latin typeface="Arial" panose="020B0604020202020204" pitchFamily="34" charset="0"/>
              </a:rPr>
              <a:t>Login and session management.</a:t>
            </a:r>
          </a:p>
          <a:p>
            <a:pPr marL="0" indent="0">
              <a:buNone/>
            </a:pPr>
            <a:r>
              <a:rPr lang="en-US" sz="2400" b="1" i="0" dirty="0">
                <a:effectLst/>
                <a:latin typeface="Courier New" panose="02070309020205020404" pitchFamily="49" charset="0"/>
              </a:rPr>
              <a:t>•</a:t>
            </a:r>
            <a:r>
              <a:rPr lang="en-US" sz="2400" b="1" i="0" dirty="0">
                <a:effectLst/>
                <a:latin typeface="Arial" panose="020B0604020202020204" pitchFamily="34" charset="0"/>
              </a:rPr>
              <a:t>Registration module.</a:t>
            </a:r>
          </a:p>
          <a:p>
            <a:pPr marL="0" indent="0">
              <a:buNone/>
            </a:pPr>
            <a:r>
              <a:rPr lang="en-US" sz="2400" b="1" i="0" dirty="0">
                <a:effectLst/>
                <a:latin typeface="Courier New" panose="02070309020205020404" pitchFamily="49" charset="0"/>
              </a:rPr>
              <a:t>•</a:t>
            </a:r>
            <a:r>
              <a:rPr lang="en-US" sz="2400" b="1" i="0" dirty="0">
                <a:effectLst/>
                <a:latin typeface="Arial" panose="020B0604020202020204" pitchFamily="34" charset="0"/>
              </a:rPr>
              <a:t>Operation module.</a:t>
            </a:r>
          </a:p>
          <a:p>
            <a:pPr marL="0" indent="0">
              <a:buNone/>
            </a:pPr>
            <a:r>
              <a:rPr lang="en-US" sz="2400" b="1" i="0" dirty="0">
                <a:effectLst/>
                <a:latin typeface="Courier New" panose="02070309020205020404" pitchFamily="49" charset="0"/>
              </a:rPr>
              <a:t>•</a:t>
            </a:r>
            <a:r>
              <a:rPr lang="en-US" sz="2400" b="1" i="0" dirty="0">
                <a:effectLst/>
                <a:latin typeface="Arial" panose="020B0604020202020204" pitchFamily="34" charset="0"/>
              </a:rPr>
              <a:t>User activity module.</a:t>
            </a:r>
          </a:p>
          <a:p>
            <a:pPr marL="0" indent="0">
              <a:buNone/>
            </a:pPr>
            <a:r>
              <a:rPr lang="en-US" sz="2400" b="1" i="0" dirty="0">
                <a:effectLst/>
                <a:latin typeface="Courier New" panose="02070309020205020404" pitchFamily="49" charset="0"/>
              </a:rPr>
              <a:t>•</a:t>
            </a:r>
            <a:r>
              <a:rPr lang="en-US" sz="2400" b="1" i="0" dirty="0">
                <a:effectLst/>
                <a:latin typeface="Arial" panose="020B0604020202020204" pitchFamily="34" charset="0"/>
              </a:rPr>
              <a:t>Search module.</a:t>
            </a:r>
          </a:p>
          <a:p>
            <a:pPr marL="0" indent="0">
              <a:buNone/>
            </a:pPr>
            <a:r>
              <a:rPr lang="en-US" sz="2400" b="1" i="0" dirty="0">
                <a:effectLst/>
                <a:latin typeface="Courier New" panose="02070309020205020404" pitchFamily="49" charset="0"/>
              </a:rPr>
              <a:t>•</a:t>
            </a:r>
            <a:r>
              <a:rPr lang="en-US" sz="2400" b="1" i="0" dirty="0">
                <a:effectLst/>
                <a:latin typeface="Arial" panose="020B0604020202020204" pitchFamily="34" charset="0"/>
              </a:rPr>
              <a:t>Report generation module.</a:t>
            </a:r>
          </a:p>
          <a:p>
            <a:pPr marL="0" indent="0">
              <a:buNone/>
            </a:pPr>
            <a:r>
              <a:rPr lang="en-US" sz="2400" b="1" i="0" dirty="0">
                <a:effectLst/>
                <a:latin typeface="Courier New" panose="02070309020205020404" pitchFamily="49" charset="0"/>
              </a:rPr>
              <a:t>•</a:t>
            </a:r>
            <a:r>
              <a:rPr lang="en-US" sz="2400" b="1" i="0" dirty="0">
                <a:effectLst/>
                <a:latin typeface="Arial" panose="020B0604020202020204" pitchFamily="34" charset="0"/>
              </a:rPr>
              <a:t>Database administration module.</a:t>
            </a:r>
            <a:endParaRPr lang="en-US" sz="2400" b="1" dirty="0">
              <a:solidFill>
                <a:srgbClr val="FFFFFF"/>
              </a:solidFill>
              <a:effectLst/>
            </a:endParaRPr>
          </a:p>
        </p:txBody>
      </p:sp>
    </p:spTree>
    <p:extLst>
      <p:ext uri="{BB962C8B-B14F-4D97-AF65-F5344CB8AC3E}">
        <p14:creationId xmlns:p14="http://schemas.microsoft.com/office/powerpoint/2010/main" val="270872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FB7E-ED2C-4957-B52C-1F9E83D12F2B}"/>
              </a:ext>
            </a:extLst>
          </p:cNvPr>
          <p:cNvSpPr>
            <a:spLocks noGrp="1"/>
          </p:cNvSpPr>
          <p:nvPr>
            <p:ph type="title"/>
          </p:nvPr>
        </p:nvSpPr>
        <p:spPr/>
        <p:txBody>
          <a:bodyPr/>
          <a:lstStyle/>
          <a:p>
            <a:endParaRPr lang="en-IN" dirty="0"/>
          </a:p>
        </p:txBody>
      </p:sp>
      <p:pic>
        <p:nvPicPr>
          <p:cNvPr id="5" name="Content Placeholder 4" descr="Diagram&#10;&#10;Description automatically generated">
            <a:extLst>
              <a:ext uri="{FF2B5EF4-FFF2-40B4-BE49-F238E27FC236}">
                <a16:creationId xmlns:a16="http://schemas.microsoft.com/office/drawing/2014/main" id="{78E81F24-F18F-4E7E-9101-1321ED0AFA7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1124124" y="2052638"/>
            <a:ext cx="8405769" cy="4195762"/>
          </a:xfrm>
        </p:spPr>
      </p:pic>
    </p:spTree>
    <p:extLst>
      <p:ext uri="{BB962C8B-B14F-4D97-AF65-F5344CB8AC3E}">
        <p14:creationId xmlns:p14="http://schemas.microsoft.com/office/powerpoint/2010/main" val="353356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B883-0BEB-4F5A-B3DB-BD5A7ED32DC3}"/>
              </a:ext>
            </a:extLst>
          </p:cNvPr>
          <p:cNvSpPr>
            <a:spLocks noGrp="1"/>
          </p:cNvSpPr>
          <p:nvPr>
            <p:ph type="title"/>
          </p:nvPr>
        </p:nvSpPr>
        <p:spPr/>
        <p:txBody>
          <a:bodyPr/>
          <a:lstStyle/>
          <a:p>
            <a:r>
              <a:rPr lang="en-US" dirty="0"/>
              <a:t>Product Functions </a:t>
            </a:r>
            <a:endParaRPr lang="en-IN" dirty="0"/>
          </a:p>
        </p:txBody>
      </p:sp>
      <p:sp>
        <p:nvSpPr>
          <p:cNvPr id="3" name="Content Placeholder 2">
            <a:extLst>
              <a:ext uri="{FF2B5EF4-FFF2-40B4-BE49-F238E27FC236}">
                <a16:creationId xmlns:a16="http://schemas.microsoft.com/office/drawing/2014/main" id="{463258A1-D9CA-40FF-97DB-96AC467A360F}"/>
              </a:ext>
            </a:extLst>
          </p:cNvPr>
          <p:cNvSpPr>
            <a:spLocks noGrp="1"/>
          </p:cNvSpPr>
          <p:nvPr>
            <p:ph idx="1"/>
          </p:nvPr>
        </p:nvSpPr>
        <p:spPr/>
        <p:txBody>
          <a:bodyPr>
            <a:normAutofit/>
          </a:bodyPr>
          <a:lstStyle/>
          <a:p>
            <a:pPr marL="0" indent="0">
              <a:buNone/>
            </a:pPr>
            <a:r>
              <a:rPr lang="en-US" sz="2800" b="1" i="0" dirty="0">
                <a:effectLst/>
                <a:latin typeface="Courier New" panose="02070309020205020404" pitchFamily="49" charset="0"/>
              </a:rPr>
              <a:t>•</a:t>
            </a:r>
            <a:r>
              <a:rPr lang="en-US" sz="2800" b="1" i="0" dirty="0">
                <a:effectLst/>
                <a:latin typeface="Arial" panose="020B0604020202020204" pitchFamily="34" charset="0"/>
              </a:rPr>
              <a:t>Manage complaint requests for the client.</a:t>
            </a:r>
          </a:p>
          <a:p>
            <a:pPr marL="0" indent="0">
              <a:buNone/>
            </a:pPr>
            <a:r>
              <a:rPr lang="en-US" sz="2800" b="1" i="0" dirty="0">
                <a:effectLst/>
                <a:latin typeface="Courier New" panose="02070309020205020404" pitchFamily="49" charset="0"/>
              </a:rPr>
              <a:t>•</a:t>
            </a:r>
            <a:r>
              <a:rPr lang="en-US" sz="2800" b="1" i="0" dirty="0">
                <a:effectLst/>
                <a:latin typeface="Arial" panose="020B0604020202020204" pitchFamily="34" charset="0"/>
              </a:rPr>
              <a:t>Manage employee database for problem-solving enhancement.</a:t>
            </a:r>
          </a:p>
          <a:p>
            <a:pPr marL="0" indent="0">
              <a:buNone/>
            </a:pPr>
            <a:r>
              <a:rPr lang="en-US" sz="2800" b="1" i="0" dirty="0">
                <a:effectLst/>
                <a:latin typeface="Courier New" panose="02070309020205020404" pitchFamily="49" charset="0"/>
              </a:rPr>
              <a:t>•</a:t>
            </a:r>
            <a:r>
              <a:rPr lang="en-US" sz="2800" b="1" i="0" dirty="0">
                <a:effectLst/>
                <a:latin typeface="Arial" panose="020B0604020202020204" pitchFamily="34" charset="0"/>
              </a:rPr>
              <a:t>Allow users to track their complaint status.</a:t>
            </a:r>
          </a:p>
          <a:p>
            <a:pPr marL="0" indent="0">
              <a:buNone/>
            </a:pPr>
            <a:r>
              <a:rPr lang="en-US" sz="2800" b="1" i="0" dirty="0">
                <a:effectLst/>
                <a:latin typeface="Courier New" panose="02070309020205020404" pitchFamily="49" charset="0"/>
              </a:rPr>
              <a:t>•</a:t>
            </a:r>
            <a:r>
              <a:rPr lang="en-US" sz="2800" b="1" i="0" dirty="0">
                <a:effectLst/>
                <a:latin typeface="Arial" panose="020B0604020202020204" pitchFamily="34" charset="0"/>
              </a:rPr>
              <a:t>Allow users to manage their connection and perform tasks like top-up, recharge, and renewal from the software.</a:t>
            </a:r>
            <a:endParaRPr lang="en-IN" sz="2800" b="1" dirty="0"/>
          </a:p>
        </p:txBody>
      </p:sp>
    </p:spTree>
    <p:extLst>
      <p:ext uri="{BB962C8B-B14F-4D97-AF65-F5344CB8AC3E}">
        <p14:creationId xmlns:p14="http://schemas.microsoft.com/office/powerpoint/2010/main" val="3911625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8C0A-FAEF-4459-9C45-F15B8961E837}"/>
              </a:ext>
            </a:extLst>
          </p:cNvPr>
          <p:cNvSpPr>
            <a:spLocks noGrp="1"/>
          </p:cNvSpPr>
          <p:nvPr>
            <p:ph type="title"/>
          </p:nvPr>
        </p:nvSpPr>
        <p:spPr/>
        <p:txBody>
          <a:bodyPr/>
          <a:lstStyle/>
          <a:p>
            <a:r>
              <a:rPr lang="en-US" dirty="0"/>
              <a:t>HARDWARE REQUIRMENTS</a:t>
            </a:r>
            <a:endParaRPr lang="en-IN" dirty="0"/>
          </a:p>
        </p:txBody>
      </p:sp>
      <p:sp>
        <p:nvSpPr>
          <p:cNvPr id="3" name="Content Placeholder 2">
            <a:extLst>
              <a:ext uri="{FF2B5EF4-FFF2-40B4-BE49-F238E27FC236}">
                <a16:creationId xmlns:a16="http://schemas.microsoft.com/office/drawing/2014/main" id="{F9A6E6D3-5B00-4F80-9C23-87599A413C83}"/>
              </a:ext>
            </a:extLst>
          </p:cNvPr>
          <p:cNvSpPr>
            <a:spLocks noGrp="1"/>
          </p:cNvSpPr>
          <p:nvPr>
            <p:ph idx="1"/>
          </p:nvPr>
        </p:nvSpPr>
        <p:spPr/>
        <p:txBody>
          <a:bodyPr>
            <a:normAutofit/>
          </a:bodyPr>
          <a:lstStyle/>
          <a:p>
            <a:pPr marL="0" indent="0">
              <a:buNone/>
            </a:pPr>
            <a:r>
              <a:rPr lang="en-US" sz="2800" b="1" dirty="0"/>
              <a:t>Processor :Intel Core 2 Duo or Above</a:t>
            </a:r>
          </a:p>
          <a:p>
            <a:pPr marL="0" indent="0">
              <a:buNone/>
            </a:pPr>
            <a:r>
              <a:rPr lang="en-US" sz="2800" b="1" dirty="0"/>
              <a:t>System bus: 32 bits</a:t>
            </a:r>
          </a:p>
          <a:p>
            <a:pPr marL="0" indent="0">
              <a:buNone/>
            </a:pPr>
            <a:r>
              <a:rPr lang="en-US" sz="2800" b="1" dirty="0"/>
              <a:t>RAM :2GB of RAM </a:t>
            </a:r>
          </a:p>
          <a:p>
            <a:pPr marL="0" indent="0">
              <a:buNone/>
            </a:pPr>
            <a:r>
              <a:rPr lang="en-US" sz="2800" b="1" dirty="0"/>
              <a:t>HDD :100 GB or higher</a:t>
            </a:r>
          </a:p>
          <a:p>
            <a:pPr marL="0" indent="0">
              <a:buNone/>
            </a:pPr>
            <a:r>
              <a:rPr lang="en-US" sz="2800" b="1" dirty="0"/>
              <a:t>Monitor :SVGA COLOR</a:t>
            </a:r>
          </a:p>
          <a:p>
            <a:pPr marL="0" indent="0">
              <a:buNone/>
            </a:pPr>
            <a:r>
              <a:rPr lang="en-US" sz="2800" b="1" dirty="0"/>
              <a:t>Keyboard :108Keys</a:t>
            </a:r>
          </a:p>
          <a:p>
            <a:pPr marL="0" indent="0">
              <a:buNone/>
            </a:pPr>
            <a:r>
              <a:rPr lang="en-US" sz="2800" b="1" dirty="0"/>
              <a:t>Mouse: 2 button mouse</a:t>
            </a:r>
            <a:endParaRPr lang="en-IN" sz="2800" b="1" dirty="0"/>
          </a:p>
        </p:txBody>
      </p:sp>
    </p:spTree>
    <p:extLst>
      <p:ext uri="{BB962C8B-B14F-4D97-AF65-F5344CB8AC3E}">
        <p14:creationId xmlns:p14="http://schemas.microsoft.com/office/powerpoint/2010/main" val="237160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66ED-7410-41D2-8185-D10B286B0D58}"/>
              </a:ext>
            </a:extLst>
          </p:cNvPr>
          <p:cNvSpPr>
            <a:spLocks noGrp="1"/>
          </p:cNvSpPr>
          <p:nvPr>
            <p:ph type="title"/>
          </p:nvPr>
        </p:nvSpPr>
        <p:spPr/>
        <p:txBody>
          <a:bodyPr/>
          <a:lstStyle/>
          <a:p>
            <a:r>
              <a:rPr lang="en-US" b="1" dirty="0"/>
              <a:t>SOFTWARE REQUIREMENT</a:t>
            </a:r>
            <a:endParaRPr lang="en-IN" b="1" dirty="0"/>
          </a:p>
        </p:txBody>
      </p:sp>
      <p:sp>
        <p:nvSpPr>
          <p:cNvPr id="3" name="Content Placeholder 2">
            <a:extLst>
              <a:ext uri="{FF2B5EF4-FFF2-40B4-BE49-F238E27FC236}">
                <a16:creationId xmlns:a16="http://schemas.microsoft.com/office/drawing/2014/main" id="{61CDA974-FC4C-4727-9516-807FA5936055}"/>
              </a:ext>
            </a:extLst>
          </p:cNvPr>
          <p:cNvSpPr>
            <a:spLocks noGrp="1"/>
          </p:cNvSpPr>
          <p:nvPr>
            <p:ph idx="1"/>
          </p:nvPr>
        </p:nvSpPr>
        <p:spPr/>
        <p:txBody>
          <a:bodyPr>
            <a:normAutofit/>
          </a:bodyPr>
          <a:lstStyle/>
          <a:p>
            <a:pPr marL="0" indent="0">
              <a:buNone/>
            </a:pPr>
            <a:r>
              <a:rPr lang="en-IN" sz="3200" b="1" dirty="0"/>
              <a:t>Operating System: MS WINDOWS XP or Above</a:t>
            </a:r>
          </a:p>
          <a:p>
            <a:pPr marL="0" indent="0">
              <a:buNone/>
            </a:pPr>
            <a:r>
              <a:rPr lang="en-IN" sz="3200" b="1" dirty="0"/>
              <a:t>Environment: java Runtime Environment7</a:t>
            </a:r>
          </a:p>
          <a:p>
            <a:pPr marL="0" indent="0">
              <a:buNone/>
            </a:pPr>
            <a:r>
              <a:rPr lang="en-IN" sz="3200" b="1" dirty="0"/>
              <a:t>Front end :JSP</a:t>
            </a:r>
          </a:p>
          <a:p>
            <a:pPr marL="0" indent="0">
              <a:buNone/>
            </a:pPr>
            <a:r>
              <a:rPr lang="en-IN" sz="3200" b="1" dirty="0"/>
              <a:t>Additional languages :Core java, Servlet, JavaScript, Beans, HTML, CSS, Tomcat</a:t>
            </a:r>
          </a:p>
          <a:p>
            <a:pPr marL="0" indent="0">
              <a:buNone/>
            </a:pPr>
            <a:r>
              <a:rPr lang="en-IN" sz="3200" b="1" dirty="0"/>
              <a:t>Back end :</a:t>
            </a:r>
            <a:r>
              <a:rPr lang="en-IN" sz="3200" b="1" dirty="0" err="1"/>
              <a:t>MySql</a:t>
            </a:r>
            <a:r>
              <a:rPr lang="en-IN" sz="3200" b="1" dirty="0"/>
              <a:t>.</a:t>
            </a:r>
          </a:p>
        </p:txBody>
      </p:sp>
    </p:spTree>
    <p:extLst>
      <p:ext uri="{BB962C8B-B14F-4D97-AF65-F5344CB8AC3E}">
        <p14:creationId xmlns:p14="http://schemas.microsoft.com/office/powerpoint/2010/main" val="841593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7F0A951A4D5446975CB49DCECCAFE5" ma:contentTypeVersion="11" ma:contentTypeDescription="Create a new document." ma:contentTypeScope="" ma:versionID="123b917592440d53ced776e5162ecfe6">
  <xsd:schema xmlns:xsd="http://www.w3.org/2001/XMLSchema" xmlns:xs="http://www.w3.org/2001/XMLSchema" xmlns:p="http://schemas.microsoft.com/office/2006/metadata/properties" xmlns:ns3="deeeecab-155e-4273-81ab-5e0d920c5766" xmlns:ns4="608a537b-351f-40bd-9205-400822551d2b" targetNamespace="http://schemas.microsoft.com/office/2006/metadata/properties" ma:root="true" ma:fieldsID="b6bb0b7af103a56c3760105e2114ce34" ns3:_="" ns4:_="">
    <xsd:import namespace="deeeecab-155e-4273-81ab-5e0d920c5766"/>
    <xsd:import namespace="608a537b-351f-40bd-9205-400822551d2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eecab-155e-4273-81ab-5e0d920c5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8a537b-351f-40bd-9205-400822551d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1C73C9-B7AD-48B4-B194-F44F9AED13DE}">
  <ds:schemaRefs>
    <ds:schemaRef ds:uri="http://www.w3.org/XML/1998/namespace"/>
    <ds:schemaRef ds:uri="http://schemas.microsoft.com/office/2006/documentManagement/types"/>
    <ds:schemaRef ds:uri="deeeecab-155e-4273-81ab-5e0d920c5766"/>
    <ds:schemaRef ds:uri="http://schemas.microsoft.com/office/infopath/2007/PartnerControls"/>
    <ds:schemaRef ds:uri="http://purl.org/dc/terms/"/>
    <ds:schemaRef ds:uri="http://purl.org/dc/elements/1.1/"/>
    <ds:schemaRef ds:uri="http://purl.org/dc/dcmitype/"/>
    <ds:schemaRef ds:uri="608a537b-351f-40bd-9205-400822551d2b"/>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D29C3C6C-168C-4061-B847-09D97FA293F3}">
  <ds:schemaRefs>
    <ds:schemaRef ds:uri="http://schemas.microsoft.com/sharepoint/v3/contenttype/forms"/>
  </ds:schemaRefs>
</ds:datastoreItem>
</file>

<file path=customXml/itemProps3.xml><?xml version="1.0" encoding="utf-8"?>
<ds:datastoreItem xmlns:ds="http://schemas.openxmlformats.org/officeDocument/2006/customXml" ds:itemID="{F74E4B9B-CC8F-4D0C-ABED-8EED7CAC08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eecab-155e-4273-81ab-5e0d920c5766"/>
    <ds:schemaRef ds:uri="608a537b-351f-40bd-9205-400822551d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58</TotalTime>
  <Words>405</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Courier New</vt:lpstr>
      <vt:lpstr>Wingdings 3</vt:lpstr>
      <vt:lpstr>Ion</vt:lpstr>
      <vt:lpstr>PowerPoint Presentation</vt:lpstr>
      <vt:lpstr>WHAT IS SRS</vt:lpstr>
      <vt:lpstr>PURPOSE</vt:lpstr>
      <vt:lpstr>SCOPE</vt:lpstr>
      <vt:lpstr>Overall Description</vt:lpstr>
      <vt:lpstr>PowerPoint Presentation</vt:lpstr>
      <vt:lpstr>Product Functions </vt:lpstr>
      <vt:lpstr>HARDWARE REQUIRMENTS</vt:lpstr>
      <vt:lpstr>SOFTWARE REQUIREMENT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NAMAN CHAWARE - 70411019011</dc:creator>
  <cp:lastModifiedBy>srushti mudholkar</cp:lastModifiedBy>
  <cp:revision>2</cp:revision>
  <dcterms:created xsi:type="dcterms:W3CDTF">2021-11-09T08:51:37Z</dcterms:created>
  <dcterms:modified xsi:type="dcterms:W3CDTF">2021-11-09T14:33:56Z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0x010100AD7F0A951A4D5446975CB49DCECCAFE5</vt:lpwstr>
  </property>
</Properties>
</file>