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73" r:id="rId5"/>
    <p:sldId id="259" r:id="rId6"/>
    <p:sldId id="260" r:id="rId7"/>
    <p:sldId id="261" r:id="rId8"/>
    <p:sldId id="262" r:id="rId9"/>
    <p:sldId id="264" r:id="rId10"/>
    <p:sldId id="265" r:id="rId11"/>
    <p:sldId id="266" r:id="rId12"/>
    <p:sldId id="267" r:id="rId13"/>
    <p:sldId id="269" r:id="rId14"/>
    <p:sldId id="270" r:id="rId15"/>
    <p:sldId id="268"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33913C-0C96-40E7-8E04-E71623DF14CA}" v="6" dt="2021-11-09T12:30:12.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02814C-824F-476C-B11D-6ED85E3C24AC}"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2FFB4-62B8-4E18-A35A-0350245C7D67}" type="slidenum">
              <a:rPr lang="en-IN" smtClean="0"/>
              <a:t>‹#›</a:t>
            </a:fld>
            <a:endParaRPr lang="en-IN"/>
          </a:p>
        </p:txBody>
      </p:sp>
    </p:spTree>
    <p:extLst>
      <p:ext uri="{BB962C8B-B14F-4D97-AF65-F5344CB8AC3E}">
        <p14:creationId xmlns:p14="http://schemas.microsoft.com/office/powerpoint/2010/main" val="3999077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02814C-824F-476C-B11D-6ED85E3C24AC}"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C2FFB4-62B8-4E18-A35A-0350245C7D67}" type="slidenum">
              <a:rPr lang="en-IN" smtClean="0"/>
              <a:t>‹#›</a:t>
            </a:fld>
            <a:endParaRPr lang="en-IN"/>
          </a:p>
        </p:txBody>
      </p:sp>
    </p:spTree>
    <p:extLst>
      <p:ext uri="{BB962C8B-B14F-4D97-AF65-F5344CB8AC3E}">
        <p14:creationId xmlns:p14="http://schemas.microsoft.com/office/powerpoint/2010/main" val="1963108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02814C-824F-476C-B11D-6ED85E3C24AC}"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2FFB4-62B8-4E18-A35A-0350245C7D67}" type="slidenum">
              <a:rPr lang="en-IN" smtClean="0"/>
              <a:t>‹#›</a:t>
            </a:fld>
            <a:endParaRPr lang="en-IN"/>
          </a:p>
        </p:txBody>
      </p:sp>
    </p:spTree>
    <p:extLst>
      <p:ext uri="{BB962C8B-B14F-4D97-AF65-F5344CB8AC3E}">
        <p14:creationId xmlns:p14="http://schemas.microsoft.com/office/powerpoint/2010/main" val="3801012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02814C-824F-476C-B11D-6ED85E3C24AC}"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2FFB4-62B8-4E18-A35A-0350245C7D6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70099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2814C-824F-476C-B11D-6ED85E3C24AC}"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2FFB4-62B8-4E18-A35A-0350245C7D67}" type="slidenum">
              <a:rPr lang="en-IN" smtClean="0"/>
              <a:t>‹#›</a:t>
            </a:fld>
            <a:endParaRPr lang="en-IN"/>
          </a:p>
        </p:txBody>
      </p:sp>
    </p:spTree>
    <p:extLst>
      <p:ext uri="{BB962C8B-B14F-4D97-AF65-F5344CB8AC3E}">
        <p14:creationId xmlns:p14="http://schemas.microsoft.com/office/powerpoint/2010/main" val="3038415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02814C-824F-476C-B11D-6ED85E3C24AC}" type="datetimeFigureOut">
              <a:rPr lang="en-IN" smtClean="0"/>
              <a:t>09-11-2021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2FFB4-62B8-4E18-A35A-0350245C7D67}" type="slidenum">
              <a:rPr lang="en-IN" smtClean="0"/>
              <a:t>‹#›</a:t>
            </a:fld>
            <a:endParaRPr lang="en-IN"/>
          </a:p>
        </p:txBody>
      </p:sp>
    </p:spTree>
    <p:extLst>
      <p:ext uri="{BB962C8B-B14F-4D97-AF65-F5344CB8AC3E}">
        <p14:creationId xmlns:p14="http://schemas.microsoft.com/office/powerpoint/2010/main" val="3512155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02814C-824F-476C-B11D-6ED85E3C24AC}" type="datetimeFigureOut">
              <a:rPr lang="en-IN" smtClean="0"/>
              <a:t>09-11-2021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2FFB4-62B8-4E18-A35A-0350245C7D67}" type="slidenum">
              <a:rPr lang="en-IN" smtClean="0"/>
              <a:t>‹#›</a:t>
            </a:fld>
            <a:endParaRPr lang="en-IN"/>
          </a:p>
        </p:txBody>
      </p:sp>
    </p:spTree>
    <p:extLst>
      <p:ext uri="{BB962C8B-B14F-4D97-AF65-F5344CB8AC3E}">
        <p14:creationId xmlns:p14="http://schemas.microsoft.com/office/powerpoint/2010/main" val="2847084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2814C-824F-476C-B11D-6ED85E3C24AC}"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2FFB4-62B8-4E18-A35A-0350245C7D67}" type="slidenum">
              <a:rPr lang="en-IN" smtClean="0"/>
              <a:t>‹#›</a:t>
            </a:fld>
            <a:endParaRPr lang="en-IN"/>
          </a:p>
        </p:txBody>
      </p:sp>
    </p:spTree>
    <p:extLst>
      <p:ext uri="{BB962C8B-B14F-4D97-AF65-F5344CB8AC3E}">
        <p14:creationId xmlns:p14="http://schemas.microsoft.com/office/powerpoint/2010/main" val="187127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2814C-824F-476C-B11D-6ED85E3C24AC}"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2FFB4-62B8-4E18-A35A-0350245C7D67}" type="slidenum">
              <a:rPr lang="en-IN" smtClean="0"/>
              <a:t>‹#›</a:t>
            </a:fld>
            <a:endParaRPr lang="en-IN"/>
          </a:p>
        </p:txBody>
      </p:sp>
    </p:spTree>
    <p:extLst>
      <p:ext uri="{BB962C8B-B14F-4D97-AF65-F5344CB8AC3E}">
        <p14:creationId xmlns:p14="http://schemas.microsoft.com/office/powerpoint/2010/main" val="192767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202814C-824F-476C-B11D-6ED85E3C24AC}"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2FFB4-62B8-4E18-A35A-0350245C7D67}" type="slidenum">
              <a:rPr lang="en-IN" smtClean="0"/>
              <a:t>‹#›</a:t>
            </a:fld>
            <a:endParaRPr lang="en-IN"/>
          </a:p>
        </p:txBody>
      </p:sp>
    </p:spTree>
    <p:extLst>
      <p:ext uri="{BB962C8B-B14F-4D97-AF65-F5344CB8AC3E}">
        <p14:creationId xmlns:p14="http://schemas.microsoft.com/office/powerpoint/2010/main" val="273762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2814C-824F-476C-B11D-6ED85E3C24AC}"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2FFB4-62B8-4E18-A35A-0350245C7D67}" type="slidenum">
              <a:rPr lang="en-IN" smtClean="0"/>
              <a:t>‹#›</a:t>
            </a:fld>
            <a:endParaRPr lang="en-IN"/>
          </a:p>
        </p:txBody>
      </p:sp>
    </p:spTree>
    <p:extLst>
      <p:ext uri="{BB962C8B-B14F-4D97-AF65-F5344CB8AC3E}">
        <p14:creationId xmlns:p14="http://schemas.microsoft.com/office/powerpoint/2010/main" val="2089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02814C-824F-476C-B11D-6ED85E3C24AC}"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C2FFB4-62B8-4E18-A35A-0350245C7D67}" type="slidenum">
              <a:rPr lang="en-IN" smtClean="0"/>
              <a:t>‹#›</a:t>
            </a:fld>
            <a:endParaRPr lang="en-IN"/>
          </a:p>
        </p:txBody>
      </p:sp>
    </p:spTree>
    <p:extLst>
      <p:ext uri="{BB962C8B-B14F-4D97-AF65-F5344CB8AC3E}">
        <p14:creationId xmlns:p14="http://schemas.microsoft.com/office/powerpoint/2010/main" val="302344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02814C-824F-476C-B11D-6ED85E3C24AC}" type="datetimeFigureOut">
              <a:rPr lang="en-IN" smtClean="0"/>
              <a:t>09-11-2021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C2FFB4-62B8-4E18-A35A-0350245C7D67}" type="slidenum">
              <a:rPr lang="en-IN" smtClean="0"/>
              <a:t>‹#›</a:t>
            </a:fld>
            <a:endParaRPr lang="en-IN"/>
          </a:p>
        </p:txBody>
      </p:sp>
    </p:spTree>
    <p:extLst>
      <p:ext uri="{BB962C8B-B14F-4D97-AF65-F5344CB8AC3E}">
        <p14:creationId xmlns:p14="http://schemas.microsoft.com/office/powerpoint/2010/main" val="311954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202814C-824F-476C-B11D-6ED85E3C24AC}" type="datetimeFigureOut">
              <a:rPr lang="en-IN" smtClean="0"/>
              <a:t>09-11-2021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1C2FFB4-62B8-4E18-A35A-0350245C7D67}" type="slidenum">
              <a:rPr lang="en-IN" smtClean="0"/>
              <a:t>‹#›</a:t>
            </a:fld>
            <a:endParaRPr lang="en-IN"/>
          </a:p>
        </p:txBody>
      </p:sp>
    </p:spTree>
    <p:extLst>
      <p:ext uri="{BB962C8B-B14F-4D97-AF65-F5344CB8AC3E}">
        <p14:creationId xmlns:p14="http://schemas.microsoft.com/office/powerpoint/2010/main" val="138732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202814C-824F-476C-B11D-6ED85E3C24AC}" type="datetimeFigureOut">
              <a:rPr lang="en-IN" smtClean="0"/>
              <a:t>09-11-2021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1C2FFB4-62B8-4E18-A35A-0350245C7D67}" type="slidenum">
              <a:rPr lang="en-IN" smtClean="0"/>
              <a:t>‹#›</a:t>
            </a:fld>
            <a:endParaRPr lang="en-IN"/>
          </a:p>
        </p:txBody>
      </p:sp>
    </p:spTree>
    <p:extLst>
      <p:ext uri="{BB962C8B-B14F-4D97-AF65-F5344CB8AC3E}">
        <p14:creationId xmlns:p14="http://schemas.microsoft.com/office/powerpoint/2010/main" val="9196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202814C-824F-476C-B11D-6ED85E3C24AC}" type="datetimeFigureOut">
              <a:rPr lang="en-IN" smtClean="0"/>
              <a:t>09-11-2021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1C2FFB4-62B8-4E18-A35A-0350245C7D67}" type="slidenum">
              <a:rPr lang="en-IN" smtClean="0"/>
              <a:t>‹#›</a:t>
            </a:fld>
            <a:endParaRPr lang="en-IN"/>
          </a:p>
        </p:txBody>
      </p:sp>
    </p:spTree>
    <p:extLst>
      <p:ext uri="{BB962C8B-B14F-4D97-AF65-F5344CB8AC3E}">
        <p14:creationId xmlns:p14="http://schemas.microsoft.com/office/powerpoint/2010/main" val="325332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02814C-824F-476C-B11D-6ED85E3C24AC}"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C2FFB4-62B8-4E18-A35A-0350245C7D67}" type="slidenum">
              <a:rPr lang="en-IN" smtClean="0"/>
              <a:t>‹#›</a:t>
            </a:fld>
            <a:endParaRPr lang="en-IN"/>
          </a:p>
        </p:txBody>
      </p:sp>
    </p:spTree>
    <p:extLst>
      <p:ext uri="{BB962C8B-B14F-4D97-AF65-F5344CB8AC3E}">
        <p14:creationId xmlns:p14="http://schemas.microsoft.com/office/powerpoint/2010/main" val="2519403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202814C-824F-476C-B11D-6ED85E3C24AC}" type="datetimeFigureOut">
              <a:rPr lang="en-IN" smtClean="0"/>
              <a:t>09-11-2021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C2FFB4-62B8-4E18-A35A-0350245C7D67}" type="slidenum">
              <a:rPr lang="en-IN" smtClean="0"/>
              <a:t>‹#›</a:t>
            </a:fld>
            <a:endParaRPr lang="en-IN"/>
          </a:p>
        </p:txBody>
      </p:sp>
    </p:spTree>
    <p:extLst>
      <p:ext uri="{BB962C8B-B14F-4D97-AF65-F5344CB8AC3E}">
        <p14:creationId xmlns:p14="http://schemas.microsoft.com/office/powerpoint/2010/main" val="274290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C7C8-9F3C-4CC2-9253-FCB4C8E8F8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EE45B0-C45F-42EA-AF23-B21CA1B26E24}"/>
              </a:ext>
            </a:extLst>
          </p:cNvPr>
          <p:cNvSpPr>
            <a:spLocks noGrp="1"/>
          </p:cNvSpPr>
          <p:nvPr>
            <p:ph idx="1"/>
          </p:nvPr>
        </p:nvSpPr>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SOFTWARE TEST PLAN  </a:t>
            </a:r>
          </a:p>
          <a:p>
            <a:pPr marL="0" indent="0">
              <a:buNone/>
            </a:pPr>
            <a:endParaRPr lang="en-US" dirty="0"/>
          </a:p>
          <a:p>
            <a:pPr marL="0" indent="0">
              <a:buNone/>
            </a:pPr>
            <a:r>
              <a:rPr lang="en-US" dirty="0"/>
              <a:t>NAME=SRUSHTI MUDHOLKAR</a:t>
            </a:r>
          </a:p>
          <a:p>
            <a:pPr marL="0" indent="0">
              <a:buNone/>
            </a:pPr>
            <a:r>
              <a:rPr lang="en-US" dirty="0"/>
              <a:t>ROLL NO.=IT-2K19-60</a:t>
            </a:r>
          </a:p>
          <a:p>
            <a:pPr marL="0" indent="0">
              <a:buNone/>
            </a:pPr>
            <a:r>
              <a:rPr lang="en-US" dirty="0"/>
              <a:t>TOPIC=SOFTWARE TEST PLAN  OF CUSTOMER COMPLAINT MANAGEMENT SYSTEM</a:t>
            </a:r>
          </a:p>
          <a:p>
            <a:pPr marL="0" indent="0">
              <a:buNone/>
            </a:pPr>
            <a:endParaRPr lang="en-IN" dirty="0"/>
          </a:p>
        </p:txBody>
      </p:sp>
      <p:pic>
        <p:nvPicPr>
          <p:cNvPr id="4" name="Picture 2" descr="Home | International Institute of Professional Studies, Devi Ahilya  Vishwavidhalay">
            <a:extLst>
              <a:ext uri="{FF2B5EF4-FFF2-40B4-BE49-F238E27FC236}">
                <a16:creationId xmlns:a16="http://schemas.microsoft.com/office/drawing/2014/main" id="{8F2DB8F0-09D6-4081-A327-D8B36A882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812" y="1853248"/>
            <a:ext cx="2924175" cy="211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9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524DC882-3741-480A-99DB-AC7BE969AC5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68" t="224" r="3187" b="-224"/>
          <a:stretch/>
        </p:blipFill>
        <p:spPr>
          <a:xfrm>
            <a:off x="937605" y="643466"/>
            <a:ext cx="10316790" cy="5571067"/>
          </a:xfrm>
          <a:prstGeom prst="rect">
            <a:avLst/>
          </a:prstGeom>
        </p:spPr>
      </p:pic>
    </p:spTree>
    <p:extLst>
      <p:ext uri="{BB962C8B-B14F-4D97-AF65-F5344CB8AC3E}">
        <p14:creationId xmlns:p14="http://schemas.microsoft.com/office/powerpoint/2010/main" val="25067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F9CF9-693E-4DB1-95BD-B1193F845C3A}"/>
              </a:ext>
            </a:extLst>
          </p:cNvPr>
          <p:cNvSpPr>
            <a:spLocks noGrp="1"/>
          </p:cNvSpPr>
          <p:nvPr>
            <p:ph type="title"/>
          </p:nvPr>
        </p:nvSpPr>
        <p:spPr/>
        <p:txBody>
          <a:bodyPr/>
          <a:lstStyle/>
          <a:p>
            <a:endParaRPr lang="en-IN" dirty="0"/>
          </a:p>
        </p:txBody>
      </p:sp>
      <p:graphicFrame>
        <p:nvGraphicFramePr>
          <p:cNvPr id="4" name="Table 4">
            <a:extLst>
              <a:ext uri="{FF2B5EF4-FFF2-40B4-BE49-F238E27FC236}">
                <a16:creationId xmlns:a16="http://schemas.microsoft.com/office/drawing/2014/main" id="{FB25FF2F-0FA8-4AFE-B8BD-F8D84106FB29}"/>
              </a:ext>
            </a:extLst>
          </p:cNvPr>
          <p:cNvGraphicFramePr>
            <a:graphicFrameLocks noGrp="1"/>
          </p:cNvGraphicFramePr>
          <p:nvPr>
            <p:ph idx="1"/>
            <p:extLst>
              <p:ext uri="{D42A27DB-BD31-4B8C-83A1-F6EECF244321}">
                <p14:modId xmlns:p14="http://schemas.microsoft.com/office/powerpoint/2010/main" val="3783118559"/>
              </p:ext>
            </p:extLst>
          </p:nvPr>
        </p:nvGraphicFramePr>
        <p:xfrm>
          <a:off x="468926" y="452718"/>
          <a:ext cx="11076963" cy="4937760"/>
        </p:xfrm>
        <a:graphic>
          <a:graphicData uri="http://schemas.openxmlformats.org/drawingml/2006/table">
            <a:tbl>
              <a:tblPr firstRow="1" bandRow="1">
                <a:tableStyleId>{5C22544A-7EE6-4342-B048-85BDC9FD1C3A}</a:tableStyleId>
              </a:tblPr>
              <a:tblGrid>
                <a:gridCol w="1945449">
                  <a:extLst>
                    <a:ext uri="{9D8B030D-6E8A-4147-A177-3AD203B41FA5}">
                      <a16:colId xmlns:a16="http://schemas.microsoft.com/office/drawing/2014/main" val="1184811627"/>
                    </a:ext>
                  </a:extLst>
                </a:gridCol>
                <a:gridCol w="4565757">
                  <a:extLst>
                    <a:ext uri="{9D8B030D-6E8A-4147-A177-3AD203B41FA5}">
                      <a16:colId xmlns:a16="http://schemas.microsoft.com/office/drawing/2014/main" val="28101552"/>
                    </a:ext>
                  </a:extLst>
                </a:gridCol>
                <a:gridCol w="4565757">
                  <a:extLst>
                    <a:ext uri="{9D8B030D-6E8A-4147-A177-3AD203B41FA5}">
                      <a16:colId xmlns:a16="http://schemas.microsoft.com/office/drawing/2014/main" val="2717058943"/>
                    </a:ext>
                  </a:extLst>
                </a:gridCol>
              </a:tblGrid>
              <a:tr h="575117">
                <a:tc>
                  <a:txBody>
                    <a:bodyPr/>
                    <a:lstStyle/>
                    <a:p>
                      <a:r>
                        <a:rPr lang="en-IN" sz="1800" b="0" i="0" kern="1200" dirty="0">
                          <a:solidFill>
                            <a:schemeClr val="lt1"/>
                          </a:solidFill>
                          <a:effectLst/>
                          <a:latin typeface="+mn-lt"/>
                          <a:ea typeface="+mn-ea"/>
                          <a:cs typeface="+mn-cs"/>
                        </a:rPr>
                        <a:t>Test case objective </a:t>
                      </a:r>
                      <a:endParaRPr lang="en-IN" dirty="0"/>
                    </a:p>
                  </a:txBody>
                  <a:tcPr/>
                </a:tc>
                <a:tc>
                  <a:txBody>
                    <a:bodyPr/>
                    <a:lstStyle/>
                    <a:p>
                      <a:r>
                        <a:rPr lang="en-IN" sz="1800" b="0" i="0" kern="1200" dirty="0">
                          <a:solidFill>
                            <a:schemeClr val="lt1"/>
                          </a:solidFill>
                          <a:effectLst/>
                          <a:latin typeface="+mn-lt"/>
                          <a:ea typeface="+mn-ea"/>
                          <a:cs typeface="+mn-cs"/>
                        </a:rPr>
                        <a:t>Test case description</a:t>
                      </a:r>
                      <a:endParaRPr lang="en-IN" dirty="0"/>
                    </a:p>
                  </a:txBody>
                  <a:tcPr/>
                </a:tc>
                <a:tc>
                  <a:txBody>
                    <a:bodyPr/>
                    <a:lstStyle/>
                    <a:p>
                      <a:r>
                        <a:rPr lang="en-IN" sz="1800" b="0" i="0" kern="1200" dirty="0">
                          <a:solidFill>
                            <a:schemeClr val="lt1"/>
                          </a:solidFill>
                          <a:effectLst/>
                          <a:latin typeface="+mn-lt"/>
                          <a:ea typeface="+mn-ea"/>
                          <a:cs typeface="+mn-cs"/>
                        </a:rPr>
                        <a:t>Test case expected result</a:t>
                      </a:r>
                      <a:endParaRPr lang="en-IN" dirty="0"/>
                    </a:p>
                  </a:txBody>
                  <a:tcPr/>
                </a:tc>
                <a:extLst>
                  <a:ext uri="{0D108BD9-81ED-4DB2-BD59-A6C34878D82A}">
                    <a16:rowId xmlns:a16="http://schemas.microsoft.com/office/drawing/2014/main" val="507707172"/>
                  </a:ext>
                </a:extLst>
              </a:tr>
              <a:tr h="1834857">
                <a:tc>
                  <a:txBody>
                    <a:bodyPr/>
                    <a:lstStyle/>
                    <a:p>
                      <a:r>
                        <a:rPr lang="en-US" sz="1800" b="0" i="0" kern="1200" dirty="0">
                          <a:solidFill>
                            <a:schemeClr val="dk1"/>
                          </a:solidFill>
                          <a:effectLst/>
                          <a:latin typeface="+mn-lt"/>
                          <a:ea typeface="+mn-ea"/>
                          <a:cs typeface="+mn-cs"/>
                        </a:rPr>
                        <a:t>Check the interface link between complaint registration and database</a:t>
                      </a:r>
                      <a:br>
                        <a:rPr lang="en-US" dirty="0"/>
                      </a:br>
                      <a:endParaRPr lang="en-IN" dirty="0"/>
                    </a:p>
                  </a:txBody>
                  <a:tcPr/>
                </a:tc>
                <a:tc>
                  <a:txBody>
                    <a:bodyPr/>
                    <a:lstStyle/>
                    <a:p>
                      <a:r>
                        <a:rPr lang="en-US" sz="1800" b="0" i="0" kern="1200" dirty="0">
                          <a:solidFill>
                            <a:schemeClr val="dk1"/>
                          </a:solidFill>
                          <a:effectLst/>
                          <a:latin typeface="+mn-lt"/>
                          <a:ea typeface="+mn-ea"/>
                          <a:cs typeface="+mn-cs"/>
                        </a:rPr>
                        <a:t>Enter the complaint details on the option at the dashboard and then click on submit complain </a:t>
                      </a:r>
                      <a:endParaRPr lang="en-IN" dirty="0"/>
                    </a:p>
                  </a:txBody>
                  <a:tcPr/>
                </a:tc>
                <a:tc>
                  <a:txBody>
                    <a:bodyPr/>
                    <a:lstStyle/>
                    <a:p>
                      <a:r>
                        <a:rPr lang="en-US" sz="1800" b="0" i="0" kern="1200" dirty="0">
                          <a:solidFill>
                            <a:schemeClr val="dk1"/>
                          </a:solidFill>
                          <a:effectLst/>
                          <a:latin typeface="+mn-lt"/>
                          <a:ea typeface="+mn-ea"/>
                          <a:cs typeface="+mn-cs"/>
                        </a:rPr>
                        <a:t>The new complaint should have been added in the database in the pending or new complaint table without overwriting any earlier data </a:t>
                      </a:r>
                      <a:endParaRPr lang="en-IN" dirty="0"/>
                    </a:p>
                  </a:txBody>
                  <a:tcPr/>
                </a:tc>
                <a:extLst>
                  <a:ext uri="{0D108BD9-81ED-4DB2-BD59-A6C34878D82A}">
                    <a16:rowId xmlns:a16="http://schemas.microsoft.com/office/drawing/2014/main" val="2261318024"/>
                  </a:ext>
                </a:extLst>
              </a:tr>
              <a:tr h="1834857">
                <a:tc>
                  <a:txBody>
                    <a:bodyPr/>
                    <a:lstStyle/>
                    <a:p>
                      <a:r>
                        <a:rPr lang="en-US" sz="1800" b="0" i="0" kern="1200" dirty="0">
                          <a:solidFill>
                            <a:schemeClr val="dk1"/>
                          </a:solidFill>
                          <a:effectLst/>
                          <a:latin typeface="+mn-lt"/>
                          <a:ea typeface="+mn-ea"/>
                          <a:cs typeface="+mn-cs"/>
                        </a:rPr>
                        <a:t>Check if the view complain button is working well with the database on the employer’s dashboard </a:t>
                      </a:r>
                      <a:endParaRPr lang="en-IN" dirty="0"/>
                    </a:p>
                  </a:txBody>
                  <a:tcPr/>
                </a:tc>
                <a:tc>
                  <a:txBody>
                    <a:bodyPr/>
                    <a:lstStyle/>
                    <a:p>
                      <a:r>
                        <a:rPr lang="en-US" sz="1800" b="0" i="0" kern="1200" dirty="0">
                          <a:solidFill>
                            <a:schemeClr val="dk1"/>
                          </a:solidFill>
                          <a:effectLst/>
                          <a:latin typeface="+mn-lt"/>
                          <a:ea typeface="+mn-ea"/>
                          <a:cs typeface="+mn-cs"/>
                        </a:rPr>
                        <a:t>On the employer’s dashboard click on view new complains</a:t>
                      </a:r>
                      <a:endParaRPr lang="en-IN" dirty="0"/>
                    </a:p>
                  </a:txBody>
                  <a:tcPr/>
                </a:tc>
                <a:tc>
                  <a:txBody>
                    <a:bodyPr/>
                    <a:lstStyle/>
                    <a:p>
                      <a:r>
                        <a:rPr lang="en-US" sz="1800" b="0" i="0" kern="1200" dirty="0">
                          <a:solidFill>
                            <a:schemeClr val="dk1"/>
                          </a:solidFill>
                          <a:effectLst/>
                          <a:latin typeface="+mn-lt"/>
                          <a:ea typeface="+mn-ea"/>
                          <a:cs typeface="+mn-cs"/>
                        </a:rPr>
                        <a:t>The newly registered complaint should be displayed on the employer’s </a:t>
                      </a:r>
                      <a:r>
                        <a:rPr lang="en-IN" sz="1800" b="0" i="0" kern="1200" dirty="0">
                          <a:solidFill>
                            <a:schemeClr val="dk1"/>
                          </a:solidFill>
                          <a:effectLst/>
                          <a:latin typeface="+mn-lt"/>
                          <a:ea typeface="+mn-ea"/>
                          <a:cs typeface="+mn-cs"/>
                        </a:rPr>
                        <a:t>dashboard from the database</a:t>
                      </a:r>
                      <a:endParaRPr lang="en-IN" dirty="0"/>
                    </a:p>
                  </a:txBody>
                  <a:tcPr/>
                </a:tc>
                <a:extLst>
                  <a:ext uri="{0D108BD9-81ED-4DB2-BD59-A6C34878D82A}">
                    <a16:rowId xmlns:a16="http://schemas.microsoft.com/office/drawing/2014/main" val="2132047668"/>
                  </a:ext>
                </a:extLst>
              </a:tr>
            </a:tbl>
          </a:graphicData>
        </a:graphic>
      </p:graphicFrame>
    </p:spTree>
    <p:extLst>
      <p:ext uri="{BB962C8B-B14F-4D97-AF65-F5344CB8AC3E}">
        <p14:creationId xmlns:p14="http://schemas.microsoft.com/office/powerpoint/2010/main" val="345878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425-5FFE-4931-A5DB-341DB15B0F81}"/>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CBCDBE18-3B90-4BDC-A985-67343FB16A63}"/>
              </a:ext>
            </a:extLst>
          </p:cNvPr>
          <p:cNvGraphicFramePr>
            <a:graphicFrameLocks noGrp="1"/>
          </p:cNvGraphicFramePr>
          <p:nvPr>
            <p:ph idx="1"/>
            <p:extLst>
              <p:ext uri="{D42A27DB-BD31-4B8C-83A1-F6EECF244321}">
                <p14:modId xmlns:p14="http://schemas.microsoft.com/office/powerpoint/2010/main" val="2578701971"/>
              </p:ext>
            </p:extLst>
          </p:nvPr>
        </p:nvGraphicFramePr>
        <p:xfrm>
          <a:off x="874899" y="452718"/>
          <a:ext cx="8947146" cy="5669280"/>
        </p:xfrm>
        <a:graphic>
          <a:graphicData uri="http://schemas.openxmlformats.org/drawingml/2006/table">
            <a:tbl>
              <a:tblPr firstRow="1" bandRow="1">
                <a:tableStyleId>{5C22544A-7EE6-4342-B048-85BDC9FD1C3A}</a:tableStyleId>
              </a:tblPr>
              <a:tblGrid>
                <a:gridCol w="2982382">
                  <a:extLst>
                    <a:ext uri="{9D8B030D-6E8A-4147-A177-3AD203B41FA5}">
                      <a16:colId xmlns:a16="http://schemas.microsoft.com/office/drawing/2014/main" val="1639548571"/>
                    </a:ext>
                  </a:extLst>
                </a:gridCol>
                <a:gridCol w="2982382">
                  <a:extLst>
                    <a:ext uri="{9D8B030D-6E8A-4147-A177-3AD203B41FA5}">
                      <a16:colId xmlns:a16="http://schemas.microsoft.com/office/drawing/2014/main" val="1201724133"/>
                    </a:ext>
                  </a:extLst>
                </a:gridCol>
                <a:gridCol w="2982382">
                  <a:extLst>
                    <a:ext uri="{9D8B030D-6E8A-4147-A177-3AD203B41FA5}">
                      <a16:colId xmlns:a16="http://schemas.microsoft.com/office/drawing/2014/main" val="6429478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Test case objective </a:t>
                      </a:r>
                      <a:endParaRPr lang="en-IN" dirty="0"/>
                    </a:p>
                    <a:p>
                      <a:endParaRPr lang="en-IN" dirty="0"/>
                    </a:p>
                  </a:txBody>
                  <a:tcPr marL="77801" marR="7780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Test case description</a:t>
                      </a:r>
                      <a:endParaRPr lang="en-IN" dirty="0"/>
                    </a:p>
                    <a:p>
                      <a:endParaRPr lang="en-IN" dirty="0"/>
                    </a:p>
                  </a:txBody>
                  <a:tcPr marL="77801" marR="7780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Test case expected result</a:t>
                      </a:r>
                      <a:endParaRPr lang="en-IN" dirty="0"/>
                    </a:p>
                    <a:p>
                      <a:endParaRPr lang="en-IN" dirty="0"/>
                    </a:p>
                  </a:txBody>
                  <a:tcPr marL="77801" marR="77801"/>
                </a:tc>
                <a:extLst>
                  <a:ext uri="{0D108BD9-81ED-4DB2-BD59-A6C34878D82A}">
                    <a16:rowId xmlns:a16="http://schemas.microsoft.com/office/drawing/2014/main" val="2272056738"/>
                  </a:ext>
                </a:extLst>
              </a:tr>
              <a:tr h="370840">
                <a:tc>
                  <a:txBody>
                    <a:bodyPr/>
                    <a:lstStyle/>
                    <a:p>
                      <a:r>
                        <a:rPr lang="en-US" sz="1800" b="0" i="0" kern="1200" dirty="0">
                          <a:solidFill>
                            <a:schemeClr val="dk1"/>
                          </a:solidFill>
                          <a:effectLst/>
                          <a:latin typeface="+mn-lt"/>
                          <a:ea typeface="+mn-ea"/>
                          <a:cs typeface="+mn-cs"/>
                        </a:rPr>
                        <a:t>Check the integration of the chatbot feature between employers and customers dashboard</a:t>
                      </a:r>
                      <a:endParaRPr lang="en-IN" dirty="0"/>
                    </a:p>
                  </a:txBody>
                  <a:tcPr marL="77801" marR="77801"/>
                </a:tc>
                <a:tc>
                  <a:txBody>
                    <a:bodyPr/>
                    <a:lstStyle/>
                    <a:p>
                      <a:r>
                        <a:rPr lang="en-US" sz="1800" b="0" i="0" kern="1200" dirty="0">
                          <a:solidFill>
                            <a:schemeClr val="dk1"/>
                          </a:solidFill>
                          <a:effectLst/>
                          <a:latin typeface="+mn-lt"/>
                          <a:ea typeface="+mn-ea"/>
                          <a:cs typeface="+mn-cs"/>
                        </a:rPr>
                        <a:t>Try clicking on the chat button and sending one or two texts</a:t>
                      </a:r>
                      <a:endParaRPr lang="en-IN" dirty="0"/>
                    </a:p>
                  </a:txBody>
                  <a:tcPr marL="77801" marR="77801"/>
                </a:tc>
                <a:tc>
                  <a:txBody>
                    <a:bodyPr/>
                    <a:lstStyle/>
                    <a:p>
                      <a:r>
                        <a:rPr lang="en-US" sz="1800" b="0" i="0" kern="1200" dirty="0">
                          <a:solidFill>
                            <a:schemeClr val="dk1"/>
                          </a:solidFill>
                          <a:effectLst/>
                          <a:latin typeface="+mn-lt"/>
                          <a:ea typeface="+mn-ea"/>
                          <a:cs typeface="+mn-cs"/>
                        </a:rPr>
                        <a:t>Chats should be visible perfectly on both sides</a:t>
                      </a:r>
                      <a:endParaRPr lang="en-IN" dirty="0"/>
                    </a:p>
                  </a:txBody>
                  <a:tcPr marL="77801" marR="77801"/>
                </a:tc>
                <a:extLst>
                  <a:ext uri="{0D108BD9-81ED-4DB2-BD59-A6C34878D82A}">
                    <a16:rowId xmlns:a16="http://schemas.microsoft.com/office/drawing/2014/main" val="2438268680"/>
                  </a:ext>
                </a:extLst>
              </a:tr>
              <a:tr h="370840">
                <a:tc>
                  <a:txBody>
                    <a:bodyPr/>
                    <a:lstStyle/>
                    <a:p>
                      <a:r>
                        <a:rPr lang="en-US" sz="1800" b="0" i="0" kern="1200" dirty="0">
                          <a:solidFill>
                            <a:schemeClr val="dk1"/>
                          </a:solidFill>
                          <a:effectLst/>
                          <a:latin typeface="+mn-lt"/>
                          <a:ea typeface="+mn-ea"/>
                          <a:cs typeface="+mn-cs"/>
                        </a:rPr>
                        <a:t>Checking the integration of the report uploading button with the database</a:t>
                      </a:r>
                      <a:endParaRPr lang="en-IN" dirty="0"/>
                    </a:p>
                  </a:txBody>
                  <a:tcPr marL="77801" marR="77801"/>
                </a:tc>
                <a:tc>
                  <a:txBody>
                    <a:bodyPr/>
                    <a:lstStyle/>
                    <a:p>
                      <a:r>
                        <a:rPr lang="en-US" sz="1800" b="0" i="0" kern="1200" dirty="0">
                          <a:solidFill>
                            <a:schemeClr val="dk1"/>
                          </a:solidFill>
                          <a:effectLst/>
                          <a:latin typeface="+mn-lt"/>
                          <a:ea typeface="+mn-ea"/>
                          <a:cs typeface="+mn-cs"/>
                        </a:rPr>
                        <a:t>Click on upload solution report on employers dashboard and try uploading a file</a:t>
                      </a:r>
                      <a:endParaRPr lang="en-IN" dirty="0"/>
                    </a:p>
                  </a:txBody>
                  <a:tcPr marL="77801" marR="77801"/>
                </a:tc>
                <a:tc>
                  <a:txBody>
                    <a:bodyPr/>
                    <a:lstStyle/>
                    <a:p>
                      <a:r>
                        <a:rPr lang="en-US" sz="1800" b="0" i="0" kern="1200" dirty="0">
                          <a:solidFill>
                            <a:schemeClr val="dk1"/>
                          </a:solidFill>
                          <a:effectLst/>
                          <a:latin typeface="+mn-lt"/>
                          <a:ea typeface="+mn-ea"/>
                          <a:cs typeface="+mn-cs"/>
                        </a:rPr>
                        <a:t>The file should be successfully stored in the database at the correct complaint id</a:t>
                      </a:r>
                      <a:endParaRPr lang="en-IN" dirty="0"/>
                    </a:p>
                  </a:txBody>
                  <a:tcPr marL="77801" marR="77801"/>
                </a:tc>
                <a:extLst>
                  <a:ext uri="{0D108BD9-81ED-4DB2-BD59-A6C34878D82A}">
                    <a16:rowId xmlns:a16="http://schemas.microsoft.com/office/drawing/2014/main" val="3213067849"/>
                  </a:ext>
                </a:extLst>
              </a:tr>
              <a:tr h="370840">
                <a:tc>
                  <a:txBody>
                    <a:bodyPr/>
                    <a:lstStyle/>
                    <a:p>
                      <a:r>
                        <a:rPr lang="en-US" sz="1800" b="0" i="0" kern="1200" dirty="0">
                          <a:solidFill>
                            <a:schemeClr val="dk1"/>
                          </a:solidFill>
                          <a:effectLst/>
                          <a:latin typeface="+mn-lt"/>
                          <a:ea typeface="+mn-ea"/>
                          <a:cs typeface="+mn-cs"/>
                        </a:rPr>
                        <a:t>Checking the integration of the view report button on the customer’s dashboard</a:t>
                      </a:r>
                      <a:endParaRPr lang="en-IN" dirty="0"/>
                    </a:p>
                  </a:txBody>
                  <a:tcPr marL="77801" marR="77801"/>
                </a:tc>
                <a:tc>
                  <a:txBody>
                    <a:bodyPr/>
                    <a:lstStyle/>
                    <a:p>
                      <a:r>
                        <a:rPr lang="en-US" sz="1800" b="0" i="0" kern="1200" dirty="0">
                          <a:solidFill>
                            <a:schemeClr val="dk1"/>
                          </a:solidFill>
                          <a:effectLst/>
                          <a:latin typeface="+mn-lt"/>
                          <a:ea typeface="+mn-ea"/>
                          <a:cs typeface="+mn-cs"/>
                        </a:rPr>
                        <a:t>Click on view solution on the dashboard</a:t>
                      </a:r>
                      <a:endParaRPr lang="en-IN" dirty="0"/>
                    </a:p>
                  </a:txBody>
                  <a:tcPr marL="77801" marR="77801"/>
                </a:tc>
                <a:tc>
                  <a:txBody>
                    <a:bodyPr/>
                    <a:lstStyle/>
                    <a:p>
                      <a:r>
                        <a:rPr lang="en-US" sz="1800" b="0" i="0" kern="1200" dirty="0">
                          <a:solidFill>
                            <a:schemeClr val="dk1"/>
                          </a:solidFill>
                          <a:effectLst/>
                          <a:latin typeface="+mn-lt"/>
                          <a:ea typeface="+mn-ea"/>
                          <a:cs typeface="+mn-cs"/>
                        </a:rPr>
                        <a:t>The correct report should be displayed on the dashboard to the user</a:t>
                      </a:r>
                      <a:endParaRPr lang="en-IN" dirty="0"/>
                    </a:p>
                  </a:txBody>
                  <a:tcPr marL="77801" marR="77801"/>
                </a:tc>
                <a:extLst>
                  <a:ext uri="{0D108BD9-81ED-4DB2-BD59-A6C34878D82A}">
                    <a16:rowId xmlns:a16="http://schemas.microsoft.com/office/drawing/2014/main" val="1048952162"/>
                  </a:ext>
                </a:extLst>
              </a:tr>
              <a:tr h="370840">
                <a:tc>
                  <a:txBody>
                    <a:bodyPr/>
                    <a:lstStyle/>
                    <a:p>
                      <a:r>
                        <a:rPr lang="en-IN" sz="1800" b="0" i="0" kern="1200" dirty="0">
                          <a:solidFill>
                            <a:schemeClr val="dk1"/>
                          </a:solidFill>
                          <a:effectLst/>
                          <a:latin typeface="+mn-lt"/>
                          <a:ea typeface="+mn-ea"/>
                          <a:cs typeface="+mn-cs"/>
                        </a:rPr>
                        <a:t>Download report button</a:t>
                      </a:r>
                      <a:endParaRPr lang="en-IN" dirty="0"/>
                    </a:p>
                  </a:txBody>
                  <a:tcPr marL="77801" marR="77801"/>
                </a:tc>
                <a:tc>
                  <a:txBody>
                    <a:bodyPr/>
                    <a:lstStyle/>
                    <a:p>
                      <a:r>
                        <a:rPr lang="en-US" sz="1800" b="0" i="0" kern="1200" dirty="0">
                          <a:solidFill>
                            <a:schemeClr val="dk1"/>
                          </a:solidFill>
                          <a:effectLst/>
                          <a:latin typeface="+mn-lt"/>
                          <a:ea typeface="+mn-ea"/>
                          <a:cs typeface="+mn-cs"/>
                        </a:rPr>
                        <a:t>Click on the download solution report</a:t>
                      </a:r>
                      <a:br>
                        <a:rPr lang="en-US" dirty="0"/>
                      </a:br>
                      <a:endParaRPr lang="en-IN" dirty="0"/>
                    </a:p>
                  </a:txBody>
                  <a:tcPr marL="77801" marR="77801"/>
                </a:tc>
                <a:tc>
                  <a:txBody>
                    <a:bodyPr/>
                    <a:lstStyle/>
                    <a:p>
                      <a:r>
                        <a:rPr lang="en-US" sz="1800" b="0" i="0" kern="1200" dirty="0">
                          <a:solidFill>
                            <a:schemeClr val="dk1"/>
                          </a:solidFill>
                          <a:effectLst/>
                          <a:latin typeface="+mn-lt"/>
                          <a:ea typeface="+mn-ea"/>
                          <a:cs typeface="+mn-cs"/>
                        </a:rPr>
                        <a:t>The report should be downloaded on the user’s device which was earlier displayed from the database</a:t>
                      </a:r>
                      <a:endParaRPr lang="en-IN" dirty="0"/>
                    </a:p>
                  </a:txBody>
                  <a:tcPr marL="77801" marR="77801"/>
                </a:tc>
                <a:extLst>
                  <a:ext uri="{0D108BD9-81ED-4DB2-BD59-A6C34878D82A}">
                    <a16:rowId xmlns:a16="http://schemas.microsoft.com/office/drawing/2014/main" val="2663641093"/>
                  </a:ext>
                </a:extLst>
              </a:tr>
            </a:tbl>
          </a:graphicData>
        </a:graphic>
      </p:graphicFrame>
    </p:spTree>
    <p:extLst>
      <p:ext uri="{BB962C8B-B14F-4D97-AF65-F5344CB8AC3E}">
        <p14:creationId xmlns:p14="http://schemas.microsoft.com/office/powerpoint/2010/main" val="268630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B4C7-E0FC-4736-B98C-B730D95998F3}"/>
              </a:ext>
            </a:extLst>
          </p:cNvPr>
          <p:cNvSpPr>
            <a:spLocks noGrp="1"/>
          </p:cNvSpPr>
          <p:nvPr>
            <p:ph type="title"/>
          </p:nvPr>
        </p:nvSpPr>
        <p:spPr/>
        <p:txBody>
          <a:bodyPr/>
          <a:lstStyle/>
          <a:p>
            <a:endParaRPr lang="en-IN"/>
          </a:p>
        </p:txBody>
      </p:sp>
      <p:graphicFrame>
        <p:nvGraphicFramePr>
          <p:cNvPr id="10" name="Table 10">
            <a:extLst>
              <a:ext uri="{FF2B5EF4-FFF2-40B4-BE49-F238E27FC236}">
                <a16:creationId xmlns:a16="http://schemas.microsoft.com/office/drawing/2014/main" id="{CC6C89BD-4841-4F92-8ACB-BDAFC7CCC510}"/>
              </a:ext>
            </a:extLst>
          </p:cNvPr>
          <p:cNvGraphicFramePr>
            <a:graphicFrameLocks noGrp="1"/>
          </p:cNvGraphicFramePr>
          <p:nvPr>
            <p:ph idx="1"/>
            <p:extLst>
              <p:ext uri="{D42A27DB-BD31-4B8C-83A1-F6EECF244321}">
                <p14:modId xmlns:p14="http://schemas.microsoft.com/office/powerpoint/2010/main" val="1337308442"/>
              </p:ext>
            </p:extLst>
          </p:nvPr>
        </p:nvGraphicFramePr>
        <p:xfrm>
          <a:off x="1262703" y="155825"/>
          <a:ext cx="8476914" cy="6249457"/>
        </p:xfrm>
        <a:graphic>
          <a:graphicData uri="http://schemas.openxmlformats.org/drawingml/2006/table">
            <a:tbl>
              <a:tblPr firstRow="1" bandRow="1">
                <a:tableStyleId>{5C22544A-7EE6-4342-B048-85BDC9FD1C3A}</a:tableStyleId>
              </a:tblPr>
              <a:tblGrid>
                <a:gridCol w="2825638">
                  <a:extLst>
                    <a:ext uri="{9D8B030D-6E8A-4147-A177-3AD203B41FA5}">
                      <a16:colId xmlns:a16="http://schemas.microsoft.com/office/drawing/2014/main" val="2099667621"/>
                    </a:ext>
                  </a:extLst>
                </a:gridCol>
                <a:gridCol w="2825638">
                  <a:extLst>
                    <a:ext uri="{9D8B030D-6E8A-4147-A177-3AD203B41FA5}">
                      <a16:colId xmlns:a16="http://schemas.microsoft.com/office/drawing/2014/main" val="3831069138"/>
                    </a:ext>
                  </a:extLst>
                </a:gridCol>
                <a:gridCol w="2825638">
                  <a:extLst>
                    <a:ext uri="{9D8B030D-6E8A-4147-A177-3AD203B41FA5}">
                      <a16:colId xmlns:a16="http://schemas.microsoft.com/office/drawing/2014/main" val="3958887596"/>
                    </a:ext>
                  </a:extLst>
                </a:gridCol>
              </a:tblGrid>
              <a:tr h="994529">
                <a:tc>
                  <a:txBody>
                    <a:bodyPr/>
                    <a:lstStyle/>
                    <a:p>
                      <a:r>
                        <a:rPr lang="en-US" dirty="0"/>
                        <a:t>Test case objective</a:t>
                      </a:r>
                      <a:endParaRPr lang="en-IN" dirty="0"/>
                    </a:p>
                  </a:txBody>
                  <a:tcPr marL="77801" marR="7780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lt1"/>
                          </a:solidFill>
                          <a:effectLst/>
                          <a:latin typeface="+mn-lt"/>
                          <a:ea typeface="+mn-ea"/>
                          <a:cs typeface="+mn-cs"/>
                        </a:rPr>
                        <a:t>Test case description</a:t>
                      </a:r>
                      <a:endParaRPr lang="en-IN" b="1" dirty="0"/>
                    </a:p>
                    <a:p>
                      <a:endParaRPr lang="en-IN" dirty="0"/>
                    </a:p>
                  </a:txBody>
                  <a:tcPr marL="77801" marR="7780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lt1"/>
                          </a:solidFill>
                          <a:effectLst/>
                          <a:latin typeface="+mn-lt"/>
                          <a:ea typeface="+mn-ea"/>
                          <a:cs typeface="+mn-cs"/>
                        </a:rPr>
                        <a:t>Test case expected result</a:t>
                      </a:r>
                      <a:endParaRPr lang="en-IN" b="1" dirty="0"/>
                    </a:p>
                    <a:p>
                      <a:endParaRPr lang="en-IN" dirty="0"/>
                    </a:p>
                  </a:txBody>
                  <a:tcPr marL="77801" marR="77801"/>
                </a:tc>
                <a:extLst>
                  <a:ext uri="{0D108BD9-81ED-4DB2-BD59-A6C34878D82A}">
                    <a16:rowId xmlns:a16="http://schemas.microsoft.com/office/drawing/2014/main" val="1113322474"/>
                  </a:ext>
                </a:extLst>
              </a:tr>
              <a:tr h="2190104">
                <a:tc>
                  <a:txBody>
                    <a:bodyPr/>
                    <a:lstStyle/>
                    <a:p>
                      <a:r>
                        <a:rPr lang="en-US" sz="1800" b="0" i="0" kern="1200" dirty="0">
                          <a:solidFill>
                            <a:schemeClr val="dk1"/>
                          </a:solidFill>
                          <a:effectLst/>
                          <a:latin typeface="+mn-lt"/>
                          <a:ea typeface="+mn-ea"/>
                          <a:cs typeface="+mn-cs"/>
                        </a:rPr>
                        <a:t>Account setup linked with the database</a:t>
                      </a:r>
                      <a:endParaRPr lang="en-IN" dirty="0"/>
                    </a:p>
                  </a:txBody>
                  <a:tcPr marL="77801" marR="77801"/>
                </a:tc>
                <a:tc>
                  <a:txBody>
                    <a:bodyPr/>
                    <a:lstStyle/>
                    <a:p>
                      <a:r>
                        <a:rPr lang="en-US" sz="1800" b="0" i="0" kern="1200" dirty="0">
                          <a:solidFill>
                            <a:schemeClr val="dk1"/>
                          </a:solidFill>
                          <a:effectLst/>
                          <a:latin typeface="+mn-lt"/>
                          <a:ea typeface="+mn-ea"/>
                          <a:cs typeface="+mn-cs"/>
                        </a:rPr>
                        <a:t>Try adding, editing or deleting the information at the setting up account page on the dashboard</a:t>
                      </a:r>
                      <a:endParaRPr lang="en-IN" dirty="0"/>
                    </a:p>
                  </a:txBody>
                  <a:tcPr marL="77801" marR="77801"/>
                </a:tc>
                <a:tc>
                  <a:txBody>
                    <a:bodyPr/>
                    <a:lstStyle/>
                    <a:p>
                      <a:r>
                        <a:rPr lang="en-US" sz="1800" b="0" i="0" kern="1200" dirty="0">
                          <a:solidFill>
                            <a:schemeClr val="dk1"/>
                          </a:solidFill>
                          <a:effectLst/>
                          <a:latin typeface="+mn-lt"/>
                          <a:ea typeface="+mn-ea"/>
                          <a:cs typeface="+mn-cs"/>
                        </a:rPr>
                        <a:t>Check if the details editing, added or deleted are correctly getting updates both in the database and the dashboard</a:t>
                      </a:r>
                      <a:endParaRPr lang="en-IN" dirty="0"/>
                    </a:p>
                  </a:txBody>
                  <a:tcPr marL="77801" marR="77801"/>
                </a:tc>
                <a:extLst>
                  <a:ext uri="{0D108BD9-81ED-4DB2-BD59-A6C34878D82A}">
                    <a16:rowId xmlns:a16="http://schemas.microsoft.com/office/drawing/2014/main" val="2318297680"/>
                  </a:ext>
                </a:extLst>
              </a:tr>
              <a:tr h="1152686">
                <a:tc>
                  <a:txBody>
                    <a:bodyPr/>
                    <a:lstStyle/>
                    <a:p>
                      <a:r>
                        <a:rPr lang="en-US" sz="1800" b="0" i="0" kern="1200" dirty="0">
                          <a:solidFill>
                            <a:schemeClr val="dk1"/>
                          </a:solidFill>
                          <a:effectLst/>
                          <a:latin typeface="+mn-lt"/>
                          <a:ea typeface="+mn-ea"/>
                          <a:cs typeface="+mn-cs"/>
                        </a:rPr>
                        <a:t>Check the interface link between login and dashboard</a:t>
                      </a:r>
                      <a:endParaRPr lang="en-IN" dirty="0"/>
                    </a:p>
                  </a:txBody>
                  <a:tcPr marL="77801" marR="77801"/>
                </a:tc>
                <a:tc>
                  <a:txBody>
                    <a:bodyPr/>
                    <a:lstStyle/>
                    <a:p>
                      <a:r>
                        <a:rPr lang="en-US" sz="1800" b="0" i="0" kern="1200" dirty="0">
                          <a:solidFill>
                            <a:schemeClr val="dk1"/>
                          </a:solidFill>
                          <a:effectLst/>
                          <a:latin typeface="+mn-lt"/>
                          <a:ea typeface="+mn-ea"/>
                          <a:cs typeface="+mn-cs"/>
                        </a:rPr>
                        <a:t>Enter the credentials and click on the login</a:t>
                      </a:r>
                      <a:endParaRPr lang="en-IN" dirty="0"/>
                    </a:p>
                  </a:txBody>
                  <a:tcPr marL="77801" marR="77801"/>
                </a:tc>
                <a:tc>
                  <a:txBody>
                    <a:bodyPr/>
                    <a:lstStyle/>
                    <a:p>
                      <a:r>
                        <a:rPr lang="en-US" sz="1800" b="0" i="0" kern="1200" dirty="0">
                          <a:solidFill>
                            <a:schemeClr val="dk1"/>
                          </a:solidFill>
                          <a:effectLst/>
                          <a:latin typeface="+mn-lt"/>
                          <a:ea typeface="+mn-ea"/>
                          <a:cs typeface="+mn-cs"/>
                        </a:rPr>
                        <a:t>To be corrected directed to the dashboard</a:t>
                      </a:r>
                      <a:endParaRPr lang="en-IN" dirty="0"/>
                    </a:p>
                  </a:txBody>
                  <a:tcPr marL="77801" marR="77801"/>
                </a:tc>
                <a:extLst>
                  <a:ext uri="{0D108BD9-81ED-4DB2-BD59-A6C34878D82A}">
                    <a16:rowId xmlns:a16="http://schemas.microsoft.com/office/drawing/2014/main" val="675274440"/>
                  </a:ext>
                </a:extLst>
              </a:tr>
              <a:tr h="1912138">
                <a:tc>
                  <a:txBody>
                    <a:bodyPr/>
                    <a:lstStyle/>
                    <a:p>
                      <a:r>
                        <a:rPr lang="en-US" sz="1800" b="0" i="0" kern="1200" dirty="0">
                          <a:solidFill>
                            <a:schemeClr val="dk1"/>
                          </a:solidFill>
                          <a:effectLst/>
                          <a:latin typeface="+mn-lt"/>
                          <a:ea typeface="+mn-ea"/>
                          <a:cs typeface="+mn-cs"/>
                        </a:rPr>
                        <a:t>Check the interface link between registration, database and login</a:t>
                      </a:r>
                    </a:p>
                    <a:p>
                      <a:r>
                        <a:rPr lang="en-US" sz="1800" b="0" i="0" kern="1200" dirty="0">
                          <a:solidFill>
                            <a:schemeClr val="dk1"/>
                          </a:solidFill>
                          <a:effectLst/>
                          <a:latin typeface="+mn-lt"/>
                          <a:ea typeface="+mn-ea"/>
                          <a:cs typeface="+mn-cs"/>
                        </a:rPr>
                        <a:t>page</a:t>
                      </a:r>
                      <a:endParaRPr lang="en-IN" dirty="0"/>
                    </a:p>
                  </a:txBody>
                  <a:tcPr marL="77801" marR="77801"/>
                </a:tc>
                <a:tc>
                  <a:txBody>
                    <a:bodyPr/>
                    <a:lstStyle/>
                    <a:p>
                      <a:r>
                        <a:rPr lang="en-US" sz="1800" b="0" i="0" kern="1200" dirty="0">
                          <a:solidFill>
                            <a:schemeClr val="dk1"/>
                          </a:solidFill>
                          <a:effectLst/>
                          <a:latin typeface="+mn-lt"/>
                          <a:ea typeface="+mn-ea"/>
                          <a:cs typeface="+mn-cs"/>
                        </a:rPr>
                        <a:t>Register as a new user and then click on the register</a:t>
                      </a:r>
                      <a:endParaRPr lang="en-IN" dirty="0"/>
                    </a:p>
                  </a:txBody>
                  <a:tcPr marL="77801" marR="77801"/>
                </a:tc>
                <a:tc>
                  <a:txBody>
                    <a:bodyPr/>
                    <a:lstStyle/>
                    <a:p>
                      <a:r>
                        <a:rPr lang="en-US" sz="1800" b="0" i="0" kern="1200" dirty="0">
                          <a:solidFill>
                            <a:schemeClr val="dk1"/>
                          </a:solidFill>
                          <a:effectLst/>
                          <a:latin typeface="+mn-lt"/>
                          <a:ea typeface="+mn-ea"/>
                          <a:cs typeface="+mn-cs"/>
                        </a:rPr>
                        <a:t>The registration details to be saved in the database and the user should be redirected to the login page</a:t>
                      </a:r>
                      <a:endParaRPr lang="en-IN" dirty="0"/>
                    </a:p>
                  </a:txBody>
                  <a:tcPr marL="77801" marR="77801"/>
                </a:tc>
                <a:extLst>
                  <a:ext uri="{0D108BD9-81ED-4DB2-BD59-A6C34878D82A}">
                    <a16:rowId xmlns:a16="http://schemas.microsoft.com/office/drawing/2014/main" val="3287631673"/>
                  </a:ext>
                </a:extLst>
              </a:tr>
            </a:tbl>
          </a:graphicData>
        </a:graphic>
      </p:graphicFrame>
    </p:spTree>
    <p:extLst>
      <p:ext uri="{BB962C8B-B14F-4D97-AF65-F5344CB8AC3E}">
        <p14:creationId xmlns:p14="http://schemas.microsoft.com/office/powerpoint/2010/main" val="453170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816B-173B-459D-AA5B-BBE6D33DD0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3CDC35-1CB2-44D2-9B29-6C4802D7EE0E}"/>
              </a:ext>
            </a:extLst>
          </p:cNvPr>
          <p:cNvSpPr>
            <a:spLocks noGrp="1"/>
          </p:cNvSpPr>
          <p:nvPr>
            <p:ph idx="1"/>
          </p:nvPr>
        </p:nvSpPr>
        <p:spPr/>
        <p:txBody>
          <a:bodyPr>
            <a:normAutofit/>
          </a:bodyPr>
          <a:lstStyle/>
          <a:p>
            <a:pPr marL="0" indent="0">
              <a:buNone/>
            </a:pPr>
            <a:r>
              <a:rPr lang="en-US" sz="4800" dirty="0">
                <a:latin typeface="Arial" panose="020B0604020202020204" pitchFamily="34" charset="0"/>
              </a:rPr>
              <a:t>I</a:t>
            </a:r>
            <a:r>
              <a:rPr lang="en-US" sz="4800" b="0" i="0" dirty="0">
                <a:effectLst/>
                <a:latin typeface="Arial" panose="020B0604020202020204" pitchFamily="34" charset="0"/>
              </a:rPr>
              <a:t>n the table the high priority cases are tested first and as going down the table the low priority cases are considered for testing. </a:t>
            </a:r>
            <a:endParaRPr lang="en-IN" sz="4800" dirty="0"/>
          </a:p>
        </p:txBody>
      </p:sp>
    </p:spTree>
    <p:extLst>
      <p:ext uri="{BB962C8B-B14F-4D97-AF65-F5344CB8AC3E}">
        <p14:creationId xmlns:p14="http://schemas.microsoft.com/office/powerpoint/2010/main" val="211494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9048-2A65-4C5F-87ED-8CC0067ED4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8ACAFE-7289-4FBA-8C5B-DCBBD3513AB8}"/>
              </a:ext>
            </a:extLst>
          </p:cNvPr>
          <p:cNvSpPr>
            <a:spLocks noGrp="1"/>
          </p:cNvSpPr>
          <p:nvPr>
            <p:ph idx="1"/>
          </p:nvPr>
        </p:nvSpPr>
        <p:spPr/>
        <p:txBody>
          <a:bodyPr/>
          <a:lstStyle/>
          <a:p>
            <a:r>
              <a:rPr lang="en-US" b="0" i="0" dirty="0">
                <a:effectLst/>
                <a:latin typeface="Arial" panose="020B0604020202020204" pitchFamily="34" charset="0"/>
              </a:rPr>
              <a:t>For your selected system, prepare a plan using the following:·</a:t>
            </a:r>
          </a:p>
          <a:p>
            <a:r>
              <a:rPr lang="en-US" b="0" i="0" dirty="0">
                <a:effectLst/>
                <a:latin typeface="Arial" panose="020B0604020202020204" pitchFamily="34" charset="0"/>
              </a:rPr>
              <a:t>Consider a critical use case scenario for your </a:t>
            </a:r>
            <a:r>
              <a:rPr lang="en-US" b="0" i="0" dirty="0" err="1">
                <a:effectLst/>
                <a:latin typeface="Arial" panose="020B0604020202020204" pitchFamily="34" charset="0"/>
              </a:rPr>
              <a:t>system·Identify</a:t>
            </a:r>
            <a:r>
              <a:rPr lang="en-US" b="0" i="0" dirty="0">
                <a:effectLst/>
                <a:latin typeface="Arial" panose="020B0604020202020204" pitchFamily="34" charset="0"/>
              </a:rPr>
              <a:t> the software components (units or classes) which are essential for that functionality</a:t>
            </a:r>
          </a:p>
          <a:p>
            <a:r>
              <a:rPr lang="en-US" b="0" i="0" dirty="0">
                <a:effectLst/>
                <a:latin typeface="Arial" panose="020B0604020202020204" pitchFamily="34" charset="0"/>
              </a:rPr>
              <a:t>Unit testing</a:t>
            </a:r>
          </a:p>
          <a:p>
            <a:pPr marL="0" indent="0">
              <a:buNone/>
            </a:pPr>
            <a:r>
              <a:rPr lang="en-US" b="0" i="0" dirty="0">
                <a:effectLst/>
                <a:latin typeface="Courier New" panose="02070309020205020404" pitchFamily="49" charset="0"/>
              </a:rPr>
              <a:t>   </a:t>
            </a:r>
            <a:r>
              <a:rPr lang="en-US" b="0" i="0" dirty="0" err="1">
                <a:effectLst/>
                <a:latin typeface="Courier New" panose="02070309020205020404" pitchFamily="49" charset="0"/>
              </a:rPr>
              <a:t>o</a:t>
            </a:r>
            <a:r>
              <a:rPr lang="en-US" b="0" i="0" dirty="0" err="1">
                <a:effectLst/>
                <a:latin typeface="Arial" panose="020B0604020202020204" pitchFamily="34" charset="0"/>
              </a:rPr>
              <a:t>Specify</a:t>
            </a:r>
            <a:r>
              <a:rPr lang="en-US" b="0" i="0" dirty="0">
                <a:effectLst/>
                <a:latin typeface="Arial" panose="020B0604020202020204" pitchFamily="34" charset="0"/>
              </a:rPr>
              <a:t> what tests you would include for the identified components</a:t>
            </a:r>
          </a:p>
          <a:p>
            <a:pPr marL="0" indent="0">
              <a:buNone/>
            </a:pPr>
            <a:r>
              <a:rPr lang="en-US" b="0" i="0" dirty="0">
                <a:effectLst/>
                <a:latin typeface="Courier New" panose="02070309020205020404" pitchFamily="49" charset="0"/>
              </a:rPr>
              <a:t>   </a:t>
            </a:r>
            <a:r>
              <a:rPr lang="en-US" b="0" i="0" dirty="0" err="1">
                <a:effectLst/>
                <a:latin typeface="Courier New" panose="02070309020205020404" pitchFamily="49" charset="0"/>
              </a:rPr>
              <a:t>o</a:t>
            </a:r>
            <a:r>
              <a:rPr lang="en-US" b="0" i="0" dirty="0" err="1">
                <a:effectLst/>
                <a:latin typeface="Arial" panose="020B0604020202020204" pitchFamily="34" charset="0"/>
              </a:rPr>
              <a:t>Be</a:t>
            </a:r>
            <a:r>
              <a:rPr lang="en-US" b="0" i="0" dirty="0">
                <a:effectLst/>
                <a:latin typeface="Arial" panose="020B0604020202020204" pitchFamily="34" charset="0"/>
              </a:rPr>
              <a:t> specific with reference to your system, please do not write general theory</a:t>
            </a:r>
            <a:endParaRPr lang="en-IN" dirty="0"/>
          </a:p>
        </p:txBody>
      </p:sp>
    </p:spTree>
    <p:extLst>
      <p:ext uri="{BB962C8B-B14F-4D97-AF65-F5344CB8AC3E}">
        <p14:creationId xmlns:p14="http://schemas.microsoft.com/office/powerpoint/2010/main" val="10694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D85A-6C24-492B-8687-E8B2DABCD7C0}"/>
              </a:ext>
            </a:extLst>
          </p:cNvPr>
          <p:cNvSpPr>
            <a:spLocks noGrp="1"/>
          </p:cNvSpPr>
          <p:nvPr>
            <p:ph type="title"/>
          </p:nvPr>
        </p:nvSpPr>
        <p:spPr/>
        <p:txBody>
          <a:bodyPr/>
          <a:lstStyle/>
          <a:p>
            <a:r>
              <a:rPr lang="en-US" dirty="0"/>
              <a:t>Integral Testing</a:t>
            </a:r>
            <a:endParaRPr lang="en-IN" dirty="0"/>
          </a:p>
        </p:txBody>
      </p:sp>
      <p:sp>
        <p:nvSpPr>
          <p:cNvPr id="3" name="Content Placeholder 2">
            <a:extLst>
              <a:ext uri="{FF2B5EF4-FFF2-40B4-BE49-F238E27FC236}">
                <a16:creationId xmlns:a16="http://schemas.microsoft.com/office/drawing/2014/main" id="{AF1A4FD0-BC3A-459F-BDD4-3476657C9B3A}"/>
              </a:ext>
            </a:extLst>
          </p:cNvPr>
          <p:cNvSpPr>
            <a:spLocks noGrp="1"/>
          </p:cNvSpPr>
          <p:nvPr>
            <p:ph idx="1"/>
          </p:nvPr>
        </p:nvSpPr>
        <p:spPr/>
        <p:txBody>
          <a:bodyPr/>
          <a:lstStyle/>
          <a:p>
            <a:r>
              <a:rPr lang="en-US" b="0" i="0" dirty="0" err="1">
                <a:effectLst/>
                <a:latin typeface="Courier New" panose="02070309020205020404" pitchFamily="49" charset="0"/>
              </a:rPr>
              <a:t>o</a:t>
            </a:r>
            <a:r>
              <a:rPr lang="en-US" b="0" i="0" dirty="0" err="1">
                <a:effectLst/>
                <a:latin typeface="Arial" panose="020B0604020202020204" pitchFamily="34" charset="0"/>
              </a:rPr>
              <a:t>Specify</a:t>
            </a:r>
            <a:r>
              <a:rPr lang="en-US" b="0" i="0" dirty="0">
                <a:effectLst/>
                <a:latin typeface="Arial" panose="020B0604020202020204" pitchFamily="34" charset="0"/>
              </a:rPr>
              <a:t> the approach you would use to combine the units and test them in an incremental manner, till all the units relevant for a scenario are covered .Select and justify your preference for top-down or bottom-up</a:t>
            </a:r>
          </a:p>
          <a:p>
            <a:r>
              <a:rPr lang="en-US" b="0" i="0" dirty="0" err="1">
                <a:effectLst/>
                <a:latin typeface="Courier New" panose="02070309020205020404" pitchFamily="49" charset="0"/>
              </a:rPr>
              <a:t>o</a:t>
            </a:r>
            <a:r>
              <a:rPr lang="en-US" b="0" i="0" dirty="0" err="1">
                <a:effectLst/>
                <a:latin typeface="Arial" panose="020B0604020202020204" pitchFamily="34" charset="0"/>
              </a:rPr>
              <a:t>Justify</a:t>
            </a:r>
            <a:r>
              <a:rPr lang="en-US" b="0" i="0" dirty="0">
                <a:effectLst/>
                <a:latin typeface="Arial" panose="020B0604020202020204" pitchFamily="34" charset="0"/>
              </a:rPr>
              <a:t> your selection of units for combining and testing (e.g. why unit1 and unit5 are being selected first)</a:t>
            </a:r>
            <a:endParaRPr lang="en-IN" dirty="0"/>
          </a:p>
        </p:txBody>
      </p:sp>
    </p:spTree>
    <p:extLst>
      <p:ext uri="{BB962C8B-B14F-4D97-AF65-F5344CB8AC3E}">
        <p14:creationId xmlns:p14="http://schemas.microsoft.com/office/powerpoint/2010/main" val="241257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E8D0-4F3D-47F0-A719-821A9BA9FC35}"/>
              </a:ext>
            </a:extLst>
          </p:cNvPr>
          <p:cNvSpPr>
            <a:spLocks noGrp="1"/>
          </p:cNvSpPr>
          <p:nvPr>
            <p:ph type="title"/>
          </p:nvPr>
        </p:nvSpPr>
        <p:spPr/>
        <p:txBody>
          <a:bodyPr/>
          <a:lstStyle/>
          <a:p>
            <a:r>
              <a:rPr lang="en-IN" dirty="0">
                <a:latin typeface="Arial" panose="020B0604020202020204" pitchFamily="34" charset="0"/>
              </a:rPr>
              <a:t>Unit</a:t>
            </a:r>
            <a:r>
              <a:rPr lang="en-IN" b="0" i="0" dirty="0">
                <a:effectLst/>
                <a:latin typeface="Arial" panose="020B0604020202020204" pitchFamily="34" charset="0"/>
              </a:rPr>
              <a:t> Testing</a:t>
            </a:r>
            <a:endParaRPr lang="en-IN" dirty="0"/>
          </a:p>
        </p:txBody>
      </p:sp>
      <p:sp>
        <p:nvSpPr>
          <p:cNvPr id="3" name="Content Placeholder 2">
            <a:extLst>
              <a:ext uri="{FF2B5EF4-FFF2-40B4-BE49-F238E27FC236}">
                <a16:creationId xmlns:a16="http://schemas.microsoft.com/office/drawing/2014/main" id="{A9329B24-EA78-46C0-BA1F-2B9EA63F9DEB}"/>
              </a:ext>
            </a:extLst>
          </p:cNvPr>
          <p:cNvSpPr>
            <a:spLocks noGrp="1"/>
          </p:cNvSpPr>
          <p:nvPr>
            <p:ph idx="1"/>
          </p:nvPr>
        </p:nvSpPr>
        <p:spPr>
          <a:xfrm>
            <a:off x="838200" y="1825624"/>
            <a:ext cx="10515600" cy="5032375"/>
          </a:xfrm>
        </p:spPr>
        <p:txBody>
          <a:bodyPr/>
          <a:lstStyle/>
          <a:p>
            <a:r>
              <a:rPr lang="en-US" dirty="0"/>
              <a:t>Test Cases</a:t>
            </a:r>
          </a:p>
          <a:p>
            <a:pPr marL="0" indent="0">
              <a:buNone/>
            </a:pPr>
            <a:r>
              <a:rPr lang="en-US" dirty="0"/>
              <a:t>    </a:t>
            </a:r>
            <a:endParaRPr lang="en-IN" dirty="0"/>
          </a:p>
        </p:txBody>
      </p:sp>
      <p:pic>
        <p:nvPicPr>
          <p:cNvPr id="5" name="Picture 4" descr="Table&#10;&#10;Description automatically generated with medium confidence">
            <a:extLst>
              <a:ext uri="{FF2B5EF4-FFF2-40B4-BE49-F238E27FC236}">
                <a16:creationId xmlns:a16="http://schemas.microsoft.com/office/drawing/2014/main" id="{101F6C1F-3783-4389-964B-27CE0B6CFB11}"/>
              </a:ext>
            </a:extLst>
          </p:cNvPr>
          <p:cNvPicPr>
            <a:picLocks noChangeAspect="1"/>
          </p:cNvPicPr>
          <p:nvPr/>
        </p:nvPicPr>
        <p:blipFill rotWithShape="1">
          <a:blip r:embed="rId2">
            <a:extLst>
              <a:ext uri="{28A0092B-C50C-407E-A947-70E740481C1C}">
                <a14:useLocalDpi xmlns:a14="http://schemas.microsoft.com/office/drawing/2010/main" val="0"/>
              </a:ext>
            </a:extLst>
          </a:blip>
          <a:srcRect l="2540" t="2119" r="2794"/>
          <a:stretch/>
        </p:blipFill>
        <p:spPr>
          <a:xfrm>
            <a:off x="3035031" y="2055811"/>
            <a:ext cx="7441660" cy="4571999"/>
          </a:xfrm>
          <a:prstGeom prst="rect">
            <a:avLst/>
          </a:prstGeom>
        </p:spPr>
      </p:pic>
    </p:spTree>
    <p:extLst>
      <p:ext uri="{BB962C8B-B14F-4D97-AF65-F5344CB8AC3E}">
        <p14:creationId xmlns:p14="http://schemas.microsoft.com/office/powerpoint/2010/main" val="114669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FD11-1A80-4958-8BB5-12777E17FD99}"/>
              </a:ext>
            </a:extLst>
          </p:cNvPr>
          <p:cNvSpPr>
            <a:spLocks noGrp="1"/>
          </p:cNvSpPr>
          <p:nvPr>
            <p:ph type="title"/>
          </p:nvPr>
        </p:nvSpPr>
        <p:spPr/>
        <p:txBody>
          <a:bodyPr/>
          <a:lstStyle/>
          <a:p>
            <a:endParaRPr lang="en-IN" dirty="0"/>
          </a:p>
        </p:txBody>
      </p:sp>
      <p:pic>
        <p:nvPicPr>
          <p:cNvPr id="5" name="Content Placeholder 4" descr="Table&#10;&#10;Description automatically generated">
            <a:extLst>
              <a:ext uri="{FF2B5EF4-FFF2-40B4-BE49-F238E27FC236}">
                <a16:creationId xmlns:a16="http://schemas.microsoft.com/office/drawing/2014/main" id="{560A9EED-D94D-4CF9-9F27-244B895C6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6325" y="2052638"/>
            <a:ext cx="3681125" cy="4195762"/>
          </a:xfrm>
        </p:spPr>
      </p:pic>
    </p:spTree>
    <p:extLst>
      <p:ext uri="{BB962C8B-B14F-4D97-AF65-F5344CB8AC3E}">
        <p14:creationId xmlns:p14="http://schemas.microsoft.com/office/powerpoint/2010/main" val="370375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EF312-F8D2-483E-957B-4C124FF6AA2A}"/>
              </a:ext>
            </a:extLst>
          </p:cNvPr>
          <p:cNvSpPr>
            <a:spLocks noGrp="1"/>
          </p:cNvSpPr>
          <p:nvPr>
            <p:ph type="title"/>
          </p:nvPr>
        </p:nvSpPr>
        <p:spPr/>
        <p:txBody>
          <a:bodyPr/>
          <a:lstStyle/>
          <a:p>
            <a:endParaRPr lang="en-IN"/>
          </a:p>
        </p:txBody>
      </p:sp>
      <p:pic>
        <p:nvPicPr>
          <p:cNvPr id="5" name="Content Placeholder 4" descr="Table&#10;&#10;Description automatically generated">
            <a:extLst>
              <a:ext uri="{FF2B5EF4-FFF2-40B4-BE49-F238E27FC236}">
                <a16:creationId xmlns:a16="http://schemas.microsoft.com/office/drawing/2014/main" id="{124E5853-2BEA-4E06-B708-E8840AA09B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6325" y="2052638"/>
            <a:ext cx="3681125" cy="4195762"/>
          </a:xfrm>
        </p:spPr>
      </p:pic>
    </p:spTree>
    <p:extLst>
      <p:ext uri="{BB962C8B-B14F-4D97-AF65-F5344CB8AC3E}">
        <p14:creationId xmlns:p14="http://schemas.microsoft.com/office/powerpoint/2010/main" val="426005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EE30-F3C7-4B8A-B31F-0D7A748F74A3}"/>
              </a:ext>
            </a:extLst>
          </p:cNvPr>
          <p:cNvSpPr>
            <a:spLocks noGrp="1"/>
          </p:cNvSpPr>
          <p:nvPr>
            <p:ph type="title"/>
          </p:nvPr>
        </p:nvSpPr>
        <p:spPr/>
        <p:txBody>
          <a:bodyPr/>
          <a:lstStyle/>
          <a:p>
            <a:endParaRPr lang="en-IN"/>
          </a:p>
        </p:txBody>
      </p:sp>
      <p:pic>
        <p:nvPicPr>
          <p:cNvPr id="5" name="Content Placeholder 4" descr="Table&#10;&#10;Description automatically generated">
            <a:extLst>
              <a:ext uri="{FF2B5EF4-FFF2-40B4-BE49-F238E27FC236}">
                <a16:creationId xmlns:a16="http://schemas.microsoft.com/office/drawing/2014/main" id="{74ACDA07-D688-40D9-84DE-B630BF86C9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6325" y="2052638"/>
            <a:ext cx="3681125" cy="4195762"/>
          </a:xfrm>
        </p:spPr>
      </p:pic>
    </p:spTree>
    <p:extLst>
      <p:ext uri="{BB962C8B-B14F-4D97-AF65-F5344CB8AC3E}">
        <p14:creationId xmlns:p14="http://schemas.microsoft.com/office/powerpoint/2010/main" val="200423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BFD9-8F22-42EC-9711-E585B26BDE59}"/>
              </a:ext>
            </a:extLst>
          </p:cNvPr>
          <p:cNvSpPr>
            <a:spLocks noGrp="1"/>
          </p:cNvSpPr>
          <p:nvPr>
            <p:ph type="title"/>
          </p:nvPr>
        </p:nvSpPr>
        <p:spPr/>
        <p:txBody>
          <a:bodyPr/>
          <a:lstStyle/>
          <a:p>
            <a:endParaRPr lang="en-IN"/>
          </a:p>
        </p:txBody>
      </p:sp>
      <p:pic>
        <p:nvPicPr>
          <p:cNvPr id="5" name="Content Placeholder 4" descr="Background pattern, timeline&#10;&#10;Description automatically generated">
            <a:extLst>
              <a:ext uri="{FF2B5EF4-FFF2-40B4-BE49-F238E27FC236}">
                <a16:creationId xmlns:a16="http://schemas.microsoft.com/office/drawing/2014/main" id="{5118A1F5-FD51-40F6-AED5-471A9DA9DA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3392108"/>
            <a:ext cx="8947150" cy="1516821"/>
          </a:xfrm>
        </p:spPr>
      </p:pic>
    </p:spTree>
    <p:extLst>
      <p:ext uri="{BB962C8B-B14F-4D97-AF65-F5344CB8AC3E}">
        <p14:creationId xmlns:p14="http://schemas.microsoft.com/office/powerpoint/2010/main" val="200856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F4961-937A-4599-B8A0-8F1223B1C8DE}"/>
              </a:ext>
            </a:extLst>
          </p:cNvPr>
          <p:cNvSpPr>
            <a:spLocks noGrp="1"/>
          </p:cNvSpPr>
          <p:nvPr>
            <p:ph type="title"/>
          </p:nvPr>
        </p:nvSpPr>
        <p:spPr/>
        <p:txBody>
          <a:bodyPr/>
          <a:lstStyle/>
          <a:p>
            <a:r>
              <a:rPr lang="en-IN" b="0" i="0" dirty="0">
                <a:effectLst/>
                <a:latin typeface="Arial" panose="020B0604020202020204" pitchFamily="34" charset="0"/>
              </a:rPr>
              <a:t>Integration testing </a:t>
            </a:r>
            <a:endParaRPr lang="en-IN" dirty="0"/>
          </a:p>
        </p:txBody>
      </p:sp>
      <p:sp>
        <p:nvSpPr>
          <p:cNvPr id="3" name="Content Placeholder 2">
            <a:extLst>
              <a:ext uri="{FF2B5EF4-FFF2-40B4-BE49-F238E27FC236}">
                <a16:creationId xmlns:a16="http://schemas.microsoft.com/office/drawing/2014/main" id="{FB5D8C5A-EB1B-45A3-B427-8C7DC72088D4}"/>
              </a:ext>
            </a:extLst>
          </p:cNvPr>
          <p:cNvSpPr>
            <a:spLocks noGrp="1"/>
          </p:cNvSpPr>
          <p:nvPr>
            <p:ph idx="1"/>
          </p:nvPr>
        </p:nvSpPr>
        <p:spPr/>
        <p:txBody>
          <a:bodyPr>
            <a:normAutofit fontScale="77500" lnSpcReduction="20000"/>
          </a:bodyPr>
          <a:lstStyle/>
          <a:p>
            <a:pPr marL="0" indent="0">
              <a:buNone/>
            </a:pPr>
            <a:r>
              <a:rPr lang="en-US" sz="4000" b="1" i="0" dirty="0">
                <a:effectLst/>
                <a:latin typeface="Arial" panose="020B0604020202020204" pitchFamily="34" charset="0"/>
              </a:rPr>
              <a:t>The purpose of  integration testing is to expose faults in the interaction between integrated units. We have chosen top-down approach for testing the interface between two software units or modules for our software as Fault localization in this method is much easier and it gives an early possibility to obtain a rough prototype for the product. Not just this, systems can be tested simultaneously thus saves a lot of time.</a:t>
            </a:r>
            <a:endParaRPr lang="en-IN" sz="4000" b="1" dirty="0"/>
          </a:p>
        </p:txBody>
      </p:sp>
    </p:spTree>
    <p:extLst>
      <p:ext uri="{BB962C8B-B14F-4D97-AF65-F5344CB8AC3E}">
        <p14:creationId xmlns:p14="http://schemas.microsoft.com/office/powerpoint/2010/main" val="961014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7F0A951A4D5446975CB49DCECCAFE5" ma:contentTypeVersion="11" ma:contentTypeDescription="Create a new document." ma:contentTypeScope="" ma:versionID="123b917592440d53ced776e5162ecfe6">
  <xsd:schema xmlns:xsd="http://www.w3.org/2001/XMLSchema" xmlns:xs="http://www.w3.org/2001/XMLSchema" xmlns:p="http://schemas.microsoft.com/office/2006/metadata/properties" xmlns:ns3="deeeecab-155e-4273-81ab-5e0d920c5766" xmlns:ns4="608a537b-351f-40bd-9205-400822551d2b" targetNamespace="http://schemas.microsoft.com/office/2006/metadata/properties" ma:root="true" ma:fieldsID="b6bb0b7af103a56c3760105e2114ce34" ns3:_="" ns4:_="">
    <xsd:import namespace="deeeecab-155e-4273-81ab-5e0d920c5766"/>
    <xsd:import namespace="608a537b-351f-40bd-9205-400822551d2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eecab-155e-4273-81ab-5e0d920c57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8a537b-351f-40bd-9205-400822551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4221E2-E268-4EA0-97AD-60D1E2732C49}">
  <ds:schemaRefs>
    <ds:schemaRef ds:uri="http://schemas.microsoft.com/sharepoint/v3/contenttype/forms"/>
  </ds:schemaRefs>
</ds:datastoreItem>
</file>

<file path=customXml/itemProps2.xml><?xml version="1.0" encoding="utf-8"?>
<ds:datastoreItem xmlns:ds="http://schemas.openxmlformats.org/officeDocument/2006/customXml" ds:itemID="{2BA9A3EB-6D6A-4A87-BE23-72B55B2DB8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eecab-155e-4273-81ab-5e0d920c5766"/>
    <ds:schemaRef ds:uri="608a537b-351f-40bd-9205-400822551d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3E53ED-974D-42FA-B8CC-3B07A793EDD0}">
  <ds:schemaRefs>
    <ds:schemaRef ds:uri="http://schemas.microsoft.com/office/2006/metadata/properties"/>
    <ds:schemaRef ds:uri="http://purl.org/dc/dcmitype/"/>
    <ds:schemaRef ds:uri="http://purl.org/dc/elements/1.1/"/>
    <ds:schemaRef ds:uri="deeeecab-155e-4273-81ab-5e0d920c5766"/>
    <ds:schemaRef ds:uri="http://www.w3.org/XML/1998/namespac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608a537b-351f-40bd-9205-400822551d2b"/>
  </ds:schemaRefs>
</ds:datastoreItem>
</file>

<file path=docProps/app.xml><?xml version="1.0" encoding="utf-8"?>
<Properties xmlns="http://schemas.openxmlformats.org/officeDocument/2006/extended-properties" xmlns:vt="http://schemas.openxmlformats.org/officeDocument/2006/docPropsVTypes">
  <Template>Ion</Template>
  <TotalTime>57</TotalTime>
  <Words>607</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Courier New</vt:lpstr>
      <vt:lpstr>Wingdings 3</vt:lpstr>
      <vt:lpstr>Ion</vt:lpstr>
      <vt:lpstr>PowerPoint Presentation</vt:lpstr>
      <vt:lpstr>PowerPoint Presentation</vt:lpstr>
      <vt:lpstr>Integral Testing</vt:lpstr>
      <vt:lpstr>Unit Testing</vt:lpstr>
      <vt:lpstr>PowerPoint Presentation</vt:lpstr>
      <vt:lpstr>PowerPoint Presentation</vt:lpstr>
      <vt:lpstr>PowerPoint Presentation</vt:lpstr>
      <vt:lpstr>PowerPoint Presentation</vt:lpstr>
      <vt:lpstr>Integration testing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NAMAN CHAWARE - 70411019011</dc:creator>
  <cp:lastModifiedBy>NAMAN CHAWARE - 70411019011</cp:lastModifiedBy>
  <cp:revision>2</cp:revision>
  <dcterms:created xsi:type="dcterms:W3CDTF">2021-11-09T11:33:20Z</dcterms:created>
  <dcterms:modified xsi:type="dcterms:W3CDTF">2021-11-09T12:51:14Z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0x010100AD7F0A951A4D5446975CB49DCECCAFE5</vt:lpwstr>
  </property>
</Properties>
</file>