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70" r:id="rId5"/>
    <p:sldId id="259" r:id="rId6"/>
    <p:sldId id="260" r:id="rId7"/>
    <p:sldId id="262" r:id="rId8"/>
    <p:sldId id="263" r:id="rId9"/>
    <p:sldId id="271" r:id="rId10"/>
    <p:sldId id="264" r:id="rId11"/>
    <p:sldId id="272" r:id="rId12"/>
    <p:sldId id="273" r:id="rId13"/>
    <p:sldId id="274" r:id="rId14"/>
    <p:sldId id="275" r:id="rId15"/>
    <p:sldId id="276" r:id="rId16"/>
    <p:sldId id="265" r:id="rId17"/>
    <p:sldId id="277" r:id="rId18"/>
    <p:sldId id="279" r:id="rId19"/>
    <p:sldId id="278" r:id="rId20"/>
    <p:sldId id="280" r:id="rId21"/>
    <p:sldId id="281" r:id="rId22"/>
    <p:sldId id="282" r:id="rId23"/>
    <p:sldId id="283" r:id="rId24"/>
    <p:sldId id="284" r:id="rId25"/>
    <p:sldId id="266" r:id="rId26"/>
    <p:sldId id="267"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268" r:id="rId40"/>
    <p:sldId id="269" r:id="rId41"/>
    <p:sldId id="286" r:id="rId42"/>
    <p:sldId id="287" r:id="rId43"/>
    <p:sldId id="288" r:id="rId44"/>
    <p:sldId id="28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26"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2106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40736260"/>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192987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138724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96733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7071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85599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77775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91939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79715407"/>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F5F852-A84B-4264-85E6-B68C8B3817A5}" type="datetimeFigureOut">
              <a:rPr lang="en-US" smtClean="0"/>
              <a:pPr/>
              <a:t>04/08/2021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410151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99437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F5F852-A84B-4264-85E6-B68C8B3817A5}" type="datetimeFigureOut">
              <a:rPr lang="en-US" smtClean="0"/>
              <a:pPr/>
              <a:t>04/08/2021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37D5DB-9C11-4F12-8FD1-5FE94038539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6970013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ipl.org/topics/research-method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www.google.com/" TargetMode="External"/><Relationship Id="rId3" Type="http://schemas.openxmlformats.org/officeDocument/2006/relationships/hyperlink" Target="http://www.gen.cam.ac.uk/department/library/libraryhandouts/ref-management-systems" TargetMode="External"/><Relationship Id="rId7" Type="http://schemas.openxmlformats.org/officeDocument/2006/relationships/hyperlink" Target="https://www.w3schools.com/sql/" TargetMode="External"/><Relationship Id="rId2" Type="http://schemas.openxmlformats.org/officeDocument/2006/relationships/hyperlink" Target="http://www.organizationaldynamics.upenn.edu/system/files/Ac%20koff-1981-Mess-Management_0.pdf" TargetMode="External"/><Relationship Id="rId1" Type="http://schemas.openxmlformats.org/officeDocument/2006/relationships/slideLayout" Target="../slideLayouts/slideLayout2.xml"/><Relationship Id="rId6" Type="http://schemas.openxmlformats.org/officeDocument/2006/relationships/hyperlink" Target="https://www.djangoproject.com/" TargetMode="External"/><Relationship Id="rId5" Type="http://schemas.openxmlformats.org/officeDocument/2006/relationships/hyperlink" Target="https://learn.shayhowe.com/html-css/building-your-first-web-page" TargetMode="External"/><Relationship Id="rId10" Type="http://schemas.openxmlformats.org/officeDocument/2006/relationships/hyperlink" Target="http://www.tutorialspoint.com/" TargetMode="External"/><Relationship Id="rId4" Type="http://schemas.openxmlformats.org/officeDocument/2006/relationships/hyperlink" Target="http://spod.tarc.edu.my/SAS/fulltext/201112/AIA2/EngWeiSengAIA%20201112F.pdf" TargetMode="External"/><Relationship Id="rId9" Type="http://schemas.openxmlformats.org/officeDocument/2006/relationships/hyperlink" Target="http://www.wikipedia.co.i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mol\Desktop\download.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1950" y="3261815"/>
            <a:ext cx="4687154" cy="2921220"/>
          </a:xfrm>
          <a:prstGeom prst="rect">
            <a:avLst/>
          </a:prstGeom>
          <a:ln>
            <a:noFill/>
          </a:ln>
          <a:effectLst>
            <a:softEdge rad="63500"/>
          </a:effectLst>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E79C2624-0E83-42A1-A1DE-292C9F9111FF}"/>
              </a:ext>
            </a:extLst>
          </p:cNvPr>
          <p:cNvSpPr>
            <a:spLocks noGrp="1"/>
          </p:cNvSpPr>
          <p:nvPr>
            <p:ph type="ctrTitle"/>
          </p:nvPr>
        </p:nvSpPr>
        <p:spPr>
          <a:xfrm>
            <a:off x="2797153" y="1978925"/>
            <a:ext cx="6920053" cy="955344"/>
          </a:xfrm>
          <a:effectLst>
            <a:outerShdw blurRad="50800" dist="38100" dir="5400000" algn="t" rotWithShape="0">
              <a:prstClr val="black">
                <a:alpha val="40000"/>
              </a:prstClr>
            </a:outerShdw>
          </a:effectLst>
        </p:spPr>
        <p:txBody>
          <a:bodyPr>
            <a:normAutofit/>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Mess Management System</a:t>
            </a:r>
          </a:p>
        </p:txBody>
      </p:sp>
      <p:sp>
        <p:nvSpPr>
          <p:cNvPr id="3" name="Subtitle 2">
            <a:extLst>
              <a:ext uri="{FF2B5EF4-FFF2-40B4-BE49-F238E27FC236}">
                <a16:creationId xmlns:a16="http://schemas.microsoft.com/office/drawing/2014/main" xmlns="" id="{BE09D3AD-44A4-41A7-9AB4-C3096D7764BE}"/>
              </a:ext>
            </a:extLst>
          </p:cNvPr>
          <p:cNvSpPr>
            <a:spLocks noGrp="1"/>
          </p:cNvSpPr>
          <p:nvPr>
            <p:ph type="subTitle" idx="1"/>
          </p:nvPr>
        </p:nvSpPr>
        <p:spPr>
          <a:xfrm>
            <a:off x="7613234" y="4528731"/>
            <a:ext cx="4301675" cy="1456433"/>
          </a:xfrm>
        </p:spPr>
        <p:txBody>
          <a:bodyPr>
            <a:normAutofit/>
          </a:bodyPr>
          <a:lstStyle/>
          <a:p>
            <a:pPr algn="l"/>
            <a:r>
              <a:rPr lang="en-US" sz="1600" dirty="0" smtClean="0">
                <a:solidFill>
                  <a:schemeClr val="tx1">
                    <a:lumMod val="85000"/>
                    <a:lumOff val="15000"/>
                  </a:schemeClr>
                </a:solidFill>
                <a:latin typeface="Times New Roman" panose="02020603050405020304" pitchFamily="18" charset="0"/>
                <a:cs typeface="Times New Roman" panose="02020603050405020304" pitchFamily="18" charset="0"/>
              </a:rPr>
              <a:t>Presented By</a:t>
            </a:r>
          </a:p>
          <a:p>
            <a:r>
              <a:rPr lang="en-IN" sz="1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Miss. </a:t>
            </a:r>
            <a:r>
              <a:rPr lang="en-IN" sz="16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Kiran</a:t>
            </a:r>
            <a:r>
              <a:rPr lang="en-IN" sz="1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IN" sz="16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kanta</a:t>
            </a:r>
            <a:r>
              <a:rPr lang="en-IN" sz="1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IN" sz="16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devane</a:t>
            </a:r>
            <a:endParaRPr lang="en-IN" sz="1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en-IN" sz="1200" b="1" dirty="0" smtClean="0">
                <a:solidFill>
                  <a:schemeClr val="tx1"/>
                </a:solidFill>
                <a:latin typeface="Times New Roman" pitchFamily="18" charset="0"/>
                <a:cs typeface="Times New Roman" pitchFamily="18" charset="0"/>
              </a:rPr>
              <a:t> DEPARTMENT OF                       TECHNOLOGY,KOLHAOUR</a:t>
            </a:r>
            <a:endParaRPr lang="en-US" sz="1200" dirty="0">
              <a:solidFill>
                <a:schemeClr val="tx1"/>
              </a:solidFill>
              <a:latin typeface="Times New Roman" pitchFamily="18" charset="0"/>
              <a:cs typeface="Times New Roman" pitchFamily="18" charset="0"/>
            </a:endParaRPr>
          </a:p>
          <a:p>
            <a:pPr algn="l"/>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xmlns="" id="{BE09D3AD-44A4-41A7-9AB4-C3096D7764BE}"/>
              </a:ext>
            </a:extLst>
          </p:cNvPr>
          <p:cNvSpPr txBox="1">
            <a:spLocks/>
          </p:cNvSpPr>
          <p:nvPr/>
        </p:nvSpPr>
        <p:spPr>
          <a:xfrm>
            <a:off x="3903318" y="1078122"/>
            <a:ext cx="4301675" cy="9008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sz="1600" dirty="0" smtClean="0">
                <a:solidFill>
                  <a:schemeClr val="tx1">
                    <a:lumMod val="85000"/>
                    <a:lumOff val="15000"/>
                  </a:schemeClr>
                </a:solidFill>
                <a:latin typeface="Times New Roman" panose="02020603050405020304" pitchFamily="18" charset="0"/>
                <a:cs typeface="Times New Roman" panose="02020603050405020304" pitchFamily="18" charset="0"/>
              </a:rPr>
              <a:t>Project Presentation</a:t>
            </a: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r>
              <a:rPr lang="en-US" sz="1600" dirty="0" smtClean="0">
                <a:solidFill>
                  <a:schemeClr val="tx1">
                    <a:lumMod val="85000"/>
                    <a:lumOff val="15000"/>
                  </a:schemeClr>
                </a:solidFill>
                <a:latin typeface="Times New Roman" panose="02020603050405020304" pitchFamily="18" charset="0"/>
                <a:cs typeface="Times New Roman" panose="02020603050405020304" pitchFamily="18" charset="0"/>
              </a:rPr>
              <a:t>ON</a:t>
            </a:r>
          </a:p>
        </p:txBody>
      </p:sp>
    </p:spTree>
    <p:extLst>
      <p:ext uri="{BB962C8B-B14F-4D97-AF65-F5344CB8AC3E}">
        <p14:creationId xmlns:p14="http://schemas.microsoft.com/office/powerpoint/2010/main" xmlns="" val="173658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Student Module:</a:t>
            </a:r>
          </a:p>
          <a:p>
            <a:pPr algn="just"/>
            <a:r>
              <a:rPr lang="en-US" sz="1800" b="1" dirty="0">
                <a:latin typeface="Times New Roman" pitchFamily="18" charset="0"/>
                <a:cs typeface="Times New Roman" pitchFamily="18" charset="0"/>
              </a:rPr>
              <a:t>Login </a:t>
            </a:r>
            <a:r>
              <a:rPr lang="en-US" sz="1800" dirty="0">
                <a:latin typeface="Times New Roman" pitchFamily="18" charset="0"/>
                <a:cs typeface="Times New Roman" pitchFamily="18" charset="0"/>
              </a:rPr>
              <a:t>– The student logs into the system so that he can carry on </a:t>
            </a:r>
            <a:r>
              <a:rPr lang="en-US" sz="1800" dirty="0" smtClean="0">
                <a:latin typeface="Times New Roman" pitchFamily="18" charset="0"/>
                <a:cs typeface="Times New Roman" pitchFamily="18" charset="0"/>
              </a:rPr>
              <a:t>with other </a:t>
            </a:r>
            <a:r>
              <a:rPr lang="en-US" sz="1800" dirty="0">
                <a:latin typeface="Times New Roman" pitchFamily="18" charset="0"/>
                <a:cs typeface="Times New Roman" pitchFamily="18" charset="0"/>
              </a:rPr>
              <a:t>options like choosing mess option or placing orders for the </a:t>
            </a:r>
            <a:r>
              <a:rPr lang="en-US" sz="1800" dirty="0" smtClean="0">
                <a:latin typeface="Times New Roman" pitchFamily="18" charset="0"/>
                <a:cs typeface="Times New Roman" pitchFamily="18" charset="0"/>
              </a:rPr>
              <a:t>night canteen</a:t>
            </a:r>
            <a:r>
              <a:rPr lang="en-US" sz="1800" dirty="0">
                <a:latin typeface="Times New Roman" pitchFamily="18" charset="0"/>
                <a:cs typeface="Times New Roman" pitchFamily="18" charset="0"/>
              </a:rPr>
              <a:t>. The student has to enter his ID number and password </a:t>
            </a:r>
            <a:r>
              <a:rPr lang="en-US" sz="1800" dirty="0" smtClean="0">
                <a:latin typeface="Times New Roman" pitchFamily="18" charset="0"/>
                <a:cs typeface="Times New Roman" pitchFamily="18" charset="0"/>
              </a:rPr>
              <a:t>which </a:t>
            </a:r>
            <a:r>
              <a:rPr lang="en-US" sz="1800" dirty="0">
                <a:latin typeface="Times New Roman" pitchFamily="18" charset="0"/>
                <a:cs typeface="Times New Roman" pitchFamily="18" charset="0"/>
              </a:rPr>
              <a:t>will be then compared with the database entries to validate his </a:t>
            </a:r>
            <a:r>
              <a:rPr lang="en-US" sz="1800" dirty="0" smtClean="0">
                <a:latin typeface="Times New Roman" pitchFamily="18" charset="0"/>
                <a:cs typeface="Times New Roman" pitchFamily="18" charset="0"/>
              </a:rPr>
              <a:t>login credentials.</a:t>
            </a:r>
          </a:p>
          <a:p>
            <a:pPr algn="just"/>
            <a:r>
              <a:rPr lang="en-US" sz="1800" b="1" dirty="0">
                <a:latin typeface="Times New Roman" pitchFamily="18" charset="0"/>
                <a:cs typeface="Times New Roman" pitchFamily="18" charset="0"/>
              </a:rPr>
              <a:t>Change Password </a:t>
            </a:r>
            <a:r>
              <a:rPr lang="en-US" sz="1800" dirty="0">
                <a:latin typeface="Times New Roman" pitchFamily="18" charset="0"/>
                <a:cs typeface="Times New Roman" pitchFamily="18" charset="0"/>
              </a:rPr>
              <a:t>– The student changes the current </a:t>
            </a:r>
            <a:r>
              <a:rPr lang="en-US" sz="1800" dirty="0" smtClean="0">
                <a:latin typeface="Times New Roman" pitchFamily="18" charset="0"/>
                <a:cs typeface="Times New Roman" pitchFamily="18" charset="0"/>
              </a:rPr>
              <a:t>account password</a:t>
            </a:r>
            <a:r>
              <a:rPr lang="en-US" sz="1800" dirty="0">
                <a:latin typeface="Times New Roman" pitchFamily="18" charset="0"/>
                <a:cs typeface="Times New Roman" pitchFamily="18" charset="0"/>
              </a:rPr>
              <a:t>. To do this he has to retype old password so that his </a:t>
            </a:r>
            <a:r>
              <a:rPr lang="en-US" sz="1800" dirty="0" smtClean="0">
                <a:latin typeface="Times New Roman" pitchFamily="18" charset="0"/>
                <a:cs typeface="Times New Roman" pitchFamily="18" charset="0"/>
              </a:rPr>
              <a:t>identity can </a:t>
            </a:r>
            <a:r>
              <a:rPr lang="en-US" sz="1800" dirty="0">
                <a:latin typeface="Times New Roman" pitchFamily="18" charset="0"/>
                <a:cs typeface="Times New Roman" pitchFamily="18" charset="0"/>
              </a:rPr>
              <a:t>be confirmed by matching it with database </a:t>
            </a:r>
            <a:r>
              <a:rPr lang="en-US" sz="1800" dirty="0" err="1">
                <a:latin typeface="Times New Roman" pitchFamily="18" charset="0"/>
                <a:cs typeface="Times New Roman" pitchFamily="18" charset="0"/>
              </a:rPr>
              <a:t>entires</a:t>
            </a:r>
            <a:r>
              <a:rPr lang="en-US" sz="1800" dirty="0">
                <a:latin typeface="Times New Roman" pitchFamily="18" charset="0"/>
                <a:cs typeface="Times New Roman" pitchFamily="18" charset="0"/>
              </a:rPr>
              <a:t> and after it </a:t>
            </a:r>
            <a:r>
              <a:rPr lang="en-US" sz="1800" dirty="0" smtClean="0">
                <a:latin typeface="Times New Roman" pitchFamily="18" charset="0"/>
                <a:cs typeface="Times New Roman" pitchFamily="18" charset="0"/>
              </a:rPr>
              <a:t>has been </a:t>
            </a:r>
            <a:r>
              <a:rPr lang="en-US" sz="1800" dirty="0">
                <a:latin typeface="Times New Roman" pitchFamily="18" charset="0"/>
                <a:cs typeface="Times New Roman" pitchFamily="18" charset="0"/>
              </a:rPr>
              <a:t>validated, he has to enter a new password, which will then </a:t>
            </a:r>
            <a:r>
              <a:rPr lang="en-US" sz="1800" dirty="0" smtClean="0">
                <a:latin typeface="Times New Roman" pitchFamily="18" charset="0"/>
                <a:cs typeface="Times New Roman" pitchFamily="18" charset="0"/>
              </a:rPr>
              <a:t>be updated </a:t>
            </a:r>
            <a:r>
              <a:rPr lang="en-US" sz="1800" dirty="0">
                <a:latin typeface="Times New Roman" pitchFamily="18" charset="0"/>
                <a:cs typeface="Times New Roman" pitchFamily="18" charset="0"/>
              </a:rPr>
              <a:t>in the database</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Choose Mess Option </a:t>
            </a:r>
            <a:r>
              <a:rPr lang="en-US" sz="1800" dirty="0">
                <a:latin typeface="Times New Roman" pitchFamily="18" charset="0"/>
                <a:cs typeface="Times New Roman" pitchFamily="18" charset="0"/>
              </a:rPr>
              <a:t>– The student chooses his monthly mess </a:t>
            </a:r>
            <a:r>
              <a:rPr lang="en-US" sz="1800" dirty="0" smtClean="0">
                <a:latin typeface="Times New Roman" pitchFamily="18" charset="0"/>
                <a:cs typeface="Times New Roman" pitchFamily="18" charset="0"/>
              </a:rPr>
              <a:t>option, A </a:t>
            </a:r>
            <a:r>
              <a:rPr lang="en-US" sz="1800" dirty="0">
                <a:latin typeface="Times New Roman" pitchFamily="18" charset="0"/>
                <a:cs typeface="Times New Roman" pitchFamily="18" charset="0"/>
              </a:rPr>
              <a:t>or C mess. His choice is then sent to the database where it </a:t>
            </a:r>
            <a:r>
              <a:rPr lang="en-US" sz="1800" dirty="0" smtClean="0">
                <a:latin typeface="Times New Roman" pitchFamily="18" charset="0"/>
                <a:cs typeface="Times New Roman" pitchFamily="18" charset="0"/>
              </a:rPr>
              <a:t>is updated</a:t>
            </a:r>
            <a:r>
              <a:rPr lang="en-US" sz="1800" dirty="0">
                <a:latin typeface="Times New Roman" pitchFamily="18" charset="0"/>
                <a:cs typeface="Times New Roman" pitchFamily="18" charset="0"/>
              </a:rPr>
              <a:t>. This option is only available for fixed dates in a month </a:t>
            </a:r>
            <a:r>
              <a:rPr lang="en-US" sz="1800" dirty="0" smtClean="0">
                <a:latin typeface="Times New Roman" pitchFamily="18" charset="0"/>
                <a:cs typeface="Times New Roman" pitchFamily="18" charset="0"/>
              </a:rPr>
              <a:t>and cannot </a:t>
            </a:r>
            <a:r>
              <a:rPr lang="en-US" sz="1800" dirty="0">
                <a:latin typeface="Times New Roman" pitchFamily="18" charset="0"/>
                <a:cs typeface="Times New Roman" pitchFamily="18" charset="0"/>
              </a:rPr>
              <a:t>be changed on any other days. If no option is chosen, one </a:t>
            </a:r>
            <a:r>
              <a:rPr lang="en-US" sz="1800" dirty="0" smtClean="0">
                <a:latin typeface="Times New Roman" pitchFamily="18" charset="0"/>
                <a:cs typeface="Times New Roman" pitchFamily="18" charset="0"/>
              </a:rPr>
              <a:t>will be </a:t>
            </a:r>
            <a:r>
              <a:rPr lang="en-US" sz="1800" dirty="0">
                <a:latin typeface="Times New Roman" pitchFamily="18" charset="0"/>
                <a:cs typeface="Times New Roman" pitchFamily="18" charset="0"/>
              </a:rPr>
              <a:t>randomly selected.</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6230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View Menu </a:t>
            </a:r>
            <a:r>
              <a:rPr lang="en-US" sz="1800" dirty="0">
                <a:latin typeface="Times New Roman" pitchFamily="18" charset="0"/>
                <a:cs typeface="Times New Roman" pitchFamily="18" charset="0"/>
              </a:rPr>
              <a:t>– The student gets to view the menu for the week. He </a:t>
            </a:r>
            <a:r>
              <a:rPr lang="en-US" sz="1800" dirty="0" smtClean="0">
                <a:latin typeface="Times New Roman" pitchFamily="18" charset="0"/>
                <a:cs typeface="Times New Roman" pitchFamily="18" charset="0"/>
              </a:rPr>
              <a:t>can also </a:t>
            </a:r>
            <a:r>
              <a:rPr lang="en-US" sz="1800" dirty="0">
                <a:latin typeface="Times New Roman" pitchFamily="18" charset="0"/>
                <a:cs typeface="Times New Roman" pitchFamily="18" charset="0"/>
              </a:rPr>
              <a:t>choose to view a particular menu like Monday's lunch menu </a:t>
            </a:r>
            <a:r>
              <a:rPr lang="en-US" sz="1800" dirty="0" smtClean="0">
                <a:latin typeface="Times New Roman" pitchFamily="18" charset="0"/>
                <a:cs typeface="Times New Roman" pitchFamily="18" charset="0"/>
              </a:rPr>
              <a:t>or the </a:t>
            </a:r>
            <a:r>
              <a:rPr lang="en-US" sz="1800" dirty="0">
                <a:latin typeface="Times New Roman" pitchFamily="18" charset="0"/>
                <a:cs typeface="Times New Roman" pitchFamily="18" charset="0"/>
              </a:rPr>
              <a:t>Night mess menu. The query from the student is sent to </a:t>
            </a:r>
            <a:r>
              <a:rPr lang="en-US" sz="1800" dirty="0" smtClean="0">
                <a:latin typeface="Times New Roman" pitchFamily="18" charset="0"/>
                <a:cs typeface="Times New Roman" pitchFamily="18" charset="0"/>
              </a:rPr>
              <a:t>the database </a:t>
            </a:r>
            <a:r>
              <a:rPr lang="en-US" sz="1800" dirty="0">
                <a:latin typeface="Times New Roman" pitchFamily="18" charset="0"/>
                <a:cs typeface="Times New Roman" pitchFamily="18" charset="0"/>
              </a:rPr>
              <a:t>where the data is read and is sent back to the student to </a:t>
            </a:r>
            <a:r>
              <a:rPr lang="en-US" sz="1800" dirty="0" smtClean="0">
                <a:latin typeface="Times New Roman" pitchFamily="18" charset="0"/>
                <a:cs typeface="Times New Roman" pitchFamily="18" charset="0"/>
              </a:rPr>
              <a:t>be displayed </a:t>
            </a:r>
            <a:r>
              <a:rPr lang="en-US" sz="1800" dirty="0">
                <a:latin typeface="Times New Roman" pitchFamily="18" charset="0"/>
                <a:cs typeface="Times New Roman" pitchFamily="18" charset="0"/>
              </a:rPr>
              <a:t>on the </a:t>
            </a:r>
            <a:r>
              <a:rPr lang="en-US" sz="1800" dirty="0" smtClean="0">
                <a:latin typeface="Times New Roman" pitchFamily="18" charset="0"/>
                <a:cs typeface="Times New Roman" pitchFamily="18" charset="0"/>
              </a:rPr>
              <a:t>screen.</a:t>
            </a:r>
          </a:p>
          <a:p>
            <a:pPr algn="just"/>
            <a:r>
              <a:rPr lang="en-US" sz="1800" b="1" dirty="0">
                <a:latin typeface="Times New Roman" pitchFamily="18" charset="0"/>
                <a:cs typeface="Times New Roman" pitchFamily="18" charset="0"/>
              </a:rPr>
              <a:t>View Statistics </a:t>
            </a:r>
            <a:r>
              <a:rPr lang="en-US" sz="1800" dirty="0">
                <a:latin typeface="Times New Roman" pitchFamily="18" charset="0"/>
                <a:cs typeface="Times New Roman" pitchFamily="18" charset="0"/>
              </a:rPr>
              <a:t>– The student's query for Statistics is sent to </a:t>
            </a:r>
            <a:r>
              <a:rPr lang="en-US" sz="1800" dirty="0" smtClean="0">
                <a:latin typeface="Times New Roman" pitchFamily="18" charset="0"/>
                <a:cs typeface="Times New Roman" pitchFamily="18" charset="0"/>
              </a:rPr>
              <a:t>the database </a:t>
            </a:r>
            <a:r>
              <a:rPr lang="en-US" sz="1800" dirty="0">
                <a:latin typeface="Times New Roman" pitchFamily="18" charset="0"/>
                <a:cs typeface="Times New Roman" pitchFamily="18" charset="0"/>
              </a:rPr>
              <a:t>on the server where the relevant data is read and sent back </a:t>
            </a:r>
            <a:r>
              <a:rPr lang="en-US" sz="1800" dirty="0" smtClean="0">
                <a:latin typeface="Times New Roman" pitchFamily="18" charset="0"/>
                <a:cs typeface="Times New Roman" pitchFamily="18" charset="0"/>
              </a:rPr>
              <a:t>to the </a:t>
            </a:r>
            <a:r>
              <a:rPr lang="en-US" sz="1800" dirty="0">
                <a:latin typeface="Times New Roman" pitchFamily="18" charset="0"/>
                <a:cs typeface="Times New Roman" pitchFamily="18" charset="0"/>
              </a:rPr>
              <a:t>student. The statistics include the food consumption and can </a:t>
            </a:r>
            <a:r>
              <a:rPr lang="en-US" sz="1800" dirty="0" smtClean="0">
                <a:latin typeface="Times New Roman" pitchFamily="18" charset="0"/>
                <a:cs typeface="Times New Roman" pitchFamily="18" charset="0"/>
              </a:rPr>
              <a:t>be viewed </a:t>
            </a:r>
            <a:r>
              <a:rPr lang="en-US" sz="1800" dirty="0">
                <a:latin typeface="Times New Roman" pitchFamily="18" charset="0"/>
                <a:cs typeface="Times New Roman" pitchFamily="18" charset="0"/>
              </a:rPr>
              <a:t>in a daily, weekly or monthly format and shows what </a:t>
            </a:r>
            <a:r>
              <a:rPr lang="en-US" sz="1800" dirty="0" smtClean="0">
                <a:latin typeface="Times New Roman" pitchFamily="18" charset="0"/>
                <a:cs typeface="Times New Roman" pitchFamily="18" charset="0"/>
              </a:rPr>
              <a:t>percent of </a:t>
            </a:r>
            <a:r>
              <a:rPr lang="en-US" sz="1800" dirty="0">
                <a:latin typeface="Times New Roman" pitchFamily="18" charset="0"/>
                <a:cs typeface="Times New Roman" pitchFamily="18" charset="0"/>
              </a:rPr>
              <a:t>people ate and how much food was consumed and </a:t>
            </a:r>
            <a:r>
              <a:rPr lang="en-US" sz="1800" dirty="0" smtClean="0">
                <a:latin typeface="Times New Roman" pitchFamily="18" charset="0"/>
                <a:cs typeface="Times New Roman" pitchFamily="18" charset="0"/>
              </a:rPr>
              <a:t>wasted.</a:t>
            </a:r>
          </a:p>
          <a:p>
            <a:pPr algn="just"/>
            <a:r>
              <a:rPr lang="en-US" sz="1800" b="1" dirty="0">
                <a:latin typeface="Times New Roman" pitchFamily="18" charset="0"/>
                <a:cs typeface="Times New Roman" pitchFamily="18" charset="0"/>
              </a:rPr>
              <a:t>Book NC order </a:t>
            </a:r>
            <a:r>
              <a:rPr lang="en-US" sz="1800" dirty="0">
                <a:latin typeface="Times New Roman" pitchFamily="18" charset="0"/>
                <a:cs typeface="Times New Roman" pitchFamily="18" charset="0"/>
              </a:rPr>
              <a:t>– The student can view the night mess menu </a:t>
            </a:r>
            <a:r>
              <a:rPr lang="en-US" sz="1800" dirty="0" smtClean="0">
                <a:latin typeface="Times New Roman" pitchFamily="18" charset="0"/>
                <a:cs typeface="Times New Roman" pitchFamily="18" charset="0"/>
              </a:rPr>
              <a:t>and choose </a:t>
            </a:r>
            <a:r>
              <a:rPr lang="en-US" sz="1800" dirty="0">
                <a:latin typeface="Times New Roman" pitchFamily="18" charset="0"/>
                <a:cs typeface="Times New Roman" pitchFamily="18" charset="0"/>
              </a:rPr>
              <a:t>items from it to preorder online. This saves a lot of time and </a:t>
            </a:r>
            <a:r>
              <a:rPr lang="en-US" sz="1800" dirty="0" smtClean="0">
                <a:latin typeface="Times New Roman" pitchFamily="18" charset="0"/>
                <a:cs typeface="Times New Roman" pitchFamily="18" charset="0"/>
              </a:rPr>
              <a:t>is more </a:t>
            </a:r>
            <a:r>
              <a:rPr lang="en-US" sz="1800" dirty="0">
                <a:latin typeface="Times New Roman" pitchFamily="18" charset="0"/>
                <a:cs typeface="Times New Roman" pitchFamily="18" charset="0"/>
              </a:rPr>
              <a:t>efficient than standing in a queue. The student's order is sent </a:t>
            </a:r>
            <a:r>
              <a:rPr lang="en-US" sz="1800" dirty="0" smtClean="0">
                <a:latin typeface="Times New Roman" pitchFamily="18" charset="0"/>
                <a:cs typeface="Times New Roman" pitchFamily="18" charset="0"/>
              </a:rPr>
              <a:t>to the </a:t>
            </a:r>
            <a:r>
              <a:rPr lang="en-US" sz="1800" dirty="0">
                <a:latin typeface="Times New Roman" pitchFamily="18" charset="0"/>
                <a:cs typeface="Times New Roman" pitchFamily="18" charset="0"/>
              </a:rPr>
              <a:t>database where it is processed by the system. The student can </a:t>
            </a:r>
            <a:r>
              <a:rPr lang="en-US" sz="1800" dirty="0" smtClean="0">
                <a:latin typeface="Times New Roman" pitchFamily="18" charset="0"/>
                <a:cs typeface="Times New Roman" pitchFamily="18" charset="0"/>
              </a:rPr>
              <a:t>also view </a:t>
            </a:r>
            <a:r>
              <a:rPr lang="en-US" sz="1800" dirty="0">
                <a:latin typeface="Times New Roman" pitchFamily="18" charset="0"/>
                <a:cs typeface="Times New Roman" pitchFamily="18" charset="0"/>
              </a:rPr>
              <a:t>the current order status and collect it when it is ready.</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041580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Book Special Order </a:t>
            </a:r>
            <a:r>
              <a:rPr lang="en-US" sz="1800" dirty="0">
                <a:latin typeface="Times New Roman" pitchFamily="18" charset="0"/>
                <a:cs typeface="Times New Roman" pitchFamily="18" charset="0"/>
              </a:rPr>
              <a:t>– This option is meant for clubs and </a:t>
            </a:r>
            <a:r>
              <a:rPr lang="en-US" sz="1800" dirty="0" smtClean="0">
                <a:latin typeface="Times New Roman" pitchFamily="18" charset="0"/>
                <a:cs typeface="Times New Roman" pitchFamily="18" charset="0"/>
              </a:rPr>
              <a:t>departments or </a:t>
            </a:r>
            <a:r>
              <a:rPr lang="en-US" sz="1800" dirty="0">
                <a:latin typeface="Times New Roman" pitchFamily="18" charset="0"/>
                <a:cs typeface="Times New Roman" pitchFamily="18" charset="0"/>
              </a:rPr>
              <a:t>any group of students who want to book the mess for a </a:t>
            </a:r>
            <a:r>
              <a:rPr lang="en-US" sz="1800" dirty="0" smtClean="0">
                <a:latin typeface="Times New Roman" pitchFamily="18" charset="0"/>
                <a:cs typeface="Times New Roman" pitchFamily="18" charset="0"/>
              </a:rPr>
              <a:t>particular time </a:t>
            </a:r>
            <a:r>
              <a:rPr lang="en-US" sz="1800" dirty="0">
                <a:latin typeface="Times New Roman" pitchFamily="18" charset="0"/>
                <a:cs typeface="Times New Roman" pitchFamily="18" charset="0"/>
              </a:rPr>
              <a:t>and date and have a special lunch or dinner. It </a:t>
            </a:r>
            <a:r>
              <a:rPr lang="en-US" sz="1800" dirty="0" smtClean="0">
                <a:latin typeface="Times New Roman" pitchFamily="18" charset="0"/>
                <a:cs typeface="Times New Roman" pitchFamily="18" charset="0"/>
              </a:rPr>
              <a:t>involves submitting </a:t>
            </a:r>
            <a:r>
              <a:rPr lang="en-US" sz="1800" dirty="0">
                <a:latin typeface="Times New Roman" pitchFamily="18" charset="0"/>
                <a:cs typeface="Times New Roman" pitchFamily="18" charset="0"/>
              </a:rPr>
              <a:t>the requirements of the order to the mess admin who has </a:t>
            </a:r>
            <a:r>
              <a:rPr lang="en-US" sz="1800" dirty="0" smtClean="0">
                <a:latin typeface="Times New Roman" pitchFamily="18" charset="0"/>
                <a:cs typeface="Times New Roman" pitchFamily="18" charset="0"/>
              </a:rPr>
              <a:t>to approve </a:t>
            </a:r>
            <a:r>
              <a:rPr lang="en-US" sz="1800" dirty="0">
                <a:latin typeface="Times New Roman" pitchFamily="18" charset="0"/>
                <a:cs typeface="Times New Roman" pitchFamily="18" charset="0"/>
              </a:rPr>
              <a:t>it and provide a quotation for the amount. The system has </a:t>
            </a:r>
            <a:r>
              <a:rPr lang="en-US" sz="1800" dirty="0" smtClean="0">
                <a:latin typeface="Times New Roman" pitchFamily="18" charset="0"/>
                <a:cs typeface="Times New Roman" pitchFamily="18" charset="0"/>
              </a:rPr>
              <a:t>to validate </a:t>
            </a:r>
            <a:r>
              <a:rPr lang="en-US" sz="1800" dirty="0">
                <a:latin typeface="Times New Roman" pitchFamily="18" charset="0"/>
                <a:cs typeface="Times New Roman" pitchFamily="18" charset="0"/>
              </a:rPr>
              <a:t>the order by checking if the mess hasn't already been </a:t>
            </a:r>
            <a:r>
              <a:rPr lang="en-US" sz="1800" dirty="0" smtClean="0">
                <a:latin typeface="Times New Roman" pitchFamily="18" charset="0"/>
                <a:cs typeface="Times New Roman" pitchFamily="18" charset="0"/>
              </a:rPr>
              <a:t>booked for </a:t>
            </a:r>
            <a:r>
              <a:rPr lang="en-US" sz="1800" dirty="0">
                <a:latin typeface="Times New Roman" pitchFamily="18" charset="0"/>
                <a:cs typeface="Times New Roman" pitchFamily="18" charset="0"/>
              </a:rPr>
              <a:t>that time</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Swipe Card / Enter ID </a:t>
            </a:r>
            <a:r>
              <a:rPr lang="en-US" sz="1800" dirty="0">
                <a:latin typeface="Times New Roman" pitchFamily="18" charset="0"/>
                <a:cs typeface="Times New Roman" pitchFamily="18" charset="0"/>
              </a:rPr>
              <a:t>– When the student goes to the mess, he </a:t>
            </a:r>
            <a:r>
              <a:rPr lang="en-US" sz="1800" dirty="0" smtClean="0">
                <a:latin typeface="Times New Roman" pitchFamily="18" charset="0"/>
                <a:cs typeface="Times New Roman" pitchFamily="18" charset="0"/>
              </a:rPr>
              <a:t>has to </a:t>
            </a:r>
            <a:r>
              <a:rPr lang="en-US" sz="1800" dirty="0">
                <a:latin typeface="Times New Roman" pitchFamily="18" charset="0"/>
                <a:cs typeface="Times New Roman" pitchFamily="18" charset="0"/>
              </a:rPr>
              <a:t>either swipe the card or enter his ID. The Id entered will be </a:t>
            </a:r>
            <a:r>
              <a:rPr lang="en-US" sz="1800" dirty="0" smtClean="0">
                <a:latin typeface="Times New Roman" pitchFamily="18" charset="0"/>
                <a:cs typeface="Times New Roman" pitchFamily="18" charset="0"/>
              </a:rPr>
              <a:t>looked up </a:t>
            </a:r>
            <a:r>
              <a:rPr lang="en-US" sz="1800" dirty="0">
                <a:latin typeface="Times New Roman" pitchFamily="18" charset="0"/>
                <a:cs typeface="Times New Roman" pitchFamily="18" charset="0"/>
              </a:rPr>
              <a:t>in the database to check if the student has registered for that </a:t>
            </a:r>
            <a:r>
              <a:rPr lang="en-US" sz="1800" dirty="0" smtClean="0">
                <a:latin typeface="Times New Roman" pitchFamily="18" charset="0"/>
                <a:cs typeface="Times New Roman" pitchFamily="18" charset="0"/>
              </a:rPr>
              <a:t>mess and </a:t>
            </a:r>
            <a:r>
              <a:rPr lang="en-US" sz="1800" dirty="0">
                <a:latin typeface="Times New Roman" pitchFamily="18" charset="0"/>
                <a:cs typeface="Times New Roman" pitchFamily="18" charset="0"/>
              </a:rPr>
              <a:t>if he has already eaten or not. This will be reset after each meal. </a:t>
            </a:r>
            <a:r>
              <a:rPr lang="en-US" sz="1800" dirty="0" smtClean="0">
                <a:latin typeface="Times New Roman" pitchFamily="18" charset="0"/>
                <a:cs typeface="Times New Roman" pitchFamily="18" charset="0"/>
              </a:rPr>
              <a:t>A failure </a:t>
            </a:r>
            <a:r>
              <a:rPr lang="en-US" sz="1800" dirty="0">
                <a:latin typeface="Times New Roman" pitchFamily="18" charset="0"/>
                <a:cs typeface="Times New Roman" pitchFamily="18" charset="0"/>
              </a:rPr>
              <a:t>or success message will be displayed based on the </a:t>
            </a:r>
            <a:r>
              <a:rPr lang="en-US" sz="1800" dirty="0" smtClean="0">
                <a:latin typeface="Times New Roman" pitchFamily="18" charset="0"/>
                <a:cs typeface="Times New Roman" pitchFamily="18" charset="0"/>
              </a:rPr>
              <a:t>validation result</a:t>
            </a:r>
            <a:r>
              <a:rPr lang="en-US" sz="1800" dirty="0">
                <a:latin typeface="Times New Roman" pitchFamily="18" charset="0"/>
                <a:cs typeface="Times New Roman" pitchFamily="18" charset="0"/>
              </a:rPr>
              <a:t>.</a:t>
            </a:r>
          </a:p>
          <a:p>
            <a:pPr algn="just"/>
            <a:r>
              <a:rPr lang="en-US" sz="1800" b="1" dirty="0" smtClean="0">
                <a:latin typeface="Times New Roman" pitchFamily="18" charset="0"/>
                <a:cs typeface="Times New Roman" pitchFamily="18" charset="0"/>
              </a:rPr>
              <a:t>Logout </a:t>
            </a:r>
            <a:r>
              <a:rPr lang="en-US" sz="1800" dirty="0">
                <a:latin typeface="Times New Roman" pitchFamily="18" charset="0"/>
                <a:cs typeface="Times New Roman" pitchFamily="18" charset="0"/>
              </a:rPr>
              <a:t>– The student logs out of the system so that nobody else </a:t>
            </a:r>
            <a:r>
              <a:rPr lang="en-US" sz="1800" dirty="0" smtClean="0">
                <a:latin typeface="Times New Roman" pitchFamily="18" charset="0"/>
                <a:cs typeface="Times New Roman" pitchFamily="18" charset="0"/>
              </a:rPr>
              <a:t>can modify </a:t>
            </a:r>
            <a:r>
              <a:rPr lang="en-US" sz="1800" dirty="0">
                <a:latin typeface="Times New Roman" pitchFamily="18" charset="0"/>
                <a:cs typeface="Times New Roman" pitchFamily="18" charset="0"/>
              </a:rPr>
              <a:t>his mess option or book orders from his account.</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9263812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smtClean="0">
                <a:latin typeface="Times New Roman" pitchFamily="18" charset="0"/>
                <a:cs typeface="Times New Roman" pitchFamily="18" charset="0"/>
              </a:rPr>
              <a:t>Admin Module:</a:t>
            </a:r>
          </a:p>
          <a:p>
            <a:pPr algn="just"/>
            <a:r>
              <a:rPr lang="en-US" sz="1800" b="1" dirty="0">
                <a:latin typeface="Times New Roman" pitchFamily="18" charset="0"/>
                <a:cs typeface="Times New Roman" pitchFamily="18" charset="0"/>
              </a:rPr>
              <a:t>Login </a:t>
            </a:r>
            <a:r>
              <a:rPr lang="en-US" sz="1800" dirty="0">
                <a:latin typeface="Times New Roman" pitchFamily="18" charset="0"/>
                <a:cs typeface="Times New Roman" pitchFamily="18" charset="0"/>
              </a:rPr>
              <a:t>– The administrator has to login to the system so that he </a:t>
            </a:r>
            <a:r>
              <a:rPr lang="en-US" sz="1800" dirty="0" smtClean="0">
                <a:latin typeface="Times New Roman" pitchFamily="18" charset="0"/>
                <a:cs typeface="Times New Roman" pitchFamily="18" charset="0"/>
              </a:rPr>
              <a:t>can carry </a:t>
            </a:r>
            <a:r>
              <a:rPr lang="en-US" sz="1800" dirty="0">
                <a:latin typeface="Times New Roman" pitchFamily="18" charset="0"/>
                <a:cs typeface="Times New Roman" pitchFamily="18" charset="0"/>
              </a:rPr>
              <a:t>on with the other activities such as updating the mess </a:t>
            </a:r>
            <a:r>
              <a:rPr lang="en-US" sz="1800" dirty="0" smtClean="0">
                <a:latin typeface="Times New Roman" pitchFamily="18" charset="0"/>
                <a:cs typeface="Times New Roman" pitchFamily="18" charset="0"/>
              </a:rPr>
              <a:t>menu, approving </a:t>
            </a:r>
            <a:r>
              <a:rPr lang="en-US" sz="1800" dirty="0">
                <a:latin typeface="Times New Roman" pitchFamily="18" charset="0"/>
                <a:cs typeface="Times New Roman" pitchFamily="18" charset="0"/>
              </a:rPr>
              <a:t>special orders, viewing and uploading statistics, </a:t>
            </a:r>
            <a:r>
              <a:rPr lang="en-US" sz="1800" dirty="0" smtClean="0">
                <a:latin typeface="Times New Roman" pitchFamily="18" charset="0"/>
                <a:cs typeface="Times New Roman" pitchFamily="18" charset="0"/>
              </a:rPr>
              <a:t>viewing NC </a:t>
            </a:r>
            <a:r>
              <a:rPr lang="en-US" sz="1800" dirty="0">
                <a:latin typeface="Times New Roman" pitchFamily="18" charset="0"/>
                <a:cs typeface="Times New Roman" pitchFamily="18" charset="0"/>
              </a:rPr>
              <a:t>orders etc. The data entered will be matched with the fields in </a:t>
            </a:r>
            <a:r>
              <a:rPr lang="en-US" sz="1800" dirty="0" smtClean="0">
                <a:latin typeface="Times New Roman" pitchFamily="18" charset="0"/>
                <a:cs typeface="Times New Roman" pitchFamily="18" charset="0"/>
              </a:rPr>
              <a:t>the database </a:t>
            </a:r>
            <a:r>
              <a:rPr lang="en-US" sz="1800" dirty="0">
                <a:latin typeface="Times New Roman" pitchFamily="18" charset="0"/>
                <a:cs typeface="Times New Roman" pitchFamily="18" charset="0"/>
              </a:rPr>
              <a:t>to validate the admin's credentials.</a:t>
            </a:r>
          </a:p>
          <a:p>
            <a:pPr algn="just"/>
            <a:r>
              <a:rPr lang="en-US" sz="1800" b="1" dirty="0" smtClean="0">
                <a:latin typeface="Times New Roman" pitchFamily="18" charset="0"/>
                <a:cs typeface="Times New Roman" pitchFamily="18" charset="0"/>
              </a:rPr>
              <a:t>Change </a:t>
            </a:r>
            <a:r>
              <a:rPr lang="en-US" sz="1800" b="1" dirty="0">
                <a:latin typeface="Times New Roman" pitchFamily="18" charset="0"/>
                <a:cs typeface="Times New Roman" pitchFamily="18" charset="0"/>
              </a:rPr>
              <a:t>Password </a:t>
            </a:r>
            <a:r>
              <a:rPr lang="en-US" sz="1800" dirty="0">
                <a:latin typeface="Times New Roman" pitchFamily="18" charset="0"/>
                <a:cs typeface="Times New Roman" pitchFamily="18" charset="0"/>
              </a:rPr>
              <a:t>– The admin changes the current </a:t>
            </a:r>
            <a:r>
              <a:rPr lang="en-US" sz="1800" dirty="0" smtClean="0">
                <a:latin typeface="Times New Roman" pitchFamily="18" charset="0"/>
                <a:cs typeface="Times New Roman" pitchFamily="18" charset="0"/>
              </a:rPr>
              <a:t>account password</a:t>
            </a:r>
            <a:r>
              <a:rPr lang="en-US" sz="1800" dirty="0">
                <a:latin typeface="Times New Roman" pitchFamily="18" charset="0"/>
                <a:cs typeface="Times New Roman" pitchFamily="18" charset="0"/>
              </a:rPr>
              <a:t>. To do this he has to retype old password so that his </a:t>
            </a:r>
            <a:r>
              <a:rPr lang="en-US" sz="1800" dirty="0" smtClean="0">
                <a:latin typeface="Times New Roman" pitchFamily="18" charset="0"/>
                <a:cs typeface="Times New Roman" pitchFamily="18" charset="0"/>
              </a:rPr>
              <a:t>identity can </a:t>
            </a:r>
            <a:r>
              <a:rPr lang="en-US" sz="1800" dirty="0">
                <a:latin typeface="Times New Roman" pitchFamily="18" charset="0"/>
                <a:cs typeface="Times New Roman" pitchFamily="18" charset="0"/>
              </a:rPr>
              <a:t>be confirmed by matching it with database </a:t>
            </a:r>
            <a:r>
              <a:rPr lang="en-US" sz="1800" dirty="0" smtClean="0">
                <a:latin typeface="Times New Roman" pitchFamily="18" charset="0"/>
                <a:cs typeface="Times New Roman" pitchFamily="18" charset="0"/>
              </a:rPr>
              <a:t>entries </a:t>
            </a:r>
            <a:r>
              <a:rPr lang="en-US" sz="1800" dirty="0">
                <a:latin typeface="Times New Roman" pitchFamily="18" charset="0"/>
                <a:cs typeface="Times New Roman" pitchFamily="18" charset="0"/>
              </a:rPr>
              <a:t>and after it </a:t>
            </a:r>
            <a:r>
              <a:rPr lang="en-US" sz="1800" dirty="0" smtClean="0">
                <a:latin typeface="Times New Roman" pitchFamily="18" charset="0"/>
                <a:cs typeface="Times New Roman" pitchFamily="18" charset="0"/>
              </a:rPr>
              <a:t>has been </a:t>
            </a:r>
            <a:r>
              <a:rPr lang="en-US" sz="1800" dirty="0">
                <a:latin typeface="Times New Roman" pitchFamily="18" charset="0"/>
                <a:cs typeface="Times New Roman" pitchFamily="18" charset="0"/>
              </a:rPr>
              <a:t>validated, he has to enter a new password, which will then </a:t>
            </a:r>
            <a:r>
              <a:rPr lang="en-US" sz="1800" dirty="0" smtClean="0">
                <a:latin typeface="Times New Roman" pitchFamily="18" charset="0"/>
                <a:cs typeface="Times New Roman" pitchFamily="18" charset="0"/>
              </a:rPr>
              <a:t>be updated </a:t>
            </a:r>
            <a:r>
              <a:rPr lang="en-US" sz="1800" dirty="0">
                <a:latin typeface="Times New Roman" pitchFamily="18" charset="0"/>
                <a:cs typeface="Times New Roman" pitchFamily="18" charset="0"/>
              </a:rPr>
              <a:t>in the database.</a:t>
            </a:r>
            <a:endParaRPr lang="en-US" sz="1800" b="1" dirty="0" smtClean="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Update Menu </a:t>
            </a:r>
            <a:r>
              <a:rPr lang="en-US" sz="1800" dirty="0">
                <a:latin typeface="Times New Roman" pitchFamily="18" charset="0"/>
                <a:cs typeface="Times New Roman" pitchFamily="18" charset="0"/>
              </a:rPr>
              <a:t>– The administrator can update the menu for any </a:t>
            </a:r>
            <a:r>
              <a:rPr lang="en-US" sz="1800" dirty="0" smtClean="0">
                <a:latin typeface="Times New Roman" pitchFamily="18" charset="0"/>
                <a:cs typeface="Times New Roman" pitchFamily="18" charset="0"/>
              </a:rPr>
              <a:t>meal for </a:t>
            </a:r>
            <a:r>
              <a:rPr lang="en-US" sz="1800" dirty="0">
                <a:latin typeface="Times New Roman" pitchFamily="18" charset="0"/>
                <a:cs typeface="Times New Roman" pitchFamily="18" charset="0"/>
              </a:rPr>
              <a:t>any day of the week or the might mess menu by selecting </a:t>
            </a:r>
            <a:r>
              <a:rPr lang="en-US" sz="1800" dirty="0" smtClean="0">
                <a:latin typeface="Times New Roman" pitchFamily="18" charset="0"/>
                <a:cs typeface="Times New Roman" pitchFamily="18" charset="0"/>
              </a:rPr>
              <a:t>new food </a:t>
            </a:r>
            <a:r>
              <a:rPr lang="en-US" sz="1800" dirty="0">
                <a:latin typeface="Times New Roman" pitchFamily="18" charset="0"/>
                <a:cs typeface="Times New Roman" pitchFamily="18" charset="0"/>
              </a:rPr>
              <a:t>items to add to the menu or by removing unpopular food </a:t>
            </a:r>
            <a:r>
              <a:rPr lang="en-US" sz="1800" dirty="0" smtClean="0">
                <a:latin typeface="Times New Roman" pitchFamily="18" charset="0"/>
                <a:cs typeface="Times New Roman" pitchFamily="18" charset="0"/>
              </a:rPr>
              <a:t>items. The </a:t>
            </a:r>
            <a:r>
              <a:rPr lang="en-US" sz="1800" dirty="0">
                <a:latin typeface="Times New Roman" pitchFamily="18" charset="0"/>
                <a:cs typeface="Times New Roman" pitchFamily="18" charset="0"/>
              </a:rPr>
              <a:t>changes after the </a:t>
            </a:r>
            <a:r>
              <a:rPr lang="en-US" sz="1800" dirty="0" err="1">
                <a:latin typeface="Times New Roman" pitchFamily="18" charset="0"/>
                <a:cs typeface="Times New Roman" pitchFamily="18" charset="0"/>
              </a:rPr>
              <a:t>updation</a:t>
            </a:r>
            <a:r>
              <a:rPr lang="en-US" sz="1800" dirty="0">
                <a:latin typeface="Times New Roman" pitchFamily="18" charset="0"/>
                <a:cs typeface="Times New Roman" pitchFamily="18" charset="0"/>
              </a:rPr>
              <a:t> are saved in the database so that </a:t>
            </a:r>
            <a:r>
              <a:rPr lang="en-US" sz="1800" dirty="0" smtClean="0">
                <a:latin typeface="Times New Roman" pitchFamily="18" charset="0"/>
                <a:cs typeface="Times New Roman" pitchFamily="18" charset="0"/>
              </a:rPr>
              <a:t>the students </a:t>
            </a:r>
            <a:r>
              <a:rPr lang="en-US" sz="1800" dirty="0">
                <a:latin typeface="Times New Roman" pitchFamily="18" charset="0"/>
                <a:cs typeface="Times New Roman" pitchFamily="18" charset="0"/>
              </a:rPr>
              <a:t>can see the updated menu.</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5999390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View NC Orders </a:t>
            </a:r>
            <a:r>
              <a:rPr lang="en-US" sz="1800" dirty="0">
                <a:latin typeface="Times New Roman" pitchFamily="18" charset="0"/>
                <a:cs typeface="Times New Roman" pitchFamily="18" charset="0"/>
              </a:rPr>
              <a:t>– The admin can check the number of </a:t>
            </a:r>
            <a:r>
              <a:rPr lang="en-US" sz="1800" dirty="0" smtClean="0">
                <a:latin typeface="Times New Roman" pitchFamily="18" charset="0"/>
                <a:cs typeface="Times New Roman" pitchFamily="18" charset="0"/>
              </a:rPr>
              <a:t>orders received </a:t>
            </a:r>
            <a:r>
              <a:rPr lang="en-US" sz="1800" dirty="0">
                <a:latin typeface="Times New Roman" pitchFamily="18" charset="0"/>
                <a:cs typeface="Times New Roman" pitchFamily="18" charset="0"/>
              </a:rPr>
              <a:t>for the night mess and also pass along that to the kitchen </a:t>
            </a:r>
            <a:r>
              <a:rPr lang="en-US" sz="1800" dirty="0" smtClean="0">
                <a:latin typeface="Times New Roman" pitchFamily="18" charset="0"/>
                <a:cs typeface="Times New Roman" pitchFamily="18" charset="0"/>
              </a:rPr>
              <a:t>staff so </a:t>
            </a:r>
            <a:r>
              <a:rPr lang="en-US" sz="1800" dirty="0">
                <a:latin typeface="Times New Roman" pitchFamily="18" charset="0"/>
                <a:cs typeface="Times New Roman" pitchFamily="18" charset="0"/>
              </a:rPr>
              <a:t>that they can prepare the meals </a:t>
            </a:r>
            <a:r>
              <a:rPr lang="en-US" sz="1800" dirty="0" smtClean="0">
                <a:latin typeface="Times New Roman" pitchFamily="18" charset="0"/>
                <a:cs typeface="Times New Roman" pitchFamily="18" charset="0"/>
              </a:rPr>
              <a:t>according </a:t>
            </a:r>
            <a:r>
              <a:rPr lang="en-US" sz="1800" dirty="0">
                <a:latin typeface="Times New Roman" pitchFamily="18" charset="0"/>
                <a:cs typeface="Times New Roman" pitchFamily="18" charset="0"/>
              </a:rPr>
              <a:t>to those </a:t>
            </a:r>
            <a:r>
              <a:rPr lang="en-US" sz="1800" dirty="0" smtClean="0">
                <a:latin typeface="Times New Roman" pitchFamily="18" charset="0"/>
                <a:cs typeface="Times New Roman" pitchFamily="18" charset="0"/>
              </a:rPr>
              <a:t>specifications. The </a:t>
            </a:r>
            <a:r>
              <a:rPr lang="en-US" sz="1800" dirty="0">
                <a:latin typeface="Times New Roman" pitchFamily="18" charset="0"/>
                <a:cs typeface="Times New Roman" pitchFamily="18" charset="0"/>
              </a:rPr>
              <a:t>admin can then update the order status in the database </a:t>
            </a:r>
            <a:r>
              <a:rPr lang="en-US" sz="1800" dirty="0" smtClean="0">
                <a:latin typeface="Times New Roman" pitchFamily="18" charset="0"/>
                <a:cs typeface="Times New Roman" pitchFamily="18" charset="0"/>
              </a:rPr>
              <a:t>to completed </a:t>
            </a:r>
            <a:r>
              <a:rPr lang="en-US" sz="1800" dirty="0">
                <a:latin typeface="Times New Roman" pitchFamily="18" charset="0"/>
                <a:cs typeface="Times New Roman" pitchFamily="18" charset="0"/>
              </a:rPr>
              <a:t>so that the student can come and pick it up after which </a:t>
            </a:r>
            <a:r>
              <a:rPr lang="en-US" sz="1800" dirty="0" smtClean="0">
                <a:latin typeface="Times New Roman" pitchFamily="18" charset="0"/>
                <a:cs typeface="Times New Roman" pitchFamily="18" charset="0"/>
              </a:rPr>
              <a:t>its status </a:t>
            </a:r>
            <a:r>
              <a:rPr lang="en-US" sz="1800" dirty="0">
                <a:latin typeface="Times New Roman" pitchFamily="18" charset="0"/>
                <a:cs typeface="Times New Roman" pitchFamily="18" charset="0"/>
              </a:rPr>
              <a:t>will be delivered</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Approve Special Orders </a:t>
            </a:r>
            <a:r>
              <a:rPr lang="en-US" sz="1800" dirty="0">
                <a:latin typeface="Times New Roman" pitchFamily="18" charset="0"/>
                <a:cs typeface="Times New Roman" pitchFamily="18" charset="0"/>
              </a:rPr>
              <a:t>– The admin can view the Special </a:t>
            </a:r>
            <a:r>
              <a:rPr lang="en-US" sz="1800" dirty="0" smtClean="0">
                <a:latin typeface="Times New Roman" pitchFamily="18" charset="0"/>
                <a:cs typeface="Times New Roman" pitchFamily="18" charset="0"/>
              </a:rPr>
              <a:t>orders submitted </a:t>
            </a:r>
            <a:r>
              <a:rPr lang="en-US" sz="1800" dirty="0">
                <a:latin typeface="Times New Roman" pitchFamily="18" charset="0"/>
                <a:cs typeface="Times New Roman" pitchFamily="18" charset="0"/>
              </a:rPr>
              <a:t>by a group of students, provide a quotation for the </a:t>
            </a:r>
            <a:r>
              <a:rPr lang="en-US" sz="1800" dirty="0" smtClean="0">
                <a:latin typeface="Times New Roman" pitchFamily="18" charset="0"/>
                <a:cs typeface="Times New Roman" pitchFamily="18" charset="0"/>
              </a:rPr>
              <a:t>special meal </a:t>
            </a:r>
            <a:r>
              <a:rPr lang="en-US" sz="1800" dirty="0">
                <a:latin typeface="Times New Roman" pitchFamily="18" charset="0"/>
                <a:cs typeface="Times New Roman" pitchFamily="18" charset="0"/>
              </a:rPr>
              <a:t>and if that is acceptable to the group, he can approve the order </a:t>
            </a:r>
            <a:r>
              <a:rPr lang="en-US" sz="1800" dirty="0" smtClean="0">
                <a:latin typeface="Times New Roman" pitchFamily="18" charset="0"/>
                <a:cs typeface="Times New Roman" pitchFamily="18" charset="0"/>
              </a:rPr>
              <a:t>so that </a:t>
            </a:r>
            <a:r>
              <a:rPr lang="en-US" sz="1800" dirty="0">
                <a:latin typeface="Times New Roman" pitchFamily="18" charset="0"/>
                <a:cs typeface="Times New Roman" pitchFamily="18" charset="0"/>
              </a:rPr>
              <a:t>on that day, food for the special order will be prepared for </a:t>
            </a:r>
            <a:r>
              <a:rPr lang="en-US" sz="1800" dirty="0" smtClean="0">
                <a:latin typeface="Times New Roman" pitchFamily="18" charset="0"/>
                <a:cs typeface="Times New Roman" pitchFamily="18" charset="0"/>
              </a:rPr>
              <a:t>that group </a:t>
            </a:r>
            <a:r>
              <a:rPr lang="en-US" sz="1800" dirty="0">
                <a:latin typeface="Times New Roman" pitchFamily="18" charset="0"/>
                <a:cs typeface="Times New Roman" pitchFamily="18" charset="0"/>
              </a:rPr>
              <a:t>of students. These changes will be updated in the database </a:t>
            </a:r>
            <a:r>
              <a:rPr lang="en-US" sz="1800" dirty="0" smtClean="0">
                <a:latin typeface="Times New Roman" pitchFamily="18" charset="0"/>
                <a:cs typeface="Times New Roman" pitchFamily="18" charset="0"/>
              </a:rPr>
              <a:t>so that </a:t>
            </a:r>
            <a:r>
              <a:rPr lang="en-US" sz="1800" dirty="0">
                <a:latin typeface="Times New Roman" pitchFamily="18" charset="0"/>
                <a:cs typeface="Times New Roman" pitchFamily="18" charset="0"/>
              </a:rPr>
              <a:t>the student can view the order status and total cost</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View Feedback </a:t>
            </a:r>
            <a:r>
              <a:rPr lang="en-US" sz="1800" dirty="0">
                <a:latin typeface="Times New Roman" pitchFamily="18" charset="0"/>
                <a:cs typeface="Times New Roman" pitchFamily="18" charset="0"/>
              </a:rPr>
              <a:t>– The mess admin can view the feedback </a:t>
            </a:r>
            <a:r>
              <a:rPr lang="en-US" sz="1800" dirty="0" smtClean="0">
                <a:latin typeface="Times New Roman" pitchFamily="18" charset="0"/>
                <a:cs typeface="Times New Roman" pitchFamily="18" charset="0"/>
              </a:rPr>
              <a:t>submitted by </a:t>
            </a:r>
            <a:r>
              <a:rPr lang="en-US" sz="1800" dirty="0">
                <a:latin typeface="Times New Roman" pitchFamily="18" charset="0"/>
                <a:cs typeface="Times New Roman" pitchFamily="18" charset="0"/>
              </a:rPr>
              <a:t>the students. The </a:t>
            </a:r>
            <a:r>
              <a:rPr lang="en-US" sz="1800" dirty="0" smtClean="0">
                <a:latin typeface="Times New Roman" pitchFamily="18" charset="0"/>
                <a:cs typeface="Times New Roman" pitchFamily="18" charset="0"/>
              </a:rPr>
              <a:t>database will </a:t>
            </a:r>
            <a:r>
              <a:rPr lang="en-US" sz="1800" dirty="0">
                <a:latin typeface="Times New Roman" pitchFamily="18" charset="0"/>
                <a:cs typeface="Times New Roman" pitchFamily="18" charset="0"/>
              </a:rPr>
              <a:t>be queried for feedback </a:t>
            </a:r>
            <a:r>
              <a:rPr lang="en-US" sz="1800" dirty="0" smtClean="0">
                <a:latin typeface="Times New Roman" pitchFamily="18" charset="0"/>
                <a:cs typeface="Times New Roman" pitchFamily="18" charset="0"/>
              </a:rPr>
              <a:t>and complaints </a:t>
            </a:r>
            <a:r>
              <a:rPr lang="en-US" sz="1800" dirty="0">
                <a:latin typeface="Times New Roman" pitchFamily="18" charset="0"/>
                <a:cs typeface="Times New Roman" pitchFamily="18" charset="0"/>
              </a:rPr>
              <a:t>and the admin can check all these forms and take </a:t>
            </a:r>
            <a:r>
              <a:rPr lang="en-US" sz="1800" dirty="0" smtClean="0">
                <a:latin typeface="Times New Roman" pitchFamily="18" charset="0"/>
                <a:cs typeface="Times New Roman" pitchFamily="18" charset="0"/>
              </a:rPr>
              <a:t>the required </a:t>
            </a:r>
            <a:r>
              <a:rPr lang="en-US" sz="1800" dirty="0">
                <a:latin typeface="Times New Roman" pitchFamily="18" charset="0"/>
                <a:cs typeface="Times New Roman" pitchFamily="18" charset="0"/>
              </a:rPr>
              <a:t>action on them. He can also update the feedback status </a:t>
            </a:r>
            <a:r>
              <a:rPr lang="en-US" sz="1800" dirty="0" smtClean="0">
                <a:latin typeface="Times New Roman" pitchFamily="18" charset="0"/>
                <a:cs typeface="Times New Roman" pitchFamily="18" charset="0"/>
              </a:rPr>
              <a:t>as read </a:t>
            </a:r>
            <a:r>
              <a:rPr lang="en-US" sz="1800" dirty="0">
                <a:latin typeface="Times New Roman" pitchFamily="18" charset="0"/>
                <a:cs typeface="Times New Roman" pitchFamily="18" charset="0"/>
              </a:rPr>
              <a:t>or the complaint status as per its current state.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5999390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Reset System </a:t>
            </a:r>
            <a:r>
              <a:rPr lang="en-US" sz="1800" dirty="0">
                <a:latin typeface="Times New Roman" pitchFamily="18" charset="0"/>
                <a:cs typeface="Times New Roman" pitchFamily="18" charset="0"/>
              </a:rPr>
              <a:t>– The mess admin can trigger a hard reset of the </a:t>
            </a:r>
            <a:r>
              <a:rPr lang="en-US" sz="1800" dirty="0" smtClean="0">
                <a:latin typeface="Times New Roman" pitchFamily="18" charset="0"/>
                <a:cs typeface="Times New Roman" pitchFamily="18" charset="0"/>
              </a:rPr>
              <a:t>system where </a:t>
            </a:r>
            <a:r>
              <a:rPr lang="en-US" sz="1800" dirty="0">
                <a:latin typeface="Times New Roman" pitchFamily="18" charset="0"/>
                <a:cs typeface="Times New Roman" pitchFamily="18" charset="0"/>
              </a:rPr>
              <a:t>the list of people who have eaten their meal is erased. This </a:t>
            </a:r>
            <a:r>
              <a:rPr lang="en-US" sz="1800" dirty="0" smtClean="0">
                <a:latin typeface="Times New Roman" pitchFamily="18" charset="0"/>
                <a:cs typeface="Times New Roman" pitchFamily="18" charset="0"/>
              </a:rPr>
              <a:t>will typically </a:t>
            </a:r>
            <a:r>
              <a:rPr lang="en-US" sz="1800" dirty="0">
                <a:latin typeface="Times New Roman" pitchFamily="18" charset="0"/>
                <a:cs typeface="Times New Roman" pitchFamily="18" charset="0"/>
              </a:rPr>
              <a:t>occur automatically after every meal and so this hard </a:t>
            </a:r>
            <a:r>
              <a:rPr lang="en-US" sz="1800" dirty="0" smtClean="0">
                <a:latin typeface="Times New Roman" pitchFamily="18" charset="0"/>
                <a:cs typeface="Times New Roman" pitchFamily="18" charset="0"/>
              </a:rPr>
              <a:t>reset will </a:t>
            </a:r>
            <a:r>
              <a:rPr lang="en-US" sz="1800" dirty="0">
                <a:latin typeface="Times New Roman" pitchFamily="18" charset="0"/>
                <a:cs typeface="Times New Roman" pitchFamily="18" charset="0"/>
              </a:rPr>
              <a:t>seldom be used.</a:t>
            </a:r>
          </a:p>
          <a:p>
            <a:pPr algn="just"/>
            <a:r>
              <a:rPr lang="en-US" sz="1800" b="1" dirty="0" smtClean="0">
                <a:latin typeface="Times New Roman" pitchFamily="18" charset="0"/>
                <a:cs typeface="Times New Roman" pitchFamily="18" charset="0"/>
              </a:rPr>
              <a:t>Logout </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mess admin can log out safely while he/she is not </a:t>
            </a:r>
            <a:r>
              <a:rPr lang="en-US" sz="1800" dirty="0" smtClean="0">
                <a:latin typeface="Times New Roman" pitchFamily="18" charset="0"/>
                <a:cs typeface="Times New Roman" pitchFamily="18" charset="0"/>
              </a:rPr>
              <a:t>using the </a:t>
            </a:r>
            <a:r>
              <a:rPr lang="en-US" sz="1800" dirty="0">
                <a:latin typeface="Times New Roman" pitchFamily="18" charset="0"/>
                <a:cs typeface="Times New Roman" pitchFamily="18" charset="0"/>
              </a:rPr>
              <a:t>software in order to avoid any misuse.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13165382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ER Diagram</a:t>
            </a:r>
            <a:endParaRPr lang="en-US" sz="3200"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2582227" y="1848513"/>
            <a:ext cx="7027545" cy="4484048"/>
            <a:chOff x="0" y="0"/>
            <a:chExt cx="7581900" cy="5743575"/>
          </a:xfrm>
        </p:grpSpPr>
        <p:grpSp>
          <p:nvGrpSpPr>
            <p:cNvPr id="7" name="Group 6"/>
            <p:cNvGrpSpPr/>
            <p:nvPr/>
          </p:nvGrpSpPr>
          <p:grpSpPr>
            <a:xfrm>
              <a:off x="619125" y="0"/>
              <a:ext cx="6962775" cy="5743575"/>
              <a:chOff x="0" y="0"/>
              <a:chExt cx="6962775" cy="5743575"/>
            </a:xfrm>
          </p:grpSpPr>
          <p:grpSp>
            <p:nvGrpSpPr>
              <p:cNvPr id="42" name="Group 41"/>
              <p:cNvGrpSpPr/>
              <p:nvPr/>
            </p:nvGrpSpPr>
            <p:grpSpPr>
              <a:xfrm>
                <a:off x="352425" y="390525"/>
                <a:ext cx="6610350" cy="5353050"/>
                <a:chOff x="0" y="0"/>
                <a:chExt cx="6610350" cy="5353050"/>
              </a:xfrm>
            </p:grpSpPr>
            <p:grpSp>
              <p:nvGrpSpPr>
                <p:cNvPr id="87" name="Group 86"/>
                <p:cNvGrpSpPr/>
                <p:nvPr/>
              </p:nvGrpSpPr>
              <p:grpSpPr>
                <a:xfrm>
                  <a:off x="0" y="0"/>
                  <a:ext cx="6610350" cy="4705350"/>
                  <a:chOff x="0" y="0"/>
                  <a:chExt cx="6610350" cy="4705350"/>
                </a:xfrm>
              </p:grpSpPr>
              <p:cxnSp>
                <p:nvCxnSpPr>
                  <p:cNvPr id="96" name="Straight Connector 95"/>
                  <p:cNvCxnSpPr/>
                  <p:nvPr/>
                </p:nvCxnSpPr>
                <p:spPr>
                  <a:xfrm>
                    <a:off x="5648325" y="3409950"/>
                    <a:ext cx="276225" cy="161925"/>
                  </a:xfrm>
                  <a:prstGeom prst="line">
                    <a:avLst/>
                  </a:prstGeom>
                </p:spPr>
                <p:style>
                  <a:lnRef idx="1">
                    <a:schemeClr val="dk1"/>
                  </a:lnRef>
                  <a:fillRef idx="0">
                    <a:schemeClr val="dk1"/>
                  </a:fillRef>
                  <a:effectRef idx="0">
                    <a:schemeClr val="dk1"/>
                  </a:effectRef>
                  <a:fontRef idx="minor">
                    <a:schemeClr val="tx1"/>
                  </a:fontRef>
                </p:style>
              </p:cxnSp>
              <p:grpSp>
                <p:nvGrpSpPr>
                  <p:cNvPr id="97" name="Group 96"/>
                  <p:cNvGrpSpPr/>
                  <p:nvPr/>
                </p:nvGrpSpPr>
                <p:grpSpPr>
                  <a:xfrm>
                    <a:off x="0" y="0"/>
                    <a:ext cx="6610350" cy="4705350"/>
                    <a:chOff x="0" y="0"/>
                    <a:chExt cx="6610350" cy="4705350"/>
                  </a:xfrm>
                </p:grpSpPr>
                <p:grpSp>
                  <p:nvGrpSpPr>
                    <p:cNvPr id="98" name="Group 97"/>
                    <p:cNvGrpSpPr/>
                    <p:nvPr/>
                  </p:nvGrpSpPr>
                  <p:grpSpPr>
                    <a:xfrm>
                      <a:off x="0" y="0"/>
                      <a:ext cx="6591300" cy="4705350"/>
                      <a:chOff x="0" y="0"/>
                      <a:chExt cx="6591300" cy="4705350"/>
                    </a:xfrm>
                  </p:grpSpPr>
                  <p:grpSp>
                    <p:nvGrpSpPr>
                      <p:cNvPr id="114" name="Group 113"/>
                      <p:cNvGrpSpPr/>
                      <p:nvPr/>
                    </p:nvGrpSpPr>
                    <p:grpSpPr>
                      <a:xfrm>
                        <a:off x="0" y="447675"/>
                        <a:ext cx="5695950" cy="4257675"/>
                        <a:chOff x="0" y="0"/>
                        <a:chExt cx="5695950" cy="4257675"/>
                      </a:xfrm>
                    </p:grpSpPr>
                    <p:sp>
                      <p:nvSpPr>
                        <p:cNvPr id="131" name="Rectangle 130"/>
                        <p:cNvSpPr/>
                        <p:nvPr/>
                      </p:nvSpPr>
                      <p:spPr>
                        <a:xfrm>
                          <a:off x="4800600" y="257175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Admin</a:t>
                          </a:r>
                        </a:p>
                      </p:txBody>
                    </p:sp>
                    <p:sp>
                      <p:nvSpPr>
                        <p:cNvPr id="132" name="Rectangle 131"/>
                        <p:cNvSpPr/>
                        <p:nvPr/>
                      </p:nvSpPr>
                      <p:spPr>
                        <a:xfrm>
                          <a:off x="3009900" y="148590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Bill</a:t>
                          </a:r>
                        </a:p>
                      </p:txBody>
                    </p:sp>
                    <p:sp>
                      <p:nvSpPr>
                        <p:cNvPr id="133" name="Rectangle 132"/>
                        <p:cNvSpPr/>
                        <p:nvPr/>
                      </p:nvSpPr>
                      <p:spPr>
                        <a:xfrm>
                          <a:off x="4600575" y="104775"/>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Menu</a:t>
                          </a:r>
                        </a:p>
                      </p:txBody>
                    </p:sp>
                    <p:grpSp>
                      <p:nvGrpSpPr>
                        <p:cNvPr id="134" name="Group 133"/>
                        <p:cNvGrpSpPr/>
                        <p:nvPr/>
                      </p:nvGrpSpPr>
                      <p:grpSpPr>
                        <a:xfrm>
                          <a:off x="1981200" y="1819275"/>
                          <a:ext cx="923925" cy="600075"/>
                          <a:chOff x="0" y="0"/>
                          <a:chExt cx="923925" cy="600075"/>
                        </a:xfrm>
                      </p:grpSpPr>
                      <p:sp>
                        <p:nvSpPr>
                          <p:cNvPr id="179" name="Diamond 178"/>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80" name="Text Box 50"/>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generates</a:t>
                            </a:r>
                            <a:endParaRPr lang="en-US" sz="1100">
                              <a:effectLst/>
                              <a:latin typeface="Calibri"/>
                              <a:ea typeface="Calibri"/>
                              <a:cs typeface="Times New Roman"/>
                            </a:endParaRPr>
                          </a:p>
                        </p:txBody>
                      </p:sp>
                    </p:grpSp>
                    <p:cxnSp>
                      <p:nvCxnSpPr>
                        <p:cNvPr id="135" name="Elbow Connector 134"/>
                        <p:cNvCxnSpPr/>
                        <p:nvPr/>
                      </p:nvCxnSpPr>
                      <p:spPr>
                        <a:xfrm flipH="1">
                          <a:off x="2152650" y="2428875"/>
                          <a:ext cx="285750" cy="895350"/>
                        </a:xfrm>
                        <a:prstGeom prst="bentConnector3">
                          <a:avLst>
                            <a:gd name="adj1" fmla="val -1828"/>
                          </a:avLst>
                        </a:prstGeom>
                      </p:spPr>
                      <p:style>
                        <a:lnRef idx="1">
                          <a:schemeClr val="dk1"/>
                        </a:lnRef>
                        <a:fillRef idx="0">
                          <a:schemeClr val="dk1"/>
                        </a:fillRef>
                        <a:effectRef idx="0">
                          <a:schemeClr val="dk1"/>
                        </a:effectRef>
                        <a:fontRef idx="minor">
                          <a:schemeClr val="tx1"/>
                        </a:fontRef>
                      </p:style>
                    </p:cxnSp>
                    <p:cxnSp>
                      <p:nvCxnSpPr>
                        <p:cNvPr id="136" name="Elbow Connector 135"/>
                        <p:cNvCxnSpPr/>
                        <p:nvPr/>
                      </p:nvCxnSpPr>
                      <p:spPr>
                        <a:xfrm flipH="1">
                          <a:off x="2438400" y="1647825"/>
                          <a:ext cx="552450" cy="180975"/>
                        </a:xfrm>
                        <a:prstGeom prst="bentConnector3">
                          <a:avLst>
                            <a:gd name="adj1" fmla="val 99913"/>
                          </a:avLst>
                        </a:prstGeom>
                      </p:spPr>
                      <p:style>
                        <a:lnRef idx="1">
                          <a:schemeClr val="dk1"/>
                        </a:lnRef>
                        <a:fillRef idx="0">
                          <a:schemeClr val="dk1"/>
                        </a:fillRef>
                        <a:effectRef idx="0">
                          <a:schemeClr val="dk1"/>
                        </a:effectRef>
                        <a:fontRef idx="minor">
                          <a:schemeClr val="tx1"/>
                        </a:fontRef>
                      </p:style>
                    </p:cxnSp>
                    <p:grpSp>
                      <p:nvGrpSpPr>
                        <p:cNvPr id="137" name="Group 136"/>
                        <p:cNvGrpSpPr/>
                        <p:nvPr/>
                      </p:nvGrpSpPr>
                      <p:grpSpPr>
                        <a:xfrm>
                          <a:off x="2800350" y="0"/>
                          <a:ext cx="923925" cy="600075"/>
                          <a:chOff x="0" y="0"/>
                          <a:chExt cx="923925" cy="600075"/>
                        </a:xfrm>
                      </p:grpSpPr>
                      <p:sp>
                        <p:nvSpPr>
                          <p:cNvPr id="177" name="Diamond 176"/>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8" name="Text Box 60"/>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get</a:t>
                            </a:r>
                            <a:endParaRPr lang="en-US" sz="1100">
                              <a:effectLst/>
                              <a:latin typeface="Calibri"/>
                              <a:ea typeface="Calibri"/>
                              <a:cs typeface="Times New Roman"/>
                            </a:endParaRPr>
                          </a:p>
                        </p:txBody>
                      </p:sp>
                    </p:grpSp>
                    <p:cxnSp>
                      <p:nvCxnSpPr>
                        <p:cNvPr id="138" name="Straight Connector 137"/>
                        <p:cNvCxnSpPr/>
                        <p:nvPr/>
                      </p:nvCxnSpPr>
                      <p:spPr>
                        <a:xfrm>
                          <a:off x="1924050" y="304800"/>
                          <a:ext cx="895350" cy="0"/>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3695700" y="304800"/>
                          <a:ext cx="895350" cy="0"/>
                        </a:xfrm>
                        <a:prstGeom prst="line">
                          <a:avLst/>
                        </a:prstGeom>
                      </p:spPr>
                      <p:style>
                        <a:lnRef idx="1">
                          <a:schemeClr val="dk1"/>
                        </a:lnRef>
                        <a:fillRef idx="0">
                          <a:schemeClr val="dk1"/>
                        </a:fillRef>
                        <a:effectRef idx="0">
                          <a:schemeClr val="dk1"/>
                        </a:effectRef>
                        <a:fontRef idx="minor">
                          <a:schemeClr val="tx1"/>
                        </a:fontRef>
                      </p:style>
                    </p:cxnSp>
                    <p:grpSp>
                      <p:nvGrpSpPr>
                        <p:cNvPr id="140" name="Group 139"/>
                        <p:cNvGrpSpPr/>
                        <p:nvPr/>
                      </p:nvGrpSpPr>
                      <p:grpSpPr>
                        <a:xfrm>
                          <a:off x="4772025" y="1190625"/>
                          <a:ext cx="923925" cy="600075"/>
                          <a:chOff x="0" y="0"/>
                          <a:chExt cx="923925" cy="600075"/>
                        </a:xfrm>
                      </p:grpSpPr>
                      <p:sp>
                        <p:nvSpPr>
                          <p:cNvPr id="175" name="Diamond 174"/>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6" name="Text Box 193"/>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Manage</a:t>
                            </a:r>
                            <a:endParaRPr lang="en-US" sz="1100">
                              <a:effectLst/>
                              <a:latin typeface="Calibri"/>
                              <a:ea typeface="Calibri"/>
                              <a:cs typeface="Times New Roman"/>
                            </a:endParaRPr>
                          </a:p>
                        </p:txBody>
                      </p:sp>
                    </p:grpSp>
                    <p:cxnSp>
                      <p:nvCxnSpPr>
                        <p:cNvPr id="141" name="Straight Connector 140"/>
                        <p:cNvCxnSpPr/>
                        <p:nvPr/>
                      </p:nvCxnSpPr>
                      <p:spPr>
                        <a:xfrm flipV="1">
                          <a:off x="5238750" y="504825"/>
                          <a:ext cx="0" cy="676275"/>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a:off x="5238750" y="1800225"/>
                          <a:ext cx="0" cy="781050"/>
                        </a:xfrm>
                        <a:prstGeom prst="line">
                          <a:avLst/>
                        </a:prstGeom>
                      </p:spPr>
                      <p:style>
                        <a:lnRef idx="1">
                          <a:schemeClr val="dk1"/>
                        </a:lnRef>
                        <a:fillRef idx="0">
                          <a:schemeClr val="dk1"/>
                        </a:fillRef>
                        <a:effectRef idx="0">
                          <a:schemeClr val="dk1"/>
                        </a:effectRef>
                        <a:fontRef idx="minor">
                          <a:schemeClr val="tx1"/>
                        </a:fontRef>
                      </p:style>
                    </p:cxnSp>
                    <p:grpSp>
                      <p:nvGrpSpPr>
                        <p:cNvPr id="143" name="Group 142"/>
                        <p:cNvGrpSpPr/>
                        <p:nvPr/>
                      </p:nvGrpSpPr>
                      <p:grpSpPr>
                        <a:xfrm>
                          <a:off x="1866900" y="704850"/>
                          <a:ext cx="923925" cy="600075"/>
                          <a:chOff x="0" y="0"/>
                          <a:chExt cx="923925" cy="600075"/>
                        </a:xfrm>
                      </p:grpSpPr>
                      <p:sp>
                        <p:nvSpPr>
                          <p:cNvPr id="173" name="Diamond 172"/>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4" name="Text Box 198"/>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get</a:t>
                            </a:r>
                            <a:endParaRPr lang="en-US" sz="1100">
                              <a:effectLst/>
                              <a:latin typeface="Calibri"/>
                              <a:ea typeface="Calibri"/>
                              <a:cs typeface="Times New Roman"/>
                            </a:endParaRPr>
                          </a:p>
                        </p:txBody>
                      </p:sp>
                    </p:grpSp>
                    <p:cxnSp>
                      <p:nvCxnSpPr>
                        <p:cNvPr id="144" name="Elbow Connector 143"/>
                        <p:cNvCxnSpPr/>
                        <p:nvPr/>
                      </p:nvCxnSpPr>
                      <p:spPr>
                        <a:xfrm flipH="1" flipV="1">
                          <a:off x="2800350" y="1009650"/>
                          <a:ext cx="447675" cy="476250"/>
                        </a:xfrm>
                        <a:prstGeom prst="bentConnector3">
                          <a:avLst>
                            <a:gd name="adj1" fmla="val -1064"/>
                          </a:avLst>
                        </a:prstGeom>
                      </p:spPr>
                      <p:style>
                        <a:lnRef idx="1">
                          <a:schemeClr val="dk1"/>
                        </a:lnRef>
                        <a:fillRef idx="0">
                          <a:schemeClr val="dk1"/>
                        </a:fillRef>
                        <a:effectRef idx="0">
                          <a:schemeClr val="dk1"/>
                        </a:effectRef>
                        <a:fontRef idx="minor">
                          <a:schemeClr val="tx1"/>
                        </a:fontRef>
                      </p:style>
                    </p:cxnSp>
                    <p:cxnSp>
                      <p:nvCxnSpPr>
                        <p:cNvPr id="145" name="Elbow Connector 144"/>
                        <p:cNvCxnSpPr/>
                        <p:nvPr/>
                      </p:nvCxnSpPr>
                      <p:spPr>
                        <a:xfrm>
                          <a:off x="1438275" y="523875"/>
                          <a:ext cx="457200" cy="466725"/>
                        </a:xfrm>
                        <a:prstGeom prst="bentConnector3">
                          <a:avLst>
                            <a:gd name="adj1" fmla="val 5319"/>
                          </a:avLst>
                        </a:prstGeom>
                      </p:spPr>
                      <p:style>
                        <a:lnRef idx="1">
                          <a:schemeClr val="dk1"/>
                        </a:lnRef>
                        <a:fillRef idx="0">
                          <a:schemeClr val="dk1"/>
                        </a:fillRef>
                        <a:effectRef idx="0">
                          <a:schemeClr val="dk1"/>
                        </a:effectRef>
                        <a:fontRef idx="minor">
                          <a:schemeClr val="tx1"/>
                        </a:fontRef>
                      </p:style>
                    </p:cxnSp>
                    <p:grpSp>
                      <p:nvGrpSpPr>
                        <p:cNvPr id="146" name="Group 145"/>
                        <p:cNvGrpSpPr/>
                        <p:nvPr/>
                      </p:nvGrpSpPr>
                      <p:grpSpPr>
                        <a:xfrm>
                          <a:off x="3629025" y="2114550"/>
                          <a:ext cx="923925" cy="600075"/>
                          <a:chOff x="0" y="0"/>
                          <a:chExt cx="923925" cy="600075"/>
                        </a:xfrm>
                      </p:grpSpPr>
                      <p:sp>
                        <p:nvSpPr>
                          <p:cNvPr id="171" name="Diamond 170"/>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2" name="Text Box 203"/>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collect</a:t>
                            </a:r>
                            <a:endParaRPr lang="en-US" sz="1100">
                              <a:effectLst/>
                              <a:latin typeface="Calibri"/>
                              <a:ea typeface="Calibri"/>
                              <a:cs typeface="Times New Roman"/>
                            </a:endParaRPr>
                          </a:p>
                        </p:txBody>
                      </p:sp>
                    </p:grpSp>
                    <p:cxnSp>
                      <p:nvCxnSpPr>
                        <p:cNvPr id="147" name="Elbow Connector 146"/>
                        <p:cNvCxnSpPr/>
                        <p:nvPr/>
                      </p:nvCxnSpPr>
                      <p:spPr>
                        <a:xfrm>
                          <a:off x="3324225" y="1876425"/>
                          <a:ext cx="304800" cy="542925"/>
                        </a:xfrm>
                        <a:prstGeom prst="bentConnector3">
                          <a:avLst>
                            <a:gd name="adj1" fmla="val 18750"/>
                          </a:avLst>
                        </a:prstGeom>
                      </p:spPr>
                      <p:style>
                        <a:lnRef idx="1">
                          <a:schemeClr val="dk1"/>
                        </a:lnRef>
                        <a:fillRef idx="0">
                          <a:schemeClr val="dk1"/>
                        </a:fillRef>
                        <a:effectRef idx="0">
                          <a:schemeClr val="dk1"/>
                        </a:effectRef>
                        <a:fontRef idx="minor">
                          <a:schemeClr val="tx1"/>
                        </a:fontRef>
                      </p:style>
                    </p:cxnSp>
                    <p:cxnSp>
                      <p:nvCxnSpPr>
                        <p:cNvPr id="148" name="Elbow Connector 147"/>
                        <p:cNvCxnSpPr/>
                        <p:nvPr/>
                      </p:nvCxnSpPr>
                      <p:spPr>
                        <a:xfrm>
                          <a:off x="4552950" y="2419350"/>
                          <a:ext cx="400050" cy="161925"/>
                        </a:xfrm>
                        <a:prstGeom prst="bentConnector3">
                          <a:avLst>
                            <a:gd name="adj1" fmla="val 104762"/>
                          </a:avLst>
                        </a:prstGeom>
                      </p:spPr>
                      <p:style>
                        <a:lnRef idx="1">
                          <a:schemeClr val="dk1"/>
                        </a:lnRef>
                        <a:fillRef idx="0">
                          <a:schemeClr val="dk1"/>
                        </a:fillRef>
                        <a:effectRef idx="0">
                          <a:schemeClr val="dk1"/>
                        </a:effectRef>
                        <a:fontRef idx="minor">
                          <a:schemeClr val="tx1"/>
                        </a:fontRef>
                      </p:style>
                    </p:cxnSp>
                    <p:grpSp>
                      <p:nvGrpSpPr>
                        <p:cNvPr id="149" name="Group 148"/>
                        <p:cNvGrpSpPr/>
                        <p:nvPr/>
                      </p:nvGrpSpPr>
                      <p:grpSpPr>
                        <a:xfrm>
                          <a:off x="0" y="123825"/>
                          <a:ext cx="4810760" cy="4133850"/>
                          <a:chOff x="0" y="0"/>
                          <a:chExt cx="4810760" cy="4133850"/>
                        </a:xfrm>
                      </p:grpSpPr>
                      <p:sp>
                        <p:nvSpPr>
                          <p:cNvPr id="150" name="Rectangle 149"/>
                          <p:cNvSpPr/>
                          <p:nvPr/>
                        </p:nvSpPr>
                        <p:spPr>
                          <a:xfrm>
                            <a:off x="1076325" y="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Student</a:t>
                            </a:r>
                          </a:p>
                        </p:txBody>
                      </p:sp>
                      <p:sp>
                        <p:nvSpPr>
                          <p:cNvPr id="151" name="Rectangle 150"/>
                          <p:cNvSpPr/>
                          <p:nvPr/>
                        </p:nvSpPr>
                        <p:spPr>
                          <a:xfrm>
                            <a:off x="1285875" y="299085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SAdmin</a:t>
                            </a:r>
                          </a:p>
                        </p:txBody>
                      </p:sp>
                      <p:sp>
                        <p:nvSpPr>
                          <p:cNvPr id="152" name="Rectangle 151"/>
                          <p:cNvSpPr/>
                          <p:nvPr/>
                        </p:nvSpPr>
                        <p:spPr>
                          <a:xfrm>
                            <a:off x="66675" y="1609725"/>
                            <a:ext cx="94297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Attendance</a:t>
                            </a:r>
                          </a:p>
                        </p:txBody>
                      </p:sp>
                      <p:sp>
                        <p:nvSpPr>
                          <p:cNvPr id="153" name="Rectangle 152"/>
                          <p:cNvSpPr/>
                          <p:nvPr/>
                        </p:nvSpPr>
                        <p:spPr>
                          <a:xfrm>
                            <a:off x="3343275" y="3648075"/>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Reports</a:t>
                            </a:r>
                          </a:p>
                        </p:txBody>
                      </p:sp>
                      <p:grpSp>
                        <p:nvGrpSpPr>
                          <p:cNvPr id="154" name="Group 153"/>
                          <p:cNvGrpSpPr/>
                          <p:nvPr/>
                        </p:nvGrpSpPr>
                        <p:grpSpPr>
                          <a:xfrm>
                            <a:off x="0" y="552450"/>
                            <a:ext cx="923925" cy="600075"/>
                            <a:chOff x="0" y="0"/>
                            <a:chExt cx="923925" cy="600075"/>
                          </a:xfrm>
                        </p:grpSpPr>
                        <p:sp>
                          <p:nvSpPr>
                            <p:cNvPr id="169" name="Diamond 168"/>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0" name="Text Box 42"/>
                            <p:cNvSpPr txBox="1"/>
                            <p:nvPr/>
                          </p:nvSpPr>
                          <p:spPr>
                            <a:xfrm>
                              <a:off x="209550" y="152400"/>
                              <a:ext cx="600075"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Make</a:t>
                              </a:r>
                              <a:endParaRPr lang="en-US" sz="1100">
                                <a:effectLst/>
                                <a:latin typeface="Calibri"/>
                                <a:ea typeface="Calibri"/>
                                <a:cs typeface="Times New Roman"/>
                              </a:endParaRPr>
                            </a:p>
                          </p:txBody>
                        </p:sp>
                      </p:grpSp>
                      <p:cxnSp>
                        <p:nvCxnSpPr>
                          <p:cNvPr id="155" name="Elbow Connector 154"/>
                          <p:cNvCxnSpPr/>
                          <p:nvPr/>
                        </p:nvCxnSpPr>
                        <p:spPr>
                          <a:xfrm flipH="1">
                            <a:off x="457200" y="161925"/>
                            <a:ext cx="600075" cy="390525"/>
                          </a:xfrm>
                          <a:prstGeom prst="bentConnector3">
                            <a:avLst>
                              <a:gd name="adj1" fmla="val 99947"/>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p:nvPr/>
                        </p:nvCxnSpPr>
                        <p:spPr>
                          <a:xfrm>
                            <a:off x="457200" y="1171575"/>
                            <a:ext cx="0" cy="447675"/>
                          </a:xfrm>
                          <a:prstGeom prst="line">
                            <a:avLst/>
                          </a:prstGeom>
                        </p:spPr>
                        <p:style>
                          <a:lnRef idx="1">
                            <a:schemeClr val="dk1"/>
                          </a:lnRef>
                          <a:fillRef idx="0">
                            <a:schemeClr val="dk1"/>
                          </a:fillRef>
                          <a:effectRef idx="0">
                            <a:schemeClr val="dk1"/>
                          </a:effectRef>
                          <a:fontRef idx="minor">
                            <a:schemeClr val="tx1"/>
                          </a:fontRef>
                        </p:style>
                      </p:cxnSp>
                      <p:grpSp>
                        <p:nvGrpSpPr>
                          <p:cNvPr id="157" name="Group 156"/>
                          <p:cNvGrpSpPr/>
                          <p:nvPr/>
                        </p:nvGrpSpPr>
                        <p:grpSpPr>
                          <a:xfrm>
                            <a:off x="2009775" y="3533775"/>
                            <a:ext cx="923925" cy="600075"/>
                            <a:chOff x="0" y="0"/>
                            <a:chExt cx="923925" cy="600075"/>
                          </a:xfrm>
                        </p:grpSpPr>
                        <p:sp>
                          <p:nvSpPr>
                            <p:cNvPr id="167" name="Diamond 166"/>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68" name="Text Box 55"/>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generates</a:t>
                              </a:r>
                              <a:endParaRPr lang="en-US" sz="1100">
                                <a:effectLst/>
                                <a:latin typeface="Calibri"/>
                                <a:ea typeface="Calibri"/>
                                <a:cs typeface="Times New Roman"/>
                              </a:endParaRPr>
                            </a:p>
                          </p:txBody>
                        </p:sp>
                      </p:grpSp>
                      <p:cxnSp>
                        <p:nvCxnSpPr>
                          <p:cNvPr id="158" name="Elbow Connector 157"/>
                          <p:cNvCxnSpPr/>
                          <p:nvPr/>
                        </p:nvCxnSpPr>
                        <p:spPr>
                          <a:xfrm>
                            <a:off x="1638300" y="3400425"/>
                            <a:ext cx="361950" cy="438150"/>
                          </a:xfrm>
                          <a:prstGeom prst="bentConnector3">
                            <a:avLst>
                              <a:gd name="adj1" fmla="val 7895"/>
                            </a:avLst>
                          </a:prstGeom>
                        </p:spPr>
                        <p:style>
                          <a:lnRef idx="1">
                            <a:schemeClr val="dk1"/>
                          </a:lnRef>
                          <a:fillRef idx="0">
                            <a:schemeClr val="dk1"/>
                          </a:fillRef>
                          <a:effectRef idx="0">
                            <a:schemeClr val="dk1"/>
                          </a:effectRef>
                          <a:fontRef idx="minor">
                            <a:schemeClr val="tx1"/>
                          </a:fontRef>
                        </p:style>
                      </p:cxnSp>
                      <p:cxnSp>
                        <p:nvCxnSpPr>
                          <p:cNvPr id="159" name="Straight Connector 158"/>
                          <p:cNvCxnSpPr/>
                          <p:nvPr/>
                        </p:nvCxnSpPr>
                        <p:spPr>
                          <a:xfrm>
                            <a:off x="2933700" y="3838575"/>
                            <a:ext cx="409575" cy="9525"/>
                          </a:xfrm>
                          <a:prstGeom prst="line">
                            <a:avLst/>
                          </a:prstGeom>
                        </p:spPr>
                        <p:style>
                          <a:lnRef idx="1">
                            <a:schemeClr val="dk1"/>
                          </a:lnRef>
                          <a:fillRef idx="0">
                            <a:schemeClr val="dk1"/>
                          </a:fillRef>
                          <a:effectRef idx="0">
                            <a:schemeClr val="dk1"/>
                          </a:effectRef>
                          <a:fontRef idx="minor">
                            <a:schemeClr val="tx1"/>
                          </a:fontRef>
                        </p:style>
                      </p:cxnSp>
                      <p:grpSp>
                        <p:nvGrpSpPr>
                          <p:cNvPr id="160" name="Group 159"/>
                          <p:cNvGrpSpPr/>
                          <p:nvPr/>
                        </p:nvGrpSpPr>
                        <p:grpSpPr>
                          <a:xfrm>
                            <a:off x="114300" y="2457450"/>
                            <a:ext cx="923925" cy="600075"/>
                            <a:chOff x="0" y="0"/>
                            <a:chExt cx="923925" cy="600075"/>
                          </a:xfrm>
                        </p:grpSpPr>
                        <p:sp>
                          <p:nvSpPr>
                            <p:cNvPr id="165" name="Diamond 164"/>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66" name="Text Box 208"/>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notify</a:t>
                              </a:r>
                              <a:endParaRPr lang="en-US" sz="1100">
                                <a:effectLst/>
                                <a:latin typeface="Calibri"/>
                                <a:ea typeface="Calibri"/>
                                <a:cs typeface="Times New Roman"/>
                              </a:endParaRPr>
                            </a:p>
                          </p:txBody>
                        </p:sp>
                      </p:grpSp>
                      <p:cxnSp>
                        <p:nvCxnSpPr>
                          <p:cNvPr id="161" name="Straight Connector 160"/>
                          <p:cNvCxnSpPr/>
                          <p:nvPr/>
                        </p:nvCxnSpPr>
                        <p:spPr>
                          <a:xfrm flipH="1" flipV="1">
                            <a:off x="2590800" y="2743200"/>
                            <a:ext cx="2219960" cy="19050"/>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flipV="1">
                            <a:off x="571500" y="2009775"/>
                            <a:ext cx="0" cy="447675"/>
                          </a:xfrm>
                          <a:prstGeom prst="line">
                            <a:avLst/>
                          </a:prstGeom>
                        </p:spPr>
                        <p:style>
                          <a:lnRef idx="1">
                            <a:schemeClr val="dk1"/>
                          </a:lnRef>
                          <a:fillRef idx="0">
                            <a:schemeClr val="dk1"/>
                          </a:fillRef>
                          <a:effectRef idx="0">
                            <a:schemeClr val="dk1"/>
                          </a:effectRef>
                          <a:fontRef idx="minor">
                            <a:schemeClr val="tx1"/>
                          </a:fontRef>
                        </p:style>
                      </p:cxnSp>
                      <p:sp>
                        <p:nvSpPr>
                          <p:cNvPr id="163" name="Arc 162"/>
                          <p:cNvSpPr/>
                          <p:nvPr/>
                        </p:nvSpPr>
                        <p:spPr>
                          <a:xfrm rot="5400000" flipH="1">
                            <a:off x="2295525" y="2609850"/>
                            <a:ext cx="301068" cy="288396"/>
                          </a:xfrm>
                          <a:prstGeom prst="arc">
                            <a:avLst>
                              <a:gd name="adj1" fmla="val 16200000"/>
                              <a:gd name="adj2" fmla="val 5186492"/>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4" name="Straight Connector 163"/>
                          <p:cNvCxnSpPr/>
                          <p:nvPr/>
                        </p:nvCxnSpPr>
                        <p:spPr>
                          <a:xfrm flipH="1">
                            <a:off x="1028700" y="2743200"/>
                            <a:ext cx="1273175" cy="1905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15" name="Group 114"/>
                      <p:cNvGrpSpPr/>
                      <p:nvPr/>
                    </p:nvGrpSpPr>
                    <p:grpSpPr>
                      <a:xfrm>
                        <a:off x="5105400" y="0"/>
                        <a:ext cx="581025" cy="276225"/>
                        <a:chOff x="0" y="47625"/>
                        <a:chExt cx="581025" cy="276225"/>
                      </a:xfrm>
                    </p:grpSpPr>
                    <p:sp>
                      <p:nvSpPr>
                        <p:cNvPr id="129" name="Oval 128"/>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0"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u="sng">
                              <a:effectLst/>
                              <a:latin typeface="Calibri"/>
                              <a:ea typeface="Calibri"/>
                              <a:cs typeface="Times New Roman"/>
                            </a:rPr>
                            <a:t>M_id</a:t>
                          </a:r>
                          <a:endParaRPr lang="en-US" sz="1100">
                            <a:effectLst/>
                            <a:latin typeface="Calibri"/>
                            <a:ea typeface="Calibri"/>
                            <a:cs typeface="Times New Roman"/>
                          </a:endParaRPr>
                        </a:p>
                      </p:txBody>
                    </p:sp>
                  </p:grpSp>
                  <p:grpSp>
                    <p:nvGrpSpPr>
                      <p:cNvPr id="116" name="Group 115"/>
                      <p:cNvGrpSpPr/>
                      <p:nvPr/>
                    </p:nvGrpSpPr>
                    <p:grpSpPr>
                      <a:xfrm>
                        <a:off x="5772150" y="114300"/>
                        <a:ext cx="581025" cy="276225"/>
                        <a:chOff x="0" y="47625"/>
                        <a:chExt cx="581025" cy="276225"/>
                      </a:xfrm>
                    </p:grpSpPr>
                    <p:sp>
                      <p:nvSpPr>
                        <p:cNvPr id="127" name="Oval 126"/>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8"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name</a:t>
                          </a:r>
                          <a:endParaRPr lang="en-US" sz="1100">
                            <a:effectLst/>
                            <a:latin typeface="Calibri"/>
                            <a:ea typeface="Calibri"/>
                            <a:cs typeface="Times New Roman"/>
                          </a:endParaRPr>
                        </a:p>
                      </p:txBody>
                    </p:sp>
                  </p:grpSp>
                  <p:grpSp>
                    <p:nvGrpSpPr>
                      <p:cNvPr id="117" name="Group 116"/>
                      <p:cNvGrpSpPr/>
                      <p:nvPr/>
                    </p:nvGrpSpPr>
                    <p:grpSpPr>
                      <a:xfrm>
                        <a:off x="6010275" y="485775"/>
                        <a:ext cx="581025" cy="276225"/>
                        <a:chOff x="0" y="47625"/>
                        <a:chExt cx="581025" cy="276225"/>
                      </a:xfrm>
                    </p:grpSpPr>
                    <p:sp>
                      <p:nvSpPr>
                        <p:cNvPr id="125" name="Oval 124"/>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6"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qty</a:t>
                          </a:r>
                          <a:endParaRPr lang="en-US" sz="1100">
                            <a:effectLst/>
                            <a:latin typeface="Calibri"/>
                            <a:ea typeface="Calibri"/>
                            <a:cs typeface="Times New Roman"/>
                          </a:endParaRPr>
                        </a:p>
                      </p:txBody>
                    </p:sp>
                  </p:grpSp>
                  <p:grpSp>
                    <p:nvGrpSpPr>
                      <p:cNvPr id="118" name="Group 117"/>
                      <p:cNvGrpSpPr/>
                      <p:nvPr/>
                    </p:nvGrpSpPr>
                    <p:grpSpPr>
                      <a:xfrm>
                        <a:off x="5810250" y="857250"/>
                        <a:ext cx="581025" cy="276225"/>
                        <a:chOff x="0" y="47625"/>
                        <a:chExt cx="581025" cy="276225"/>
                      </a:xfrm>
                    </p:grpSpPr>
                    <p:sp>
                      <p:nvSpPr>
                        <p:cNvPr id="123" name="Oval 122"/>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4"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type</a:t>
                          </a:r>
                          <a:endParaRPr lang="en-US" sz="1100">
                            <a:effectLst/>
                            <a:latin typeface="Calibri"/>
                            <a:ea typeface="Calibri"/>
                            <a:cs typeface="Times New Roman"/>
                          </a:endParaRPr>
                        </a:p>
                      </p:txBody>
                    </p:sp>
                  </p:grpSp>
                  <p:cxnSp>
                    <p:nvCxnSpPr>
                      <p:cNvPr id="119" name="Straight Connector 118"/>
                      <p:cNvCxnSpPr/>
                      <p:nvPr/>
                    </p:nvCxnSpPr>
                    <p:spPr>
                      <a:xfrm flipH="1">
                        <a:off x="5267325" y="276225"/>
                        <a:ext cx="66675" cy="285750"/>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flipV="1">
                        <a:off x="5448300" y="352425"/>
                        <a:ext cx="390525" cy="228600"/>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flipV="1">
                        <a:off x="5438775" y="619125"/>
                        <a:ext cx="571500" cy="38100"/>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5457825" y="762000"/>
                        <a:ext cx="381000" cy="209550"/>
                      </a:xfrm>
                      <a:prstGeom prst="line">
                        <a:avLst/>
                      </a:prstGeom>
                    </p:spPr>
                    <p:style>
                      <a:lnRef idx="1">
                        <a:schemeClr val="dk1"/>
                      </a:lnRef>
                      <a:fillRef idx="0">
                        <a:schemeClr val="dk1"/>
                      </a:fillRef>
                      <a:effectRef idx="0">
                        <a:schemeClr val="dk1"/>
                      </a:effectRef>
                      <a:fontRef idx="minor">
                        <a:schemeClr val="tx1"/>
                      </a:fontRef>
                    </p:style>
                  </p:cxnSp>
                </p:grpSp>
                <p:grpSp>
                  <p:nvGrpSpPr>
                    <p:cNvPr id="99" name="Group 98"/>
                    <p:cNvGrpSpPr/>
                    <p:nvPr/>
                  </p:nvGrpSpPr>
                  <p:grpSpPr>
                    <a:xfrm>
                      <a:off x="6029325" y="3105150"/>
                      <a:ext cx="581025" cy="276225"/>
                      <a:chOff x="0" y="47625"/>
                      <a:chExt cx="581025" cy="276225"/>
                    </a:xfrm>
                  </p:grpSpPr>
                  <p:sp>
                    <p:nvSpPr>
                      <p:cNvPr id="112" name="Oval 111"/>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3"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u="sng">
                            <a:effectLst/>
                            <a:latin typeface="Calibri"/>
                            <a:ea typeface="Calibri"/>
                            <a:cs typeface="Times New Roman"/>
                          </a:rPr>
                          <a:t>U_id</a:t>
                        </a:r>
                        <a:endParaRPr lang="en-US" sz="1100">
                          <a:effectLst/>
                          <a:latin typeface="Calibri"/>
                          <a:ea typeface="Calibri"/>
                          <a:cs typeface="Times New Roman"/>
                        </a:endParaRPr>
                      </a:p>
                    </p:txBody>
                  </p:sp>
                </p:grpSp>
                <p:grpSp>
                  <p:nvGrpSpPr>
                    <p:cNvPr id="100" name="Group 99"/>
                    <p:cNvGrpSpPr/>
                    <p:nvPr/>
                  </p:nvGrpSpPr>
                  <p:grpSpPr>
                    <a:xfrm>
                      <a:off x="5867400" y="3533775"/>
                      <a:ext cx="581025" cy="276225"/>
                      <a:chOff x="0" y="47625"/>
                      <a:chExt cx="581025" cy="276225"/>
                    </a:xfrm>
                  </p:grpSpPr>
                  <p:sp>
                    <p:nvSpPr>
                      <p:cNvPr id="110" name="Oval 109"/>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1" name="Text Box 2"/>
                      <p:cNvSpPr txBox="1">
                        <a:spLocks noChangeArrowheads="1"/>
                      </p:cNvSpPr>
                      <p:nvPr/>
                    </p:nvSpPr>
                    <p:spPr bwMode="auto">
                      <a:xfrm>
                        <a:off x="9525" y="47625"/>
                        <a:ext cx="5715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uname</a:t>
                        </a:r>
                        <a:endParaRPr lang="en-US" sz="1100">
                          <a:effectLst/>
                          <a:latin typeface="Calibri"/>
                          <a:ea typeface="Calibri"/>
                          <a:cs typeface="Times New Roman"/>
                        </a:endParaRPr>
                      </a:p>
                    </p:txBody>
                  </p:sp>
                </p:grpSp>
                <p:grpSp>
                  <p:nvGrpSpPr>
                    <p:cNvPr id="101" name="Group 100"/>
                    <p:cNvGrpSpPr/>
                    <p:nvPr/>
                  </p:nvGrpSpPr>
                  <p:grpSpPr>
                    <a:xfrm>
                      <a:off x="5324475" y="3838575"/>
                      <a:ext cx="666750" cy="276225"/>
                      <a:chOff x="-57150" y="47625"/>
                      <a:chExt cx="666750" cy="276225"/>
                    </a:xfrm>
                  </p:grpSpPr>
                  <p:sp>
                    <p:nvSpPr>
                      <p:cNvPr id="108" name="Oval 107"/>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9" name="Text Box 2"/>
                      <p:cNvSpPr txBox="1">
                        <a:spLocks noChangeArrowheads="1"/>
                      </p:cNvSpPr>
                      <p:nvPr/>
                    </p:nvSpPr>
                    <p:spPr bwMode="auto">
                      <a:xfrm>
                        <a:off x="-57150" y="47625"/>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password</a:t>
                        </a:r>
                        <a:endParaRPr lang="en-US" sz="1100">
                          <a:effectLst/>
                          <a:latin typeface="Calibri"/>
                          <a:ea typeface="Calibri"/>
                          <a:cs typeface="Times New Roman"/>
                        </a:endParaRPr>
                      </a:p>
                    </p:txBody>
                  </p:sp>
                </p:grpSp>
                <p:grpSp>
                  <p:nvGrpSpPr>
                    <p:cNvPr id="102" name="Group 101"/>
                    <p:cNvGrpSpPr/>
                    <p:nvPr/>
                  </p:nvGrpSpPr>
                  <p:grpSpPr>
                    <a:xfrm>
                      <a:off x="5905500" y="2657475"/>
                      <a:ext cx="581025" cy="276225"/>
                      <a:chOff x="0" y="47625"/>
                      <a:chExt cx="581025" cy="276225"/>
                    </a:xfrm>
                  </p:grpSpPr>
                  <p:sp>
                    <p:nvSpPr>
                      <p:cNvPr id="106" name="Oval 105"/>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7"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utype</a:t>
                        </a:r>
                        <a:endParaRPr lang="en-US" sz="1100">
                          <a:effectLst/>
                          <a:latin typeface="Calibri"/>
                          <a:ea typeface="Calibri"/>
                          <a:cs typeface="Times New Roman"/>
                        </a:endParaRPr>
                      </a:p>
                    </p:txBody>
                  </p:sp>
                </p:grpSp>
                <p:cxnSp>
                  <p:nvCxnSpPr>
                    <p:cNvPr id="103" name="Straight Connector 102"/>
                    <p:cNvCxnSpPr/>
                    <p:nvPr/>
                  </p:nvCxnSpPr>
                  <p:spPr>
                    <a:xfrm flipV="1">
                      <a:off x="5638800" y="2847975"/>
                      <a:ext cx="295275" cy="17145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a:off x="5648325" y="3209925"/>
                      <a:ext cx="390525" cy="1905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5553075" y="3419475"/>
                      <a:ext cx="28575" cy="41910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88" name="Group 87"/>
                <p:cNvGrpSpPr/>
                <p:nvPr/>
              </p:nvGrpSpPr>
              <p:grpSpPr>
                <a:xfrm>
                  <a:off x="2733675" y="5048250"/>
                  <a:ext cx="666750" cy="276225"/>
                  <a:chOff x="-57150" y="47625"/>
                  <a:chExt cx="666750" cy="276225"/>
                </a:xfrm>
              </p:grpSpPr>
              <p:sp>
                <p:nvSpPr>
                  <p:cNvPr id="94" name="Oval 93"/>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5" name="Text Box 2"/>
                  <p:cNvSpPr txBox="1">
                    <a:spLocks noChangeArrowheads="1"/>
                  </p:cNvSpPr>
                  <p:nvPr/>
                </p:nvSpPr>
                <p:spPr bwMode="auto">
                  <a:xfrm>
                    <a:off x="-57150" y="47625"/>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u="sng">
                        <a:effectLst/>
                        <a:latin typeface="Calibri"/>
                        <a:ea typeface="Calibri"/>
                        <a:cs typeface="Times New Roman"/>
                      </a:rPr>
                      <a:t>R_id</a:t>
                    </a:r>
                    <a:endParaRPr lang="en-US" sz="1100">
                      <a:effectLst/>
                      <a:latin typeface="Calibri"/>
                      <a:ea typeface="Calibri"/>
                      <a:cs typeface="Times New Roman"/>
                    </a:endParaRPr>
                  </a:p>
                </p:txBody>
              </p:sp>
            </p:grpSp>
            <p:grpSp>
              <p:nvGrpSpPr>
                <p:cNvPr id="89" name="Group 88"/>
                <p:cNvGrpSpPr/>
                <p:nvPr/>
              </p:nvGrpSpPr>
              <p:grpSpPr>
                <a:xfrm>
                  <a:off x="3400425" y="5076825"/>
                  <a:ext cx="666750" cy="276225"/>
                  <a:chOff x="-57150" y="47625"/>
                  <a:chExt cx="666750" cy="276225"/>
                </a:xfrm>
              </p:grpSpPr>
              <p:sp>
                <p:nvSpPr>
                  <p:cNvPr id="92" name="Oval 91"/>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Text Box 2"/>
                  <p:cNvSpPr txBox="1">
                    <a:spLocks noChangeArrowheads="1"/>
                  </p:cNvSpPr>
                  <p:nvPr/>
                </p:nvSpPr>
                <p:spPr bwMode="auto">
                  <a:xfrm>
                    <a:off x="-57150" y="47625"/>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R_name</a:t>
                    </a:r>
                    <a:endParaRPr lang="en-US" sz="1100">
                      <a:effectLst/>
                      <a:latin typeface="Calibri"/>
                      <a:ea typeface="Calibri"/>
                      <a:cs typeface="Times New Roman"/>
                    </a:endParaRPr>
                  </a:p>
                </p:txBody>
              </p:sp>
            </p:grpSp>
            <p:cxnSp>
              <p:nvCxnSpPr>
                <p:cNvPr id="90" name="Straight Connector 89"/>
                <p:cNvCxnSpPr/>
                <p:nvPr/>
              </p:nvCxnSpPr>
              <p:spPr>
                <a:xfrm flipH="1">
                  <a:off x="3200400" y="4610100"/>
                  <a:ext cx="266700" cy="447675"/>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H="1">
                  <a:off x="3762375" y="4619625"/>
                  <a:ext cx="114300" cy="466725"/>
                </a:xfrm>
                <a:prstGeom prst="line">
                  <a:avLst/>
                </a:prstGeom>
              </p:spPr>
              <p:style>
                <a:lnRef idx="1">
                  <a:schemeClr val="dk1"/>
                </a:lnRef>
                <a:fillRef idx="0">
                  <a:schemeClr val="dk1"/>
                </a:fillRef>
                <a:effectRef idx="0">
                  <a:schemeClr val="dk1"/>
                </a:effectRef>
                <a:fontRef idx="minor">
                  <a:schemeClr val="tx1"/>
                </a:fontRef>
              </p:style>
            </p:cxnSp>
          </p:grpSp>
          <p:grpSp>
            <p:nvGrpSpPr>
              <p:cNvPr id="43" name="Group 42"/>
              <p:cNvGrpSpPr/>
              <p:nvPr/>
            </p:nvGrpSpPr>
            <p:grpSpPr>
              <a:xfrm>
                <a:off x="180975" y="4248150"/>
                <a:ext cx="666750" cy="304800"/>
                <a:chOff x="0" y="133350"/>
                <a:chExt cx="666750" cy="304800"/>
              </a:xfrm>
            </p:grpSpPr>
            <p:sp>
              <p:nvSpPr>
                <p:cNvPr id="85" name="Oval 84"/>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u="sng">
                      <a:effectLst/>
                      <a:latin typeface="Calibri"/>
                      <a:ea typeface="Calibri"/>
                      <a:cs typeface="Times New Roman"/>
                    </a:rPr>
                    <a:t>U_id</a:t>
                  </a:r>
                  <a:endParaRPr lang="en-US" sz="1100">
                    <a:effectLst/>
                    <a:latin typeface="Calibri"/>
                    <a:ea typeface="Calibri"/>
                    <a:cs typeface="Times New Roman"/>
                  </a:endParaRPr>
                </a:p>
              </p:txBody>
            </p:sp>
          </p:grpSp>
          <p:grpSp>
            <p:nvGrpSpPr>
              <p:cNvPr id="44" name="Group 43"/>
              <p:cNvGrpSpPr/>
              <p:nvPr/>
            </p:nvGrpSpPr>
            <p:grpSpPr>
              <a:xfrm>
                <a:off x="428625" y="4619625"/>
                <a:ext cx="666750" cy="304800"/>
                <a:chOff x="0" y="133350"/>
                <a:chExt cx="666750" cy="304800"/>
              </a:xfrm>
            </p:grpSpPr>
            <p:sp>
              <p:nvSpPr>
                <p:cNvPr id="83" name="Oval 82"/>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utype</a:t>
                  </a:r>
                  <a:endParaRPr lang="en-US" sz="1100">
                    <a:effectLst/>
                    <a:latin typeface="Calibri"/>
                    <a:ea typeface="Calibri"/>
                    <a:cs typeface="Times New Roman"/>
                  </a:endParaRPr>
                </a:p>
              </p:txBody>
            </p:sp>
          </p:grpSp>
          <p:grpSp>
            <p:nvGrpSpPr>
              <p:cNvPr id="45" name="Group 44"/>
              <p:cNvGrpSpPr/>
              <p:nvPr/>
            </p:nvGrpSpPr>
            <p:grpSpPr>
              <a:xfrm>
                <a:off x="819150" y="4924425"/>
                <a:ext cx="666750" cy="304800"/>
                <a:chOff x="0" y="133350"/>
                <a:chExt cx="666750" cy="304800"/>
              </a:xfrm>
            </p:grpSpPr>
            <p:sp>
              <p:nvSpPr>
                <p:cNvPr id="81" name="Oval 80"/>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2"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uname</a:t>
                  </a:r>
                  <a:endParaRPr lang="en-US" sz="1100">
                    <a:effectLst/>
                    <a:latin typeface="Calibri"/>
                    <a:ea typeface="Calibri"/>
                    <a:cs typeface="Times New Roman"/>
                  </a:endParaRPr>
                </a:p>
              </p:txBody>
            </p:sp>
          </p:grpSp>
          <p:grpSp>
            <p:nvGrpSpPr>
              <p:cNvPr id="46" name="Group 45"/>
              <p:cNvGrpSpPr/>
              <p:nvPr/>
            </p:nvGrpSpPr>
            <p:grpSpPr>
              <a:xfrm>
                <a:off x="1362075" y="5095875"/>
                <a:ext cx="666750" cy="304800"/>
                <a:chOff x="0" y="133350"/>
                <a:chExt cx="666750" cy="304800"/>
              </a:xfrm>
            </p:grpSpPr>
            <p:sp>
              <p:nvSpPr>
                <p:cNvPr id="79" name="Oval 78"/>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password</a:t>
                  </a:r>
                  <a:endParaRPr lang="en-US" sz="1100">
                    <a:effectLst/>
                    <a:latin typeface="Calibri"/>
                    <a:ea typeface="Calibri"/>
                    <a:cs typeface="Times New Roman"/>
                  </a:endParaRPr>
                </a:p>
              </p:txBody>
            </p:sp>
          </p:grpSp>
          <p:cxnSp>
            <p:nvCxnSpPr>
              <p:cNvPr id="47" name="Straight Connector 46"/>
              <p:cNvCxnSpPr/>
              <p:nvPr/>
            </p:nvCxnSpPr>
            <p:spPr>
              <a:xfrm flipV="1">
                <a:off x="733425" y="4314825"/>
                <a:ext cx="885825" cy="9525"/>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V="1">
                <a:off x="1000125" y="4333875"/>
                <a:ext cx="647700" cy="371475"/>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1247775" y="4352925"/>
                <a:ext cx="428625" cy="59055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704975" y="4333875"/>
                <a:ext cx="9525" cy="762000"/>
              </a:xfrm>
              <a:prstGeom prst="line">
                <a:avLst/>
              </a:prstGeom>
            </p:spPr>
            <p:style>
              <a:lnRef idx="1">
                <a:schemeClr val="dk1"/>
              </a:lnRef>
              <a:fillRef idx="0">
                <a:schemeClr val="dk1"/>
              </a:fillRef>
              <a:effectRef idx="0">
                <a:schemeClr val="dk1"/>
              </a:effectRef>
              <a:fontRef idx="minor">
                <a:schemeClr val="tx1"/>
              </a:fontRef>
            </p:style>
          </p:cxnSp>
          <p:grpSp>
            <p:nvGrpSpPr>
              <p:cNvPr id="51" name="Group 50"/>
              <p:cNvGrpSpPr/>
              <p:nvPr/>
            </p:nvGrpSpPr>
            <p:grpSpPr>
              <a:xfrm>
                <a:off x="2295525" y="228600"/>
                <a:ext cx="666750" cy="304800"/>
                <a:chOff x="0" y="133350"/>
                <a:chExt cx="666750" cy="304800"/>
              </a:xfrm>
            </p:grpSpPr>
            <p:sp>
              <p:nvSpPr>
                <p:cNvPr id="77" name="Oval 76"/>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8"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password</a:t>
                  </a:r>
                  <a:endParaRPr lang="en-US" sz="1100">
                    <a:effectLst/>
                    <a:latin typeface="Calibri"/>
                    <a:ea typeface="Calibri"/>
                    <a:cs typeface="Times New Roman"/>
                  </a:endParaRPr>
                </a:p>
              </p:txBody>
            </p:sp>
          </p:grpSp>
          <p:grpSp>
            <p:nvGrpSpPr>
              <p:cNvPr id="52" name="Group 51"/>
              <p:cNvGrpSpPr/>
              <p:nvPr/>
            </p:nvGrpSpPr>
            <p:grpSpPr>
              <a:xfrm>
                <a:off x="1704975" y="0"/>
                <a:ext cx="666750" cy="304800"/>
                <a:chOff x="0" y="133350"/>
                <a:chExt cx="666750" cy="304800"/>
              </a:xfrm>
            </p:grpSpPr>
            <p:sp>
              <p:nvSpPr>
                <p:cNvPr id="75" name="Oval 74"/>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6"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uname</a:t>
                  </a:r>
                  <a:endParaRPr lang="en-US" sz="1100">
                    <a:effectLst/>
                    <a:latin typeface="Calibri"/>
                    <a:ea typeface="Calibri"/>
                    <a:cs typeface="Times New Roman"/>
                  </a:endParaRPr>
                </a:p>
              </p:txBody>
            </p:sp>
          </p:grpSp>
          <p:grpSp>
            <p:nvGrpSpPr>
              <p:cNvPr id="53" name="Group 52"/>
              <p:cNvGrpSpPr/>
              <p:nvPr/>
            </p:nvGrpSpPr>
            <p:grpSpPr>
              <a:xfrm>
                <a:off x="514350" y="47625"/>
                <a:ext cx="666750" cy="304800"/>
                <a:chOff x="0" y="133350"/>
                <a:chExt cx="666750" cy="304800"/>
              </a:xfrm>
            </p:grpSpPr>
            <p:sp>
              <p:nvSpPr>
                <p:cNvPr id="73" name="Oval 72"/>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email</a:t>
                  </a:r>
                  <a:endParaRPr lang="en-US" sz="1100">
                    <a:effectLst/>
                    <a:latin typeface="Calibri"/>
                    <a:ea typeface="Calibri"/>
                    <a:cs typeface="Times New Roman"/>
                  </a:endParaRPr>
                </a:p>
              </p:txBody>
            </p:sp>
          </p:grpSp>
          <p:grpSp>
            <p:nvGrpSpPr>
              <p:cNvPr id="54" name="Group 53"/>
              <p:cNvGrpSpPr/>
              <p:nvPr/>
            </p:nvGrpSpPr>
            <p:grpSpPr>
              <a:xfrm>
                <a:off x="0" y="247650"/>
                <a:ext cx="666750" cy="304800"/>
                <a:chOff x="0" y="133350"/>
                <a:chExt cx="666750" cy="304800"/>
              </a:xfrm>
            </p:grpSpPr>
            <p:sp>
              <p:nvSpPr>
                <p:cNvPr id="71" name="Oval 70"/>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2"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address</a:t>
                  </a:r>
                  <a:endParaRPr lang="en-US" sz="1100">
                    <a:effectLst/>
                    <a:latin typeface="Calibri"/>
                    <a:ea typeface="Calibri"/>
                    <a:cs typeface="Times New Roman"/>
                  </a:endParaRPr>
                </a:p>
              </p:txBody>
            </p:sp>
          </p:grpSp>
          <p:grpSp>
            <p:nvGrpSpPr>
              <p:cNvPr id="55" name="Group 54"/>
              <p:cNvGrpSpPr/>
              <p:nvPr/>
            </p:nvGrpSpPr>
            <p:grpSpPr>
              <a:xfrm>
                <a:off x="95250" y="609600"/>
                <a:ext cx="666750" cy="304800"/>
                <a:chOff x="0" y="133350"/>
                <a:chExt cx="666750" cy="304800"/>
              </a:xfrm>
            </p:grpSpPr>
            <p:sp>
              <p:nvSpPr>
                <p:cNvPr id="69" name="Oval 68"/>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0"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contact</a:t>
                  </a:r>
                  <a:endParaRPr lang="en-US" sz="1100">
                    <a:effectLst/>
                    <a:latin typeface="Calibri"/>
                    <a:ea typeface="Calibri"/>
                    <a:cs typeface="Times New Roman"/>
                  </a:endParaRPr>
                </a:p>
              </p:txBody>
            </p:sp>
          </p:grpSp>
          <p:grpSp>
            <p:nvGrpSpPr>
              <p:cNvPr id="56" name="Group 55"/>
              <p:cNvGrpSpPr/>
              <p:nvPr/>
            </p:nvGrpSpPr>
            <p:grpSpPr>
              <a:xfrm>
                <a:off x="1123950" y="0"/>
                <a:ext cx="666750" cy="304800"/>
                <a:chOff x="0" y="133350"/>
                <a:chExt cx="666750" cy="304800"/>
              </a:xfrm>
            </p:grpSpPr>
            <p:sp>
              <p:nvSpPr>
                <p:cNvPr id="67" name="Oval 66"/>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PRN</a:t>
                  </a:r>
                  <a:endParaRPr lang="en-US" sz="1100">
                    <a:effectLst/>
                    <a:latin typeface="Calibri"/>
                    <a:ea typeface="Calibri"/>
                    <a:cs typeface="Times New Roman"/>
                  </a:endParaRPr>
                </a:p>
              </p:txBody>
            </p:sp>
          </p:grpSp>
          <p:grpSp>
            <p:nvGrpSpPr>
              <p:cNvPr id="57" name="Group 56"/>
              <p:cNvGrpSpPr/>
              <p:nvPr/>
            </p:nvGrpSpPr>
            <p:grpSpPr>
              <a:xfrm>
                <a:off x="2400300" y="666750"/>
                <a:ext cx="666750" cy="304800"/>
                <a:chOff x="0" y="133350"/>
                <a:chExt cx="666750" cy="304800"/>
              </a:xfrm>
            </p:grpSpPr>
            <p:sp>
              <p:nvSpPr>
                <p:cNvPr id="65" name="Oval 64"/>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u="sng">
                      <a:effectLst/>
                      <a:latin typeface="Calibri"/>
                      <a:ea typeface="Calibri"/>
                      <a:cs typeface="Times New Roman"/>
                    </a:rPr>
                    <a:t>U_id</a:t>
                  </a:r>
                  <a:endParaRPr lang="en-US" sz="1100">
                    <a:effectLst/>
                    <a:latin typeface="Calibri"/>
                    <a:ea typeface="Calibri"/>
                    <a:cs typeface="Times New Roman"/>
                  </a:endParaRPr>
                </a:p>
              </p:txBody>
            </p:sp>
          </p:grpSp>
          <p:cxnSp>
            <p:nvCxnSpPr>
              <p:cNvPr id="58" name="Straight Connector 57"/>
              <p:cNvCxnSpPr/>
              <p:nvPr/>
            </p:nvCxnSpPr>
            <p:spPr>
              <a:xfrm flipV="1">
                <a:off x="2276475" y="895350"/>
                <a:ext cx="219075" cy="5715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V="1">
                <a:off x="2124075" y="476250"/>
                <a:ext cx="276225" cy="47625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flipV="1">
                <a:off x="1981200" y="314325"/>
                <a:ext cx="28575" cy="638175"/>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flipV="1">
                <a:off x="1514475" y="295275"/>
                <a:ext cx="209550" cy="676275"/>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flipH="1" flipV="1">
                <a:off x="990600" y="342900"/>
                <a:ext cx="628650" cy="600075"/>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571500" y="457200"/>
                <a:ext cx="904875" cy="51435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H="1" flipV="1">
                <a:off x="666750" y="838200"/>
                <a:ext cx="771525" cy="161925"/>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oup 7"/>
            <p:cNvGrpSpPr/>
            <p:nvPr/>
          </p:nvGrpSpPr>
          <p:grpSpPr>
            <a:xfrm>
              <a:off x="0" y="1962150"/>
              <a:ext cx="1046755" cy="1477215"/>
              <a:chOff x="0" y="0"/>
              <a:chExt cx="1046755" cy="1477215"/>
            </a:xfrm>
          </p:grpSpPr>
          <p:grpSp>
            <p:nvGrpSpPr>
              <p:cNvPr id="26" name="Group 25"/>
              <p:cNvGrpSpPr/>
              <p:nvPr/>
            </p:nvGrpSpPr>
            <p:grpSpPr>
              <a:xfrm>
                <a:off x="342900" y="0"/>
                <a:ext cx="571500" cy="297796"/>
                <a:chOff x="0" y="-2765"/>
                <a:chExt cx="638175" cy="326615"/>
              </a:xfrm>
            </p:grpSpPr>
            <p:sp>
              <p:nvSpPr>
                <p:cNvPr id="40" name="Oval 39"/>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Text Box 2"/>
                <p:cNvSpPr txBox="1">
                  <a:spLocks noChangeArrowheads="1"/>
                </p:cNvSpPr>
                <p:nvPr/>
              </p:nvSpPr>
              <p:spPr bwMode="auto">
                <a:xfrm>
                  <a:off x="62230" y="-2765"/>
                  <a:ext cx="523875" cy="2857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A_id</a:t>
                  </a:r>
                  <a:endParaRPr lang="en-US" sz="1100">
                    <a:effectLst/>
                    <a:latin typeface="Calibri"/>
                    <a:ea typeface="Calibri"/>
                    <a:cs typeface="Times New Roman"/>
                  </a:endParaRPr>
                </a:p>
              </p:txBody>
            </p:sp>
          </p:grpSp>
          <p:grpSp>
            <p:nvGrpSpPr>
              <p:cNvPr id="27" name="Group 26"/>
              <p:cNvGrpSpPr/>
              <p:nvPr/>
            </p:nvGrpSpPr>
            <p:grpSpPr>
              <a:xfrm>
                <a:off x="66675" y="371475"/>
                <a:ext cx="571500" cy="276225"/>
                <a:chOff x="0" y="0"/>
                <a:chExt cx="638175" cy="323850"/>
              </a:xfrm>
            </p:grpSpPr>
            <p:sp>
              <p:nvSpPr>
                <p:cNvPr id="38" name="Oval 37"/>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Text Box 2"/>
                <p:cNvSpPr txBox="1">
                  <a:spLocks noChangeArrowheads="1"/>
                </p:cNvSpPr>
                <p:nvPr/>
              </p:nvSpPr>
              <p:spPr bwMode="auto">
                <a:xfrm>
                  <a:off x="51593" y="6241"/>
                  <a:ext cx="523875" cy="2857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U_id</a:t>
                  </a:r>
                  <a:endParaRPr lang="en-US" sz="1100">
                    <a:effectLst/>
                    <a:latin typeface="Calibri"/>
                    <a:ea typeface="Calibri"/>
                    <a:cs typeface="Times New Roman"/>
                  </a:endParaRPr>
                </a:p>
              </p:txBody>
            </p:sp>
          </p:grpSp>
          <p:grpSp>
            <p:nvGrpSpPr>
              <p:cNvPr id="28" name="Group 27"/>
              <p:cNvGrpSpPr/>
              <p:nvPr/>
            </p:nvGrpSpPr>
            <p:grpSpPr>
              <a:xfrm>
                <a:off x="0" y="819150"/>
                <a:ext cx="590550" cy="280427"/>
                <a:chOff x="0" y="-4926"/>
                <a:chExt cx="638175" cy="328776"/>
              </a:xfrm>
            </p:grpSpPr>
            <p:sp>
              <p:nvSpPr>
                <p:cNvPr id="36" name="Oval 35"/>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Text Box 2"/>
                <p:cNvSpPr txBox="1">
                  <a:spLocks noChangeArrowheads="1"/>
                </p:cNvSpPr>
                <p:nvPr/>
              </p:nvSpPr>
              <p:spPr bwMode="auto">
                <a:xfrm>
                  <a:off x="84189" y="-4926"/>
                  <a:ext cx="523875" cy="2857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date</a:t>
                  </a:r>
                  <a:endParaRPr lang="en-US" sz="1100">
                    <a:effectLst/>
                    <a:latin typeface="Calibri"/>
                    <a:ea typeface="Calibri"/>
                    <a:cs typeface="Times New Roman"/>
                  </a:endParaRPr>
                </a:p>
              </p:txBody>
            </p:sp>
          </p:grpSp>
          <p:grpSp>
            <p:nvGrpSpPr>
              <p:cNvPr id="29" name="Group 28"/>
              <p:cNvGrpSpPr/>
              <p:nvPr/>
            </p:nvGrpSpPr>
            <p:grpSpPr>
              <a:xfrm>
                <a:off x="428625" y="1162050"/>
                <a:ext cx="581025" cy="315165"/>
                <a:chOff x="0" y="-865"/>
                <a:chExt cx="638175" cy="324715"/>
              </a:xfrm>
            </p:grpSpPr>
            <p:sp>
              <p:nvSpPr>
                <p:cNvPr id="34" name="Oval 33"/>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Text Box 2"/>
                <p:cNvSpPr txBox="1">
                  <a:spLocks noChangeArrowheads="1"/>
                </p:cNvSpPr>
                <p:nvPr/>
              </p:nvSpPr>
              <p:spPr bwMode="auto">
                <a:xfrm>
                  <a:off x="28575" y="-865"/>
                  <a:ext cx="600075" cy="28575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000">
                      <a:effectLst/>
                      <a:latin typeface="Calibri"/>
                      <a:ea typeface="Calibri"/>
                      <a:cs typeface="Times New Roman"/>
                    </a:rPr>
                    <a:t>status</a:t>
                  </a:r>
                  <a:endParaRPr lang="en-US" sz="1100">
                    <a:effectLst/>
                    <a:latin typeface="Calibri"/>
                    <a:ea typeface="Calibri"/>
                    <a:cs typeface="Times New Roman"/>
                  </a:endParaRPr>
                </a:p>
              </p:txBody>
            </p:sp>
          </p:grpSp>
          <p:cxnSp>
            <p:nvCxnSpPr>
              <p:cNvPr id="30" name="Straight Connector 29"/>
              <p:cNvCxnSpPr/>
              <p:nvPr/>
            </p:nvCxnSpPr>
            <p:spPr>
              <a:xfrm>
                <a:off x="800100" y="276225"/>
                <a:ext cx="228600" cy="4572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19125" y="552450"/>
                <a:ext cx="419100" cy="24765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590550" y="838200"/>
                <a:ext cx="447675" cy="104775"/>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866775" y="895350"/>
                <a:ext cx="179980" cy="285750"/>
              </a:xfrm>
              <a:prstGeom prst="line">
                <a:avLst/>
              </a:prstGeom>
            </p:spPr>
            <p:style>
              <a:lnRef idx="1">
                <a:schemeClr val="dk1"/>
              </a:lnRef>
              <a:fillRef idx="0">
                <a:schemeClr val="dk1"/>
              </a:fillRef>
              <a:effectRef idx="0">
                <a:schemeClr val="dk1"/>
              </a:effectRef>
              <a:fontRef idx="minor">
                <a:schemeClr val="tx1"/>
              </a:fontRef>
            </p:style>
          </p:cxnSp>
        </p:grpSp>
        <p:grpSp>
          <p:nvGrpSpPr>
            <p:cNvPr id="9" name="Group 8"/>
            <p:cNvGrpSpPr/>
            <p:nvPr/>
          </p:nvGrpSpPr>
          <p:grpSpPr>
            <a:xfrm>
              <a:off x="4381500" y="1600200"/>
              <a:ext cx="1400174" cy="1162050"/>
              <a:chOff x="0" y="0"/>
              <a:chExt cx="1400174" cy="1162050"/>
            </a:xfrm>
          </p:grpSpPr>
          <p:grpSp>
            <p:nvGrpSpPr>
              <p:cNvPr id="10" name="Group 9"/>
              <p:cNvGrpSpPr/>
              <p:nvPr/>
            </p:nvGrpSpPr>
            <p:grpSpPr>
              <a:xfrm>
                <a:off x="0" y="0"/>
                <a:ext cx="609600" cy="295275"/>
                <a:chOff x="0" y="0"/>
                <a:chExt cx="638175" cy="323850"/>
              </a:xfrm>
            </p:grpSpPr>
            <p:sp>
              <p:nvSpPr>
                <p:cNvPr id="24" name="Oval 23"/>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 Box 2"/>
                <p:cNvSpPr txBox="1">
                  <a:spLocks noChangeArrowheads="1"/>
                </p:cNvSpPr>
                <p:nvPr/>
              </p:nvSpPr>
              <p:spPr bwMode="auto">
                <a:xfrm>
                  <a:off x="74861" y="7682"/>
                  <a:ext cx="4667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B_id</a:t>
                  </a:r>
                  <a:endParaRPr lang="en-US" sz="1100">
                    <a:effectLst/>
                    <a:latin typeface="Calibri"/>
                    <a:ea typeface="Calibri"/>
                    <a:cs typeface="Times New Roman"/>
                  </a:endParaRPr>
                </a:p>
              </p:txBody>
            </p:sp>
          </p:grpSp>
          <p:grpSp>
            <p:nvGrpSpPr>
              <p:cNvPr id="11" name="Group 10"/>
              <p:cNvGrpSpPr/>
              <p:nvPr/>
            </p:nvGrpSpPr>
            <p:grpSpPr>
              <a:xfrm>
                <a:off x="609600" y="523875"/>
                <a:ext cx="609600" cy="295275"/>
                <a:chOff x="0" y="0"/>
                <a:chExt cx="638175" cy="323850"/>
              </a:xfrm>
            </p:grpSpPr>
            <p:sp>
              <p:nvSpPr>
                <p:cNvPr id="22" name="Oval 21"/>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Text Box 2"/>
                <p:cNvSpPr txBox="1">
                  <a:spLocks noChangeArrowheads="1"/>
                </p:cNvSpPr>
                <p:nvPr/>
              </p:nvSpPr>
              <p:spPr bwMode="auto">
                <a:xfrm>
                  <a:off x="74861" y="7682"/>
                  <a:ext cx="4667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date</a:t>
                  </a:r>
                  <a:endParaRPr lang="en-US" sz="1100">
                    <a:effectLst/>
                    <a:latin typeface="Calibri"/>
                    <a:ea typeface="Calibri"/>
                    <a:cs typeface="Times New Roman"/>
                  </a:endParaRPr>
                </a:p>
              </p:txBody>
            </p:sp>
          </p:grpSp>
          <p:grpSp>
            <p:nvGrpSpPr>
              <p:cNvPr id="12" name="Group 11"/>
              <p:cNvGrpSpPr/>
              <p:nvPr/>
            </p:nvGrpSpPr>
            <p:grpSpPr>
              <a:xfrm>
                <a:off x="495300" y="200025"/>
                <a:ext cx="609600" cy="295275"/>
                <a:chOff x="0" y="0"/>
                <a:chExt cx="638175" cy="323850"/>
              </a:xfrm>
            </p:grpSpPr>
            <p:sp>
              <p:nvSpPr>
                <p:cNvPr id="20" name="Oval 19"/>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Text Box 2"/>
                <p:cNvSpPr txBox="1">
                  <a:spLocks noChangeArrowheads="1"/>
                </p:cNvSpPr>
                <p:nvPr/>
              </p:nvSpPr>
              <p:spPr bwMode="auto">
                <a:xfrm>
                  <a:off x="74861" y="7682"/>
                  <a:ext cx="4667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U_id</a:t>
                  </a:r>
                  <a:endParaRPr lang="en-US" sz="1100">
                    <a:effectLst/>
                    <a:latin typeface="Calibri"/>
                    <a:ea typeface="Calibri"/>
                    <a:cs typeface="Times New Roman"/>
                  </a:endParaRPr>
                </a:p>
              </p:txBody>
            </p:sp>
          </p:grpSp>
          <p:grpSp>
            <p:nvGrpSpPr>
              <p:cNvPr id="13" name="Group 12"/>
              <p:cNvGrpSpPr/>
              <p:nvPr/>
            </p:nvGrpSpPr>
            <p:grpSpPr>
              <a:xfrm>
                <a:off x="704850" y="866775"/>
                <a:ext cx="695324" cy="295275"/>
                <a:chOff x="0" y="0"/>
                <a:chExt cx="727919" cy="323850"/>
              </a:xfrm>
            </p:grpSpPr>
            <p:sp>
              <p:nvSpPr>
                <p:cNvPr id="18" name="Oval 17"/>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Text Box 2"/>
                <p:cNvSpPr txBox="1">
                  <a:spLocks noChangeArrowheads="1"/>
                </p:cNvSpPr>
                <p:nvPr/>
              </p:nvSpPr>
              <p:spPr bwMode="auto">
                <a:xfrm>
                  <a:off x="19945" y="7682"/>
                  <a:ext cx="707974"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amount</a:t>
                  </a:r>
                  <a:endParaRPr lang="en-US" sz="1100">
                    <a:effectLst/>
                    <a:latin typeface="Calibri"/>
                    <a:ea typeface="Calibri"/>
                    <a:cs typeface="Times New Roman"/>
                  </a:endParaRPr>
                </a:p>
              </p:txBody>
            </p:sp>
          </p:grpSp>
          <p:cxnSp>
            <p:nvCxnSpPr>
              <p:cNvPr id="14" name="Straight Connector 13"/>
              <p:cNvCxnSpPr/>
              <p:nvPr/>
            </p:nvCxnSpPr>
            <p:spPr>
              <a:xfrm flipV="1">
                <a:off x="152400" y="304800"/>
                <a:ext cx="76200" cy="40957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285750" y="409575"/>
                <a:ext cx="247650" cy="31432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457200" y="723900"/>
                <a:ext cx="171450" cy="5883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57200" y="962025"/>
                <a:ext cx="266685" cy="9525"/>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xmlns="" val="14422915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Use case(student)</a:t>
            </a:r>
            <a:endParaRPr lang="en-US" sz="3200" dirty="0">
              <a:latin typeface="Times New Roman" panose="02020603050405020304" pitchFamily="18" charset="0"/>
              <a:cs typeface="Times New Roman" panose="02020603050405020304" pitchFamily="18" charset="0"/>
            </a:endParaRPr>
          </a:p>
        </p:txBody>
      </p:sp>
      <p:grpSp>
        <p:nvGrpSpPr>
          <p:cNvPr id="181" name="Group 180"/>
          <p:cNvGrpSpPr/>
          <p:nvPr/>
        </p:nvGrpSpPr>
        <p:grpSpPr>
          <a:xfrm>
            <a:off x="4049395" y="1804988"/>
            <a:ext cx="4093211" cy="4472982"/>
            <a:chOff x="0" y="0"/>
            <a:chExt cx="4093535" cy="4467225"/>
          </a:xfrm>
        </p:grpSpPr>
        <p:grpSp>
          <p:nvGrpSpPr>
            <p:cNvPr id="182" name="Group 181"/>
            <p:cNvGrpSpPr/>
            <p:nvPr/>
          </p:nvGrpSpPr>
          <p:grpSpPr>
            <a:xfrm>
              <a:off x="1807535" y="0"/>
              <a:ext cx="2286000" cy="4467225"/>
              <a:chOff x="0" y="0"/>
              <a:chExt cx="2286000" cy="4467225"/>
            </a:xfrm>
          </p:grpSpPr>
          <p:sp>
            <p:nvSpPr>
              <p:cNvPr id="199" name="Rectangle 198"/>
              <p:cNvSpPr/>
              <p:nvPr/>
            </p:nvSpPr>
            <p:spPr>
              <a:xfrm>
                <a:off x="0" y="0"/>
                <a:ext cx="2286000" cy="4467225"/>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0" name="Oval 199"/>
              <p:cNvSpPr/>
              <p:nvPr/>
            </p:nvSpPr>
            <p:spPr>
              <a:xfrm>
                <a:off x="314325" y="76200"/>
                <a:ext cx="1590675" cy="457200"/>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Account create</a:t>
                </a:r>
                <a:endParaRPr lang="en-US" sz="1100">
                  <a:effectLst/>
                  <a:ea typeface="Calibri"/>
                  <a:cs typeface="Times New Roman"/>
                </a:endParaRPr>
              </a:p>
            </p:txBody>
          </p:sp>
          <p:sp>
            <p:nvSpPr>
              <p:cNvPr id="201" name="Oval 200"/>
              <p:cNvSpPr/>
              <p:nvPr/>
            </p:nvSpPr>
            <p:spPr>
              <a:xfrm>
                <a:off x="314325" y="609600"/>
                <a:ext cx="1600200" cy="457200"/>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Account Login</a:t>
                </a:r>
                <a:endParaRPr lang="en-US" sz="1100">
                  <a:effectLst/>
                  <a:ea typeface="Calibri"/>
                  <a:cs typeface="Times New Roman"/>
                </a:endParaRPr>
              </a:p>
            </p:txBody>
          </p:sp>
          <p:sp>
            <p:nvSpPr>
              <p:cNvPr id="202" name="Oval 201"/>
              <p:cNvSpPr/>
              <p:nvPr/>
            </p:nvSpPr>
            <p:spPr>
              <a:xfrm>
                <a:off x="314325" y="1123950"/>
                <a:ext cx="1704975" cy="46672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Mark Attendance</a:t>
                </a:r>
                <a:endParaRPr lang="en-US" sz="1100">
                  <a:effectLst/>
                  <a:ea typeface="Calibri"/>
                  <a:cs typeface="Times New Roman"/>
                </a:endParaRPr>
              </a:p>
            </p:txBody>
          </p:sp>
          <p:sp>
            <p:nvSpPr>
              <p:cNvPr id="203" name="Oval 202"/>
              <p:cNvSpPr/>
              <p:nvPr/>
            </p:nvSpPr>
            <p:spPr>
              <a:xfrm>
                <a:off x="333375" y="1666875"/>
                <a:ext cx="1666875" cy="419100"/>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View Menu List</a:t>
                </a:r>
                <a:endParaRPr lang="en-US" sz="1100">
                  <a:effectLst/>
                  <a:ea typeface="Calibri"/>
                  <a:cs typeface="Times New Roman"/>
                </a:endParaRPr>
              </a:p>
            </p:txBody>
          </p:sp>
          <p:sp>
            <p:nvSpPr>
              <p:cNvPr id="204" name="Oval 203"/>
              <p:cNvSpPr/>
              <p:nvPr/>
            </p:nvSpPr>
            <p:spPr>
              <a:xfrm>
                <a:off x="295275" y="2181225"/>
                <a:ext cx="170497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Change Password</a:t>
                </a:r>
                <a:endParaRPr lang="en-US" sz="1100">
                  <a:effectLst/>
                  <a:ea typeface="Calibri"/>
                  <a:cs typeface="Times New Roman"/>
                </a:endParaRPr>
              </a:p>
            </p:txBody>
          </p:sp>
          <p:sp>
            <p:nvSpPr>
              <p:cNvPr id="205" name="Oval 204"/>
              <p:cNvSpPr/>
              <p:nvPr/>
            </p:nvSpPr>
            <p:spPr>
              <a:xfrm>
                <a:off x="191386" y="2714625"/>
                <a:ext cx="183713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View Bill payment</a:t>
                </a:r>
                <a:endParaRPr lang="en-US" sz="1100">
                  <a:effectLst/>
                  <a:ea typeface="Calibri"/>
                  <a:cs typeface="Times New Roman"/>
                </a:endParaRPr>
              </a:p>
            </p:txBody>
          </p:sp>
          <p:sp>
            <p:nvSpPr>
              <p:cNvPr id="206" name="Oval 205"/>
              <p:cNvSpPr/>
              <p:nvPr/>
            </p:nvSpPr>
            <p:spPr>
              <a:xfrm>
                <a:off x="304800" y="3248025"/>
                <a:ext cx="170497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Feedback</a:t>
                </a:r>
                <a:endParaRPr lang="en-US" sz="1100">
                  <a:effectLst/>
                  <a:ea typeface="Calibri"/>
                  <a:cs typeface="Times New Roman"/>
                </a:endParaRPr>
              </a:p>
            </p:txBody>
          </p:sp>
          <p:sp>
            <p:nvSpPr>
              <p:cNvPr id="207" name="Oval 206"/>
              <p:cNvSpPr/>
              <p:nvPr/>
            </p:nvSpPr>
            <p:spPr>
              <a:xfrm>
                <a:off x="276225" y="3790950"/>
                <a:ext cx="170497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Account Logout</a:t>
                </a:r>
                <a:endParaRPr lang="en-US" sz="1100">
                  <a:effectLst/>
                  <a:ea typeface="Calibri"/>
                  <a:cs typeface="Times New Roman"/>
                </a:endParaRPr>
              </a:p>
            </p:txBody>
          </p:sp>
        </p:grpSp>
        <p:grpSp>
          <p:nvGrpSpPr>
            <p:cNvPr id="183" name="Group 182"/>
            <p:cNvGrpSpPr/>
            <p:nvPr/>
          </p:nvGrpSpPr>
          <p:grpSpPr>
            <a:xfrm>
              <a:off x="0" y="1648047"/>
              <a:ext cx="695325" cy="1266825"/>
              <a:chOff x="0" y="0"/>
              <a:chExt cx="695325" cy="1266825"/>
            </a:xfrm>
          </p:grpSpPr>
          <p:grpSp>
            <p:nvGrpSpPr>
              <p:cNvPr id="192" name="Group 191"/>
              <p:cNvGrpSpPr/>
              <p:nvPr/>
            </p:nvGrpSpPr>
            <p:grpSpPr>
              <a:xfrm>
                <a:off x="161925" y="0"/>
                <a:ext cx="361950" cy="914400"/>
                <a:chOff x="0" y="0"/>
                <a:chExt cx="361950" cy="914400"/>
              </a:xfrm>
            </p:grpSpPr>
            <p:sp>
              <p:nvSpPr>
                <p:cNvPr id="194" name="Smiley Face 193"/>
                <p:cNvSpPr/>
                <p:nvPr/>
              </p:nvSpPr>
              <p:spPr>
                <a:xfrm>
                  <a:off x="0" y="0"/>
                  <a:ext cx="352425" cy="342900"/>
                </a:xfrm>
                <a:prstGeom prst="smileyFace">
                  <a:avLst/>
                </a:prstGeom>
                <a:solidFill>
                  <a:schemeClr val="accent6">
                    <a:tint val="50000"/>
                    <a:satMod val="300000"/>
                  </a:schemeClr>
                </a:solidFill>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95" name="Straight Connector 194"/>
                <p:cNvCxnSpPr/>
                <p:nvPr/>
              </p:nvCxnSpPr>
              <p:spPr>
                <a:xfrm>
                  <a:off x="190500" y="342900"/>
                  <a:ext cx="9525" cy="390525"/>
                </a:xfrm>
                <a:prstGeom prst="line">
                  <a:avLst/>
                </a:prstGeom>
                <a:ln w="57150"/>
              </p:spPr>
              <p:style>
                <a:lnRef idx="3">
                  <a:schemeClr val="dk1"/>
                </a:lnRef>
                <a:fillRef idx="0">
                  <a:schemeClr val="dk1"/>
                </a:fillRef>
                <a:effectRef idx="2">
                  <a:schemeClr val="dk1"/>
                </a:effectRef>
                <a:fontRef idx="minor">
                  <a:schemeClr val="tx1"/>
                </a:fontRef>
              </p:style>
            </p:cxnSp>
            <p:cxnSp>
              <p:nvCxnSpPr>
                <p:cNvPr id="196" name="Straight Connector 195"/>
                <p:cNvCxnSpPr/>
                <p:nvPr/>
              </p:nvCxnSpPr>
              <p:spPr>
                <a:xfrm>
                  <a:off x="47625" y="485775"/>
                  <a:ext cx="2762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flipH="1">
                  <a:off x="0" y="714375"/>
                  <a:ext cx="200025" cy="200025"/>
                </a:xfrm>
                <a:prstGeom prst="line">
                  <a:avLst/>
                </a:prstGeom>
                <a:ln w="57150"/>
              </p:spPr>
              <p:style>
                <a:lnRef idx="1">
                  <a:schemeClr val="dk1"/>
                </a:lnRef>
                <a:fillRef idx="0">
                  <a:schemeClr val="dk1"/>
                </a:fillRef>
                <a:effectRef idx="0">
                  <a:schemeClr val="dk1"/>
                </a:effectRef>
                <a:fontRef idx="minor">
                  <a:schemeClr val="tx1"/>
                </a:fontRef>
              </p:style>
            </p:cxnSp>
            <p:cxnSp>
              <p:nvCxnSpPr>
                <p:cNvPr id="198" name="Straight Connector 197"/>
                <p:cNvCxnSpPr/>
                <p:nvPr/>
              </p:nvCxnSpPr>
              <p:spPr>
                <a:xfrm>
                  <a:off x="200025" y="714375"/>
                  <a:ext cx="161925" cy="200025"/>
                </a:xfrm>
                <a:prstGeom prst="line">
                  <a:avLst/>
                </a:prstGeom>
                <a:ln w="57150"/>
              </p:spPr>
              <p:style>
                <a:lnRef idx="1">
                  <a:schemeClr val="dk1"/>
                </a:lnRef>
                <a:fillRef idx="0">
                  <a:schemeClr val="dk1"/>
                </a:fillRef>
                <a:effectRef idx="0">
                  <a:schemeClr val="dk1"/>
                </a:effectRef>
                <a:fontRef idx="minor">
                  <a:schemeClr val="tx1"/>
                </a:fontRef>
              </p:style>
            </p:cxnSp>
          </p:grpSp>
          <p:sp>
            <p:nvSpPr>
              <p:cNvPr id="193" name="Text Box 2"/>
              <p:cNvSpPr txBox="1">
                <a:spLocks noChangeArrowheads="1"/>
              </p:cNvSpPr>
              <p:nvPr/>
            </p:nvSpPr>
            <p:spPr bwMode="auto">
              <a:xfrm>
                <a:off x="0" y="990600"/>
                <a:ext cx="6953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Student</a:t>
                </a:r>
                <a:endParaRPr lang="en-US" sz="1100">
                  <a:effectLst/>
                  <a:latin typeface="Calibri"/>
                  <a:ea typeface="Calibri"/>
                  <a:cs typeface="Times New Roman"/>
                </a:endParaRPr>
              </a:p>
            </p:txBody>
          </p:sp>
        </p:grpSp>
        <p:cxnSp>
          <p:nvCxnSpPr>
            <p:cNvPr id="184" name="Straight Connector 183"/>
            <p:cNvCxnSpPr/>
            <p:nvPr/>
          </p:nvCxnSpPr>
          <p:spPr>
            <a:xfrm flipH="1">
              <a:off x="733588" y="304800"/>
              <a:ext cx="1388104" cy="1876425"/>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flipH="1">
              <a:off x="733588" y="838200"/>
              <a:ext cx="1388104" cy="1342759"/>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flipV="1">
              <a:off x="733588" y="1357313"/>
              <a:ext cx="1388104" cy="823913"/>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flipV="1">
              <a:off x="733588" y="1876425"/>
              <a:ext cx="1407152" cy="304506"/>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33588" y="2179674"/>
              <a:ext cx="1369055" cy="225389"/>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33530" y="2179674"/>
              <a:ext cx="1265232" cy="758789"/>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33588" y="2179674"/>
              <a:ext cx="1378579" cy="1292189"/>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33588" y="2179674"/>
              <a:ext cx="1350007" cy="1835114"/>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xmlns="" val="17453541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Use case(admin)</a:t>
            </a:r>
            <a:endParaRPr lang="en-US" sz="3200" dirty="0">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3985577" y="1907682"/>
            <a:ext cx="4220844" cy="4356639"/>
            <a:chOff x="0" y="0"/>
            <a:chExt cx="4221125" cy="4859079"/>
          </a:xfrm>
        </p:grpSpPr>
        <p:grpSp>
          <p:nvGrpSpPr>
            <p:cNvPr id="31" name="Group 30"/>
            <p:cNvGrpSpPr/>
            <p:nvPr/>
          </p:nvGrpSpPr>
          <p:grpSpPr>
            <a:xfrm>
              <a:off x="0" y="0"/>
              <a:ext cx="4221125" cy="4859079"/>
              <a:chOff x="0" y="0"/>
              <a:chExt cx="4221125" cy="4859079"/>
            </a:xfrm>
          </p:grpSpPr>
          <p:grpSp>
            <p:nvGrpSpPr>
              <p:cNvPr id="33" name="Group 32"/>
              <p:cNvGrpSpPr/>
              <p:nvPr/>
            </p:nvGrpSpPr>
            <p:grpSpPr>
              <a:xfrm>
                <a:off x="1935125" y="0"/>
                <a:ext cx="2286000" cy="4859079"/>
                <a:chOff x="0" y="0"/>
                <a:chExt cx="2286000" cy="4859079"/>
              </a:xfrm>
            </p:grpSpPr>
            <p:sp>
              <p:nvSpPr>
                <p:cNvPr id="50" name="Rectangle 49"/>
                <p:cNvSpPr/>
                <p:nvPr/>
              </p:nvSpPr>
              <p:spPr>
                <a:xfrm>
                  <a:off x="0" y="0"/>
                  <a:ext cx="2286000" cy="4859079"/>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Oval 50"/>
                <p:cNvSpPr/>
                <p:nvPr/>
              </p:nvSpPr>
              <p:spPr>
                <a:xfrm>
                  <a:off x="314325" y="76200"/>
                  <a:ext cx="1590675" cy="457200"/>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create</a:t>
                  </a:r>
                  <a:endParaRPr lang="en-US" sz="1100">
                    <a:effectLst/>
                    <a:latin typeface="Calibri"/>
                    <a:ea typeface="Calibri"/>
                    <a:cs typeface="Times New Roman"/>
                  </a:endParaRPr>
                </a:p>
              </p:txBody>
            </p:sp>
            <p:sp>
              <p:nvSpPr>
                <p:cNvPr id="52" name="Oval 51"/>
                <p:cNvSpPr/>
                <p:nvPr/>
              </p:nvSpPr>
              <p:spPr>
                <a:xfrm>
                  <a:off x="314325" y="609600"/>
                  <a:ext cx="1600200" cy="457200"/>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Login</a:t>
                  </a:r>
                  <a:endParaRPr lang="en-US" sz="1100">
                    <a:effectLst/>
                    <a:latin typeface="Calibri"/>
                    <a:ea typeface="Calibri"/>
                    <a:cs typeface="Times New Roman"/>
                  </a:endParaRPr>
                </a:p>
              </p:txBody>
            </p:sp>
            <p:sp>
              <p:nvSpPr>
                <p:cNvPr id="53" name="Oval 52"/>
                <p:cNvSpPr/>
                <p:nvPr/>
              </p:nvSpPr>
              <p:spPr>
                <a:xfrm>
                  <a:off x="191387" y="1698108"/>
                  <a:ext cx="1754372" cy="46672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Attendance Notify</a:t>
                  </a:r>
                  <a:endParaRPr lang="en-US" sz="1100">
                    <a:effectLst/>
                    <a:latin typeface="Calibri"/>
                    <a:ea typeface="Calibri"/>
                    <a:cs typeface="Times New Roman"/>
                  </a:endParaRPr>
                </a:p>
              </p:txBody>
            </p:sp>
            <p:sp>
              <p:nvSpPr>
                <p:cNvPr id="54" name="Oval 53"/>
                <p:cNvSpPr/>
                <p:nvPr/>
              </p:nvSpPr>
              <p:spPr>
                <a:xfrm>
                  <a:off x="212652" y="2251669"/>
                  <a:ext cx="1850065" cy="419100"/>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Manage Menu List</a:t>
                  </a:r>
                  <a:endParaRPr lang="en-US" sz="1100">
                    <a:effectLst/>
                    <a:latin typeface="Calibri"/>
                    <a:ea typeface="Calibri"/>
                    <a:cs typeface="Times New Roman"/>
                  </a:endParaRPr>
                </a:p>
              </p:txBody>
            </p:sp>
            <p:sp>
              <p:nvSpPr>
                <p:cNvPr id="55" name="Oval 54"/>
                <p:cNvSpPr/>
                <p:nvPr/>
              </p:nvSpPr>
              <p:spPr>
                <a:xfrm>
                  <a:off x="295275" y="2755386"/>
                  <a:ext cx="1704975"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Active student list</a:t>
                  </a:r>
                  <a:endParaRPr lang="en-US" sz="1100">
                    <a:effectLst/>
                    <a:latin typeface="Calibri"/>
                    <a:ea typeface="Calibri"/>
                    <a:cs typeface="Times New Roman"/>
                  </a:endParaRPr>
                </a:p>
              </p:txBody>
            </p:sp>
            <p:sp>
              <p:nvSpPr>
                <p:cNvPr id="56" name="Oval 55"/>
                <p:cNvSpPr/>
                <p:nvPr/>
              </p:nvSpPr>
              <p:spPr>
                <a:xfrm>
                  <a:off x="295275" y="3267520"/>
                  <a:ext cx="1809972"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Bill payment notify</a:t>
                  </a:r>
                  <a:endParaRPr lang="en-US" sz="1100">
                    <a:effectLst/>
                    <a:latin typeface="Calibri"/>
                    <a:ea typeface="Calibri"/>
                    <a:cs typeface="Times New Roman"/>
                  </a:endParaRPr>
                </a:p>
              </p:txBody>
            </p:sp>
            <p:sp>
              <p:nvSpPr>
                <p:cNvPr id="57" name="Oval 56"/>
                <p:cNvSpPr/>
                <p:nvPr/>
              </p:nvSpPr>
              <p:spPr>
                <a:xfrm>
                  <a:off x="304800" y="3811553"/>
                  <a:ext cx="1704975"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Feedback Notify</a:t>
                  </a:r>
                  <a:endParaRPr lang="en-US" sz="1100">
                    <a:effectLst/>
                    <a:latin typeface="Calibri"/>
                    <a:ea typeface="Calibri"/>
                    <a:cs typeface="Times New Roman"/>
                  </a:endParaRPr>
                </a:p>
              </p:txBody>
            </p:sp>
            <p:sp>
              <p:nvSpPr>
                <p:cNvPr id="58" name="Oval 57"/>
                <p:cNvSpPr/>
                <p:nvPr/>
              </p:nvSpPr>
              <p:spPr>
                <a:xfrm>
                  <a:off x="276225" y="4322570"/>
                  <a:ext cx="1704975"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Logout</a:t>
                  </a:r>
                  <a:endParaRPr lang="en-US" sz="1100">
                    <a:effectLst/>
                    <a:latin typeface="Calibri"/>
                    <a:ea typeface="Calibri"/>
                    <a:cs typeface="Times New Roman"/>
                  </a:endParaRPr>
                </a:p>
              </p:txBody>
            </p:sp>
          </p:grpSp>
          <p:grpSp>
            <p:nvGrpSpPr>
              <p:cNvPr id="34" name="Group 33"/>
              <p:cNvGrpSpPr/>
              <p:nvPr/>
            </p:nvGrpSpPr>
            <p:grpSpPr>
              <a:xfrm>
                <a:off x="116958" y="1605516"/>
                <a:ext cx="361950" cy="914400"/>
                <a:chOff x="0" y="0"/>
                <a:chExt cx="361950" cy="914400"/>
              </a:xfrm>
            </p:grpSpPr>
            <p:sp>
              <p:nvSpPr>
                <p:cNvPr id="45" name="Smiley Face 44"/>
                <p:cNvSpPr/>
                <p:nvPr/>
              </p:nvSpPr>
              <p:spPr>
                <a:xfrm>
                  <a:off x="0" y="0"/>
                  <a:ext cx="352425" cy="342900"/>
                </a:xfrm>
                <a:prstGeom prst="smileyFace">
                  <a:avLst/>
                </a:prstGeom>
                <a:solidFill>
                  <a:schemeClr val="accent6">
                    <a:tint val="50000"/>
                    <a:satMod val="300000"/>
                  </a:schemeClr>
                </a:solidFill>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190500" y="342900"/>
                  <a:ext cx="9525" cy="390525"/>
                </a:xfrm>
                <a:prstGeom prst="line">
                  <a:avLst/>
                </a:prstGeom>
                <a:ln w="57150"/>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47625" y="485775"/>
                  <a:ext cx="2762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H="1">
                  <a:off x="0" y="714375"/>
                  <a:ext cx="200025" cy="200025"/>
                </a:xfrm>
                <a:prstGeom prst="line">
                  <a:avLst/>
                </a:prstGeom>
                <a:ln w="57150"/>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200025" y="714375"/>
                  <a:ext cx="161925" cy="200025"/>
                </a:xfrm>
                <a:prstGeom prst="line">
                  <a:avLst/>
                </a:prstGeom>
                <a:ln w="57150"/>
              </p:spPr>
              <p:style>
                <a:lnRef idx="1">
                  <a:schemeClr val="dk1"/>
                </a:lnRef>
                <a:fillRef idx="0">
                  <a:schemeClr val="dk1"/>
                </a:fillRef>
                <a:effectRef idx="0">
                  <a:schemeClr val="dk1"/>
                </a:effectRef>
                <a:fontRef idx="minor">
                  <a:schemeClr val="tx1"/>
                </a:fontRef>
              </p:style>
            </p:cxnSp>
          </p:grpSp>
          <p:sp>
            <p:nvSpPr>
              <p:cNvPr id="35" name="Text Box 2"/>
              <p:cNvSpPr txBox="1">
                <a:spLocks noChangeArrowheads="1"/>
              </p:cNvSpPr>
              <p:nvPr/>
            </p:nvSpPr>
            <p:spPr bwMode="auto">
              <a:xfrm>
                <a:off x="0" y="2541181"/>
                <a:ext cx="63754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Admin</a:t>
                </a:r>
              </a:p>
            </p:txBody>
          </p:sp>
          <p:cxnSp>
            <p:nvCxnSpPr>
              <p:cNvPr id="36" name="Straight Connector 35"/>
              <p:cNvCxnSpPr/>
              <p:nvPr/>
            </p:nvCxnSpPr>
            <p:spPr>
              <a:xfrm flipV="1">
                <a:off x="595423" y="350874"/>
                <a:ext cx="1669312" cy="183035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V="1">
                <a:off x="595423" y="839972"/>
                <a:ext cx="1668780" cy="1340972"/>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606056" y="1360967"/>
                <a:ext cx="1658679" cy="809152"/>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V="1">
                <a:off x="606056" y="1935125"/>
                <a:ext cx="1541721" cy="24497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606056" y="2179674"/>
                <a:ext cx="1541145" cy="276446"/>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606056" y="2179674"/>
                <a:ext cx="1624330" cy="797442"/>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606056" y="2179674"/>
                <a:ext cx="1633869" cy="127590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606056" y="2179674"/>
                <a:ext cx="1643394" cy="18288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06016" y="2170092"/>
                <a:ext cx="1624487" cy="2368984"/>
              </a:xfrm>
              <a:prstGeom prst="line">
                <a:avLst/>
              </a:prstGeom>
            </p:spPr>
            <p:style>
              <a:lnRef idx="1">
                <a:schemeClr val="dk1"/>
              </a:lnRef>
              <a:fillRef idx="0">
                <a:schemeClr val="dk1"/>
              </a:fillRef>
              <a:effectRef idx="0">
                <a:schemeClr val="dk1"/>
              </a:effectRef>
              <a:fontRef idx="minor">
                <a:schemeClr val="tx1"/>
              </a:fontRef>
            </p:style>
          </p:cxnSp>
        </p:grpSp>
        <p:sp>
          <p:nvSpPr>
            <p:cNvPr id="32" name="Oval 31"/>
            <p:cNvSpPr/>
            <p:nvPr/>
          </p:nvSpPr>
          <p:spPr>
            <a:xfrm>
              <a:off x="2264486" y="1127051"/>
              <a:ext cx="1600200" cy="45656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Login</a:t>
              </a:r>
              <a:endParaRPr lang="en-US" sz="1100">
                <a:effectLst/>
                <a:latin typeface="Calibri"/>
                <a:ea typeface="Calibri"/>
                <a:cs typeface="Times New Roman"/>
              </a:endParaRPr>
            </a:p>
          </p:txBody>
        </p:sp>
      </p:grpSp>
    </p:spTree>
    <p:extLst>
      <p:ext uri="{BB962C8B-B14F-4D97-AF65-F5344CB8AC3E}">
        <p14:creationId xmlns:p14="http://schemas.microsoft.com/office/powerpoint/2010/main" xmlns="" val="40520938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grpSp>
        <p:nvGrpSpPr>
          <p:cNvPr id="181" name="Canvas 427"/>
          <p:cNvGrpSpPr/>
          <p:nvPr/>
        </p:nvGrpSpPr>
        <p:grpSpPr>
          <a:xfrm>
            <a:off x="3110710" y="1937981"/>
            <a:ext cx="7261225" cy="5843132"/>
            <a:chOff x="0" y="0"/>
            <a:chExt cx="7261225" cy="7544435"/>
          </a:xfrm>
        </p:grpSpPr>
        <p:sp>
          <p:nvSpPr>
            <p:cNvPr id="182" name="Rectangle 181"/>
            <p:cNvSpPr/>
            <p:nvPr/>
          </p:nvSpPr>
          <p:spPr>
            <a:xfrm>
              <a:off x="1317625" y="2185035"/>
              <a:ext cx="5943600" cy="5359400"/>
            </a:xfrm>
            <a:prstGeom prst="rect">
              <a:avLst/>
            </a:prstGeom>
            <a:noFill/>
            <a:ln>
              <a:noFill/>
            </a:ln>
          </p:spPr>
        </p:sp>
        <p:pic>
          <p:nvPicPr>
            <p:cNvPr id="183" name="Picture 18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5951855" cy="5367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17453541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0154A-31FA-4258-BBFA-875C49B413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xmlns="" id="{911B8463-995E-4185-B4B5-D2B90B3E3D64}"/>
              </a:ext>
            </a:extLst>
          </p:cNvPr>
          <p:cNvSpPr>
            <a:spLocks noGrp="1"/>
          </p:cNvSpPr>
          <p:nvPr>
            <p:ph idx="1"/>
          </p:nvPr>
        </p:nvSpPr>
        <p:spPr>
          <a:xfrm>
            <a:off x="1451577" y="1877187"/>
            <a:ext cx="9603275" cy="4371213"/>
          </a:xfrm>
        </p:spPr>
        <p:txBody>
          <a:bodyPr>
            <a:normAutofit/>
          </a:bodyPr>
          <a:lstStyle/>
          <a:p>
            <a:pPr marL="457200" lvl="0" indent="-457200">
              <a:spcBef>
                <a:spcPts val="600"/>
              </a:spcBef>
              <a:buFont typeface="+mj-lt"/>
              <a:buAutoNum type="arabicPeriod"/>
            </a:pPr>
            <a:r>
              <a:rPr lang="en-US" sz="1800" dirty="0">
                <a:latin typeface="Times New Roman" pitchFamily="18" charset="0"/>
                <a:cs typeface="Times New Roman" pitchFamily="18" charset="0"/>
              </a:rPr>
              <a:t>Introduction</a:t>
            </a:r>
          </a:p>
          <a:p>
            <a:pPr marL="457200" indent="-457200">
              <a:spcBef>
                <a:spcPts val="600"/>
              </a:spcBef>
              <a:buFont typeface="+mj-lt"/>
              <a:buAutoNum type="arabicPeriod"/>
            </a:pPr>
            <a:r>
              <a:rPr lang="en-US" sz="1800" dirty="0" smtClean="0">
                <a:latin typeface="Times New Roman" pitchFamily="18" charset="0"/>
                <a:cs typeface="Times New Roman" pitchFamily="18" charset="0"/>
              </a:rPr>
              <a:t>Choice </a:t>
            </a:r>
            <a:r>
              <a:rPr lang="en-US" sz="1800" dirty="0">
                <a:latin typeface="Times New Roman" pitchFamily="18" charset="0"/>
                <a:cs typeface="Times New Roman" pitchFamily="18" charset="0"/>
              </a:rPr>
              <a:t>of topic with Reasoning</a:t>
            </a:r>
          </a:p>
          <a:p>
            <a:pPr marL="457200" indent="-457200">
              <a:spcBef>
                <a:spcPts val="600"/>
              </a:spcBef>
              <a:buFont typeface="+mj-lt"/>
              <a:buAutoNum type="arabicPeriod"/>
            </a:pPr>
            <a:r>
              <a:rPr lang="en-US" sz="1800" dirty="0" smtClean="0">
                <a:latin typeface="Times New Roman" pitchFamily="18" charset="0"/>
                <a:cs typeface="Times New Roman" pitchFamily="18" charset="0"/>
              </a:rPr>
              <a:t>Objective</a:t>
            </a:r>
            <a:endParaRPr lang="en-US" sz="1800" dirty="0">
              <a:latin typeface="Times New Roman" pitchFamily="18" charset="0"/>
              <a:cs typeface="Times New Roman" pitchFamily="18" charset="0"/>
            </a:endParaRPr>
          </a:p>
          <a:p>
            <a:pPr marL="457200" lvl="0" indent="-457200">
              <a:spcBef>
                <a:spcPts val="600"/>
              </a:spcBef>
              <a:buFont typeface="+mj-lt"/>
              <a:buAutoNum type="arabicPeriod"/>
            </a:pPr>
            <a:r>
              <a:rPr lang="en-US" sz="1800" dirty="0">
                <a:latin typeface="Times New Roman" pitchFamily="18" charset="0"/>
                <a:cs typeface="Times New Roman" pitchFamily="18" charset="0"/>
              </a:rPr>
              <a:t>Literature Survey</a:t>
            </a:r>
          </a:p>
          <a:p>
            <a:pPr marL="457200" lvl="0" indent="-457200">
              <a:spcBef>
                <a:spcPts val="600"/>
              </a:spcBef>
              <a:buFont typeface="+mj-lt"/>
              <a:buAutoNum type="arabicPeriod"/>
            </a:pPr>
            <a:r>
              <a:rPr lang="en-US" sz="1800" dirty="0">
                <a:latin typeface="Times New Roman" pitchFamily="18" charset="0"/>
                <a:cs typeface="Times New Roman" pitchFamily="18" charset="0"/>
              </a:rPr>
              <a:t>Proposed System Architecture</a:t>
            </a:r>
          </a:p>
          <a:p>
            <a:pPr marL="457200" lvl="0" indent="-457200">
              <a:spcBef>
                <a:spcPts val="600"/>
              </a:spcBef>
              <a:buFont typeface="+mj-lt"/>
              <a:buAutoNum type="arabicPeriod"/>
            </a:pPr>
            <a:r>
              <a:rPr lang="en-US" sz="1800" dirty="0">
                <a:latin typeface="Times New Roman" pitchFamily="18" charset="0"/>
                <a:cs typeface="Times New Roman" pitchFamily="18" charset="0"/>
              </a:rPr>
              <a:t>Module’s</a:t>
            </a:r>
          </a:p>
          <a:p>
            <a:pPr marL="457200" indent="-457200">
              <a:spcBef>
                <a:spcPts val="600"/>
              </a:spcBef>
              <a:buFont typeface="+mj-lt"/>
              <a:buAutoNum type="arabicPeriod"/>
            </a:pPr>
            <a:r>
              <a:rPr lang="en-US" sz="1800" dirty="0">
                <a:latin typeface="Times New Roman" pitchFamily="18" charset="0"/>
                <a:cs typeface="Times New Roman" pitchFamily="18" charset="0"/>
              </a:rPr>
              <a:t>System Design</a:t>
            </a:r>
          </a:p>
          <a:p>
            <a:pPr marL="457200" indent="-457200">
              <a:spcBef>
                <a:spcPts val="600"/>
              </a:spcBef>
              <a:buFont typeface="+mj-lt"/>
              <a:buAutoNum type="arabicPeriod"/>
            </a:pPr>
            <a:r>
              <a:rPr lang="en-US" sz="1800" dirty="0">
                <a:latin typeface="Times New Roman" pitchFamily="18" charset="0"/>
                <a:cs typeface="Times New Roman" pitchFamily="18" charset="0"/>
              </a:rPr>
              <a:t>Implementation Details</a:t>
            </a:r>
          </a:p>
          <a:p>
            <a:pPr marL="457200" lvl="0" indent="-457200">
              <a:spcBef>
                <a:spcPts val="600"/>
              </a:spcBef>
              <a:buFont typeface="+mj-lt"/>
              <a:buAutoNum type="arabicPeriod"/>
            </a:pPr>
            <a:r>
              <a:rPr lang="en-US" sz="1800" dirty="0">
                <a:latin typeface="Times New Roman" pitchFamily="18" charset="0"/>
                <a:cs typeface="Times New Roman" pitchFamily="18" charset="0"/>
              </a:rPr>
              <a:t>Hardware &amp; software </a:t>
            </a:r>
            <a:r>
              <a:rPr lang="en-US" sz="1800" dirty="0" smtClean="0">
                <a:latin typeface="Times New Roman" pitchFamily="18" charset="0"/>
                <a:cs typeface="Times New Roman" pitchFamily="18" charset="0"/>
              </a:rPr>
              <a:t>Requirement</a:t>
            </a:r>
          </a:p>
          <a:p>
            <a:pPr marL="457200" lvl="0" indent="-457200">
              <a:spcBef>
                <a:spcPts val="600"/>
              </a:spcBef>
              <a:buFont typeface="+mj-lt"/>
              <a:buAutoNum type="arabicPeriod"/>
            </a:pPr>
            <a:r>
              <a:rPr lang="en-US" sz="1800" dirty="0" smtClean="0">
                <a:latin typeface="Times New Roman" pitchFamily="18" charset="0"/>
                <a:cs typeface="Times New Roman" pitchFamily="18" charset="0"/>
              </a:rPr>
              <a:t>Form Design</a:t>
            </a:r>
            <a:endParaRPr lang="en-US" sz="1800" dirty="0">
              <a:latin typeface="Times New Roman" pitchFamily="18" charset="0"/>
              <a:cs typeface="Times New Roman" pitchFamily="18" charset="0"/>
            </a:endParaRPr>
          </a:p>
          <a:p>
            <a:pPr marL="457200" lvl="0" indent="-457200">
              <a:spcBef>
                <a:spcPts val="600"/>
              </a:spcBef>
              <a:buFont typeface="+mj-lt"/>
              <a:buAutoNum type="arabicPeriod"/>
            </a:pPr>
            <a:r>
              <a:rPr lang="en-US" sz="1800" dirty="0">
                <a:latin typeface="Times New Roman" pitchFamily="18" charset="0"/>
                <a:cs typeface="Times New Roman" pitchFamily="18" charset="0"/>
              </a:rPr>
              <a:t>Result</a:t>
            </a:r>
          </a:p>
          <a:p>
            <a:pPr marL="457200" lvl="0" indent="-457200">
              <a:spcBef>
                <a:spcPts val="600"/>
              </a:spcBef>
              <a:buFont typeface="+mj-lt"/>
              <a:buAutoNum type="arabicPeriod"/>
            </a:pPr>
            <a:r>
              <a:rPr lang="en-US" sz="1800" dirty="0">
                <a:latin typeface="Times New Roman" pitchFamily="18" charset="0"/>
                <a:cs typeface="Times New Roman" pitchFamily="18" charset="0"/>
              </a:rPr>
              <a:t>Reference</a:t>
            </a:r>
          </a:p>
        </p:txBody>
      </p:sp>
    </p:spTree>
    <p:extLst>
      <p:ext uri="{BB962C8B-B14F-4D97-AF65-F5344CB8AC3E}">
        <p14:creationId xmlns:p14="http://schemas.microsoft.com/office/powerpoint/2010/main" xmlns="" val="38013520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856096"/>
            <a:ext cx="5943600" cy="4495676"/>
          </a:xfrm>
          <a:prstGeom prst="rect">
            <a:avLst/>
          </a:prstGeom>
          <a:noFill/>
          <a:ln>
            <a:noFill/>
          </a:ln>
        </p:spPr>
      </p:pic>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71498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859885"/>
            <a:ext cx="5943600" cy="4472675"/>
          </a:xfrm>
          <a:prstGeom prst="rect">
            <a:avLst/>
          </a:prstGeom>
          <a:noFill/>
          <a:ln>
            <a:noFill/>
          </a:ln>
        </p:spPr>
      </p:pic>
    </p:spTree>
    <p:extLst>
      <p:ext uri="{BB962C8B-B14F-4D97-AF65-F5344CB8AC3E}">
        <p14:creationId xmlns:p14="http://schemas.microsoft.com/office/powerpoint/2010/main" xmlns="" val="3771498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3178792" y="1815153"/>
            <a:ext cx="5943600" cy="4503760"/>
          </a:xfrm>
          <a:prstGeom prst="rect">
            <a:avLst/>
          </a:prstGeom>
          <a:noFill/>
          <a:ln>
            <a:noFill/>
          </a:ln>
        </p:spPr>
      </p:pic>
    </p:spTree>
    <p:extLst>
      <p:ext uri="{BB962C8B-B14F-4D97-AF65-F5344CB8AC3E}">
        <p14:creationId xmlns:p14="http://schemas.microsoft.com/office/powerpoint/2010/main" xmlns="" val="1182921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Class Diagram</a:t>
            </a:r>
            <a:endParaRPr lang="en-US" sz="3200" dirty="0">
              <a:latin typeface="Times New Roman" panose="02020603050405020304" pitchFamily="18" charset="0"/>
              <a:cs typeface="Times New Roman" panose="02020603050405020304" pitchFamily="18" charset="0"/>
            </a:endParaRPr>
          </a:p>
        </p:txBody>
      </p:sp>
      <p:pic>
        <p:nvPicPr>
          <p:cNvPr id="3" name="Picture 2" descr="C:\Users\admin\Desktop\class.png"/>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760561"/>
            <a:ext cx="5943600" cy="4681182"/>
          </a:xfrm>
          <a:prstGeom prst="rect">
            <a:avLst/>
          </a:prstGeom>
          <a:noFill/>
          <a:ln>
            <a:noFill/>
          </a:ln>
        </p:spPr>
      </p:pic>
    </p:spTree>
    <p:extLst>
      <p:ext uri="{BB962C8B-B14F-4D97-AF65-F5344CB8AC3E}">
        <p14:creationId xmlns:p14="http://schemas.microsoft.com/office/powerpoint/2010/main" xmlns="" val="1182921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Zero level DFD</a:t>
            </a:r>
            <a:endParaRPr lang="en-US" sz="3200" dirty="0">
              <a:latin typeface="Times New Roman" panose="02020603050405020304" pitchFamily="18" charset="0"/>
              <a:cs typeface="Times New Roman" panose="02020603050405020304" pitchFamily="18" charset="0"/>
            </a:endParaRPr>
          </a:p>
        </p:txBody>
      </p:sp>
      <p:pic>
        <p:nvPicPr>
          <p:cNvPr id="4" name="Picture 3" descr="C:\Users\admin\Desktop\dfd.png"/>
          <p:cNvPicPr/>
          <p:nvPr/>
        </p:nvPicPr>
        <p:blipFill>
          <a:blip r:embed="rId2">
            <a:extLst>
              <a:ext uri="{28A0092B-C50C-407E-A947-70E740481C1C}">
                <a14:useLocalDpi xmlns:a14="http://schemas.microsoft.com/office/drawing/2010/main" xmlns="" val="0"/>
              </a:ext>
            </a:extLst>
          </a:blip>
          <a:srcRect/>
          <a:stretch>
            <a:fillRect/>
          </a:stretch>
        </p:blipFill>
        <p:spPr bwMode="auto">
          <a:xfrm>
            <a:off x="3247030" y="1908274"/>
            <a:ext cx="5943600" cy="4297045"/>
          </a:xfrm>
          <a:prstGeom prst="rect">
            <a:avLst/>
          </a:prstGeom>
          <a:noFill/>
          <a:ln>
            <a:noFill/>
          </a:ln>
        </p:spPr>
      </p:pic>
    </p:spTree>
    <p:extLst>
      <p:ext uri="{BB962C8B-B14F-4D97-AF65-F5344CB8AC3E}">
        <p14:creationId xmlns:p14="http://schemas.microsoft.com/office/powerpoint/2010/main" xmlns="" val="22186473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physical machine to be used in the mess needs to have </a:t>
            </a:r>
            <a:r>
              <a:rPr lang="en-US" sz="1800" dirty="0" smtClean="0">
                <a:latin typeface="Times New Roman" pitchFamily="18" charset="0"/>
                <a:cs typeface="Times New Roman" pitchFamily="18" charset="0"/>
              </a:rPr>
              <a:t>internet access </a:t>
            </a:r>
            <a:r>
              <a:rPr lang="en-US" sz="1800" dirty="0">
                <a:latin typeface="Times New Roman" pitchFamily="18" charset="0"/>
                <a:cs typeface="Times New Roman" pitchFamily="18" charset="0"/>
              </a:rPr>
              <a:t>in order to connect to the database. This software will not assume </a:t>
            </a:r>
            <a:r>
              <a:rPr lang="en-US" sz="1800" dirty="0" smtClean="0">
                <a:latin typeface="Times New Roman" pitchFamily="18" charset="0"/>
                <a:cs typeface="Times New Roman" pitchFamily="18" charset="0"/>
              </a:rPr>
              <a:t>that a </a:t>
            </a:r>
            <a:r>
              <a:rPr lang="en-US" sz="1800" dirty="0">
                <a:latin typeface="Times New Roman" pitchFamily="18" charset="0"/>
                <a:cs typeface="Times New Roman" pitchFamily="18" charset="0"/>
              </a:rPr>
              <a:t>code scanner hardware is available on the machine, and so the ID </a:t>
            </a:r>
            <a:r>
              <a:rPr lang="en-US" sz="1800" dirty="0" smtClean="0">
                <a:latin typeface="Times New Roman" pitchFamily="18" charset="0"/>
                <a:cs typeface="Times New Roman" pitchFamily="18" charset="0"/>
              </a:rPr>
              <a:t>input will </a:t>
            </a:r>
            <a:r>
              <a:rPr lang="en-US" sz="1800" dirty="0">
                <a:latin typeface="Times New Roman" pitchFamily="18" charset="0"/>
                <a:cs typeface="Times New Roman" pitchFamily="18" charset="0"/>
              </a:rPr>
              <a:t>be done via keyboard. Students need internet access on their devices </a:t>
            </a:r>
            <a:r>
              <a:rPr lang="en-US" sz="1800" dirty="0" smtClean="0">
                <a:latin typeface="Times New Roman" pitchFamily="18" charset="0"/>
                <a:cs typeface="Times New Roman" pitchFamily="18" charset="0"/>
              </a:rPr>
              <a:t>as well</a:t>
            </a:r>
            <a:r>
              <a:rPr lang="en-US" sz="1800" dirty="0">
                <a:latin typeface="Times New Roman" pitchFamily="18" charset="0"/>
                <a:cs typeface="Times New Roman" pitchFamily="18" charset="0"/>
              </a:rPr>
              <a:t>, since all the data will be stored on the database which the software </a:t>
            </a:r>
            <a:r>
              <a:rPr lang="en-US" sz="1800" dirty="0" smtClean="0">
                <a:latin typeface="Times New Roman" pitchFamily="18" charset="0"/>
                <a:cs typeface="Times New Roman" pitchFamily="18" charset="0"/>
              </a:rPr>
              <a:t>will need </a:t>
            </a:r>
            <a:r>
              <a:rPr lang="en-US" sz="1800" dirty="0">
                <a:latin typeface="Times New Roman" pitchFamily="18" charset="0"/>
                <a:cs typeface="Times New Roman" pitchFamily="18" charset="0"/>
              </a:rPr>
              <a:t>to connect to</a:t>
            </a:r>
            <a:r>
              <a:rPr lang="en-US" sz="1800" dirty="0" smtClean="0">
                <a:latin typeface="Times New Roman" pitchFamily="18" charset="0"/>
                <a:cs typeface="Times New Roman" pitchFamily="18" charset="0"/>
              </a:rPr>
              <a:t>.</a:t>
            </a:r>
          </a:p>
          <a:p>
            <a:pPr algn="just"/>
            <a:r>
              <a:rPr lang="en-US" sz="1800" b="1" dirty="0" smtClean="0">
                <a:latin typeface="Times New Roman" pitchFamily="18" charset="0"/>
                <a:cs typeface="Times New Roman" pitchFamily="18" charset="0"/>
              </a:rPr>
              <a:t>Application implements using software development life cycle:</a:t>
            </a:r>
          </a:p>
          <a:p>
            <a:pPr marL="287338" indent="-233363" algn="just">
              <a:buFont typeface="Arial" pitchFamily="34" charset="0"/>
              <a:buChar char="•"/>
            </a:pPr>
            <a:r>
              <a:rPr lang="en-US" sz="1800" dirty="0">
                <a:latin typeface="Times New Roman" pitchFamily="18" charset="0"/>
                <a:cs typeface="Times New Roman" pitchFamily="18" charset="0"/>
              </a:rPr>
              <a:t>Software Development Life Cycle (SDLC) is a process used to conceptualize, design and develop high-quality software solutions that meet customer expectations and are delivered within predefined time and cost estimates.</a:t>
            </a:r>
          </a:p>
          <a:p>
            <a:pPr marL="287338" indent="-233363" algn="just">
              <a:buFont typeface="Arial" pitchFamily="34" charset="0"/>
              <a:buChar char="•"/>
            </a:pPr>
            <a:r>
              <a:rPr lang="en-US" sz="1800" dirty="0">
                <a:latin typeface="Times New Roman" pitchFamily="18" charset="0"/>
                <a:cs typeface="Times New Roman" pitchFamily="18" charset="0"/>
              </a:rPr>
              <a:t>SDLC is important because it breaks down the entire life cycle of software development thus making it easier to evaluate each part and guarantee its successful execution.</a:t>
            </a:r>
          </a:p>
          <a:p>
            <a:pPr marL="287338" indent="-233363" algn="just">
              <a:buFont typeface="Arial" pitchFamily="34" charset="0"/>
              <a:buChar char="•"/>
            </a:pPr>
            <a:r>
              <a:rPr lang="en-US" sz="1800" dirty="0">
                <a:latin typeface="Times New Roman" pitchFamily="18" charset="0"/>
                <a:cs typeface="Times New Roman" pitchFamily="18" charset="0"/>
              </a:rPr>
              <a:t>The Software Development Life Cycle has 7 phases that govern each step of the software development process from planning to development, to testing and from deployment to maintenance.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Implementation Details</a:t>
            </a:r>
          </a:p>
        </p:txBody>
      </p:sp>
    </p:spTree>
    <p:extLst>
      <p:ext uri="{BB962C8B-B14F-4D97-AF65-F5344CB8AC3E}">
        <p14:creationId xmlns:p14="http://schemas.microsoft.com/office/powerpoint/2010/main" xmlns="" val="16152492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a:xfrm>
            <a:off x="1097280" y="1845733"/>
            <a:ext cx="10058400" cy="4391293"/>
          </a:xfrm>
        </p:spPr>
        <p:txBody>
          <a:bodyPr>
            <a:noAutofit/>
          </a:bodyPr>
          <a:lstStyle/>
          <a:p>
            <a:pPr lvl="0" algn="just"/>
            <a:r>
              <a:rPr lang="en-US" sz="1600" b="1" dirty="0">
                <a:latin typeface="Times New Roman" pitchFamily="18" charset="0"/>
                <a:cs typeface="Times New Roman" pitchFamily="18" charset="0"/>
              </a:rPr>
              <a:t>Server System (Minimum Configuration) :</a:t>
            </a:r>
            <a:endParaRPr lang="en-US" sz="1400" dirty="0">
              <a:latin typeface="Times New Roman" pitchFamily="18" charset="0"/>
              <a:cs typeface="Times New Roman" pitchFamily="18" charset="0"/>
            </a:endParaRPr>
          </a:p>
          <a:p>
            <a:pPr lvl="1" algn="just">
              <a:buFont typeface="Courier New" pitchFamily="49" charset="0"/>
              <a:buChar char="o"/>
            </a:pPr>
            <a:r>
              <a:rPr lang="en-US" sz="1400" dirty="0">
                <a:latin typeface="Times New Roman" pitchFamily="18" charset="0"/>
                <a:cs typeface="Times New Roman" pitchFamily="18" charset="0"/>
              </a:rPr>
              <a:t>Processor: Pentium 3 </a:t>
            </a:r>
          </a:p>
          <a:p>
            <a:pPr lvl="1" algn="just">
              <a:buFont typeface="Courier New" pitchFamily="49" charset="0"/>
              <a:buChar char="o"/>
            </a:pPr>
            <a:r>
              <a:rPr lang="en-US" sz="1400" dirty="0">
                <a:latin typeface="Times New Roman" pitchFamily="18" charset="0"/>
                <a:cs typeface="Times New Roman" pitchFamily="18" charset="0"/>
              </a:rPr>
              <a:t>RAM: Minimum 512 MB or above </a:t>
            </a:r>
          </a:p>
          <a:p>
            <a:pPr lvl="1" algn="just">
              <a:buFont typeface="Courier New" pitchFamily="49" charset="0"/>
              <a:buChar char="o"/>
            </a:pPr>
            <a:r>
              <a:rPr lang="en-US" sz="1400" dirty="0">
                <a:latin typeface="Times New Roman" pitchFamily="18" charset="0"/>
                <a:cs typeface="Times New Roman" pitchFamily="18" charset="0"/>
              </a:rPr>
              <a:t>Hard </a:t>
            </a:r>
          </a:p>
          <a:p>
            <a:pPr lvl="1" algn="just">
              <a:buFont typeface="Courier New" pitchFamily="49" charset="0"/>
              <a:buChar char="o"/>
            </a:pPr>
            <a:r>
              <a:rPr lang="en-US" sz="1400" dirty="0">
                <a:latin typeface="Times New Roman" pitchFamily="18" charset="0"/>
                <a:cs typeface="Times New Roman" pitchFamily="18" charset="0"/>
              </a:rPr>
              <a:t>Disk: 40GB </a:t>
            </a:r>
            <a:endParaRPr lang="en-US" sz="2400" dirty="0">
              <a:latin typeface="Times New Roman" pitchFamily="18" charset="0"/>
              <a:cs typeface="Times New Roman" pitchFamily="18" charset="0"/>
            </a:endParaRPr>
          </a:p>
          <a:p>
            <a:pPr lvl="0" algn="just"/>
            <a:r>
              <a:rPr lang="en-US" sz="1600" b="1" dirty="0">
                <a:latin typeface="Times New Roman" pitchFamily="18" charset="0"/>
                <a:cs typeface="Times New Roman" pitchFamily="18" charset="0"/>
              </a:rPr>
              <a:t>Client side</a:t>
            </a:r>
            <a:endParaRPr lang="en-US" sz="1400" dirty="0">
              <a:latin typeface="Times New Roman" pitchFamily="18" charset="0"/>
              <a:cs typeface="Times New Roman" pitchFamily="18" charset="0"/>
            </a:endParaRPr>
          </a:p>
          <a:p>
            <a:pPr lvl="1" algn="just">
              <a:spcBef>
                <a:spcPts val="600"/>
              </a:spcBef>
              <a:buFont typeface="Courier New" pitchFamily="49" charset="0"/>
              <a:buChar char="o"/>
            </a:pPr>
            <a:r>
              <a:rPr lang="en-US" sz="1400" dirty="0">
                <a:latin typeface="Times New Roman" pitchFamily="18" charset="0"/>
                <a:cs typeface="Times New Roman" pitchFamily="18" charset="0"/>
              </a:rPr>
              <a:t>Processor: Dual </a:t>
            </a:r>
            <a:r>
              <a:rPr lang="en-US" sz="1400" dirty="0" smtClean="0">
                <a:latin typeface="Times New Roman" pitchFamily="18" charset="0"/>
                <a:cs typeface="Times New Roman" pitchFamily="18" charset="0"/>
              </a:rPr>
              <a:t>Core</a:t>
            </a:r>
          </a:p>
          <a:p>
            <a:pPr lvl="1" algn="just">
              <a:spcBef>
                <a:spcPts val="600"/>
              </a:spcBef>
              <a:buFont typeface="Courier New" pitchFamily="49" charset="0"/>
              <a:buChar char="o"/>
            </a:pPr>
            <a:r>
              <a:rPr lang="en-US" sz="1400" dirty="0" smtClean="0">
                <a:latin typeface="Times New Roman" pitchFamily="18" charset="0"/>
                <a:cs typeface="Times New Roman" pitchFamily="18" charset="0"/>
              </a:rPr>
              <a:t>RAM</a:t>
            </a:r>
            <a:r>
              <a:rPr lang="en-US" sz="1400" dirty="0">
                <a:latin typeface="Times New Roman" pitchFamily="18" charset="0"/>
                <a:cs typeface="Times New Roman" pitchFamily="18" charset="0"/>
              </a:rPr>
              <a:t>: Minimum 512 MB </a:t>
            </a:r>
          </a:p>
          <a:p>
            <a:pPr lvl="1" algn="just">
              <a:spcBef>
                <a:spcPts val="600"/>
              </a:spcBef>
              <a:buFont typeface="Courier New" pitchFamily="49" charset="0"/>
              <a:buChar char="o"/>
            </a:pPr>
            <a:r>
              <a:rPr lang="en-US" sz="1400" dirty="0">
                <a:latin typeface="Times New Roman" pitchFamily="18" charset="0"/>
                <a:cs typeface="Times New Roman" pitchFamily="18" charset="0"/>
              </a:rPr>
              <a:t>Hard Disk: </a:t>
            </a:r>
            <a:r>
              <a:rPr lang="en-US" sz="1400" dirty="0" smtClean="0">
                <a:latin typeface="Times New Roman" pitchFamily="18" charset="0"/>
                <a:cs typeface="Times New Roman" pitchFamily="18" charset="0"/>
              </a:rPr>
              <a:t>at least </a:t>
            </a:r>
            <a:r>
              <a:rPr lang="en-US" sz="1400" dirty="0">
                <a:latin typeface="Times New Roman" pitchFamily="18" charset="0"/>
                <a:cs typeface="Times New Roman" pitchFamily="18" charset="0"/>
              </a:rPr>
              <a:t>40 </a:t>
            </a:r>
            <a:r>
              <a:rPr lang="en-US" sz="1400" dirty="0" smtClean="0">
                <a:latin typeface="Times New Roman" pitchFamily="18" charset="0"/>
                <a:cs typeface="Times New Roman" pitchFamily="18" charset="0"/>
              </a:rPr>
              <a:t>GB</a:t>
            </a:r>
            <a:endParaRPr lang="en-US" sz="1400" dirty="0">
              <a:latin typeface="Times New Roman" pitchFamily="18" charset="0"/>
              <a:cs typeface="Times New Roman" pitchFamily="18" charset="0"/>
            </a:endParaRPr>
          </a:p>
          <a:p>
            <a:pPr lvl="0" algn="just"/>
            <a:r>
              <a:rPr lang="en-US" sz="1600" b="1" dirty="0">
                <a:latin typeface="Times New Roman" pitchFamily="18" charset="0"/>
                <a:cs typeface="Times New Roman" pitchFamily="18" charset="0"/>
              </a:rPr>
              <a:t> Software Specification:</a:t>
            </a:r>
            <a:endParaRPr lang="en-US" sz="1400" dirty="0">
              <a:latin typeface="Times New Roman" pitchFamily="18" charset="0"/>
              <a:cs typeface="Times New Roman" pitchFamily="18" charset="0"/>
            </a:endParaRPr>
          </a:p>
          <a:p>
            <a:pPr lvl="1" algn="just">
              <a:spcBef>
                <a:spcPts val="600"/>
              </a:spcBef>
              <a:buFont typeface="Courier New" pitchFamily="49" charset="0"/>
              <a:buChar char="o"/>
            </a:pPr>
            <a:r>
              <a:rPr lang="en-US" sz="1400" dirty="0">
                <a:latin typeface="Times New Roman" pitchFamily="18" charset="0"/>
                <a:cs typeface="Times New Roman" pitchFamily="18" charset="0"/>
              </a:rPr>
              <a:t>Platform: Window XP, Window 7, Window 8</a:t>
            </a:r>
          </a:p>
          <a:p>
            <a:pPr lvl="1" algn="just">
              <a:spcBef>
                <a:spcPts val="600"/>
              </a:spcBef>
              <a:buFont typeface="Courier New" pitchFamily="49" charset="0"/>
              <a:buChar char="o"/>
            </a:pPr>
            <a:r>
              <a:rPr lang="en-US" sz="1400" dirty="0">
                <a:latin typeface="Times New Roman" pitchFamily="18" charset="0"/>
                <a:cs typeface="Times New Roman" pitchFamily="18" charset="0"/>
              </a:rPr>
              <a:t>Front End: HTML, CSS, </a:t>
            </a:r>
            <a:r>
              <a:rPr lang="en-US" sz="1400" dirty="0" smtClean="0">
                <a:latin typeface="Times New Roman" pitchFamily="18" charset="0"/>
                <a:cs typeface="Times New Roman" pitchFamily="18" charset="0"/>
              </a:rPr>
              <a:t>JavaScript, android</a:t>
            </a:r>
            <a:endParaRPr lang="en-US" sz="1400" dirty="0">
              <a:latin typeface="Times New Roman" pitchFamily="18" charset="0"/>
              <a:cs typeface="Times New Roman" pitchFamily="18" charset="0"/>
            </a:endParaRPr>
          </a:p>
          <a:p>
            <a:pPr lvl="1" algn="just">
              <a:spcBef>
                <a:spcPts val="600"/>
              </a:spcBef>
              <a:buFont typeface="Courier New" pitchFamily="49" charset="0"/>
              <a:buChar char="o"/>
            </a:pPr>
            <a:r>
              <a:rPr lang="en-US" sz="1400" dirty="0">
                <a:latin typeface="Times New Roman" pitchFamily="18" charset="0"/>
                <a:cs typeface="Times New Roman" pitchFamily="18" charset="0"/>
              </a:rPr>
              <a:t>Back End: PHP, MySQL</a:t>
            </a:r>
          </a:p>
          <a:p>
            <a:pPr lvl="1" algn="just">
              <a:spcBef>
                <a:spcPts val="600"/>
              </a:spcBef>
              <a:buFont typeface="Courier New" pitchFamily="49" charset="0"/>
              <a:buChar char="o"/>
            </a:pPr>
            <a:r>
              <a:rPr lang="en-US" sz="1400" dirty="0">
                <a:latin typeface="Times New Roman" pitchFamily="18" charset="0"/>
                <a:cs typeface="Times New Roman" pitchFamily="18" charset="0"/>
              </a:rPr>
              <a:t>Browser: Internet explorer 8.0 and above, Mozilla Firefox, Google Chrome etc.</a:t>
            </a:r>
          </a:p>
          <a:p>
            <a:pPr algn="just"/>
            <a:r>
              <a:rPr lang="en-US" sz="1600" dirty="0">
                <a:latin typeface="Times New Roman" pitchFamily="18" charset="0"/>
                <a:cs typeface="Times New Roman" pitchFamily="18" charset="0"/>
              </a:rPr>
              <a:t> </a:t>
            </a:r>
          </a:p>
          <a:p>
            <a:pPr algn="just"/>
            <a:endParaRPr lang="en-US" sz="16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Hardware &amp; Software Requirement</a:t>
            </a:r>
          </a:p>
        </p:txBody>
      </p:sp>
    </p:spTree>
    <p:extLst>
      <p:ext uri="{BB962C8B-B14F-4D97-AF65-F5344CB8AC3E}">
        <p14:creationId xmlns:p14="http://schemas.microsoft.com/office/powerpoint/2010/main" xmlns="" val="26493370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Login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bwMode="auto">
          <a:xfrm>
            <a:off x="4248149" y="1959429"/>
            <a:ext cx="4112079" cy="4153988"/>
          </a:xfrm>
          <a:prstGeom prst="rect">
            <a:avLst/>
          </a:prstGeom>
          <a:noFill/>
          <a:ln w="9525">
            <a:noFill/>
            <a:miter lim="800000"/>
            <a:headEnd/>
            <a:tailEnd/>
          </a:ln>
        </p:spPr>
      </p:pic>
    </p:spTree>
    <p:extLst>
      <p:ext uri="{BB962C8B-B14F-4D97-AF65-F5344CB8AC3E}">
        <p14:creationId xmlns:p14="http://schemas.microsoft.com/office/powerpoint/2010/main" xmlns="" val="21144690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Registration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4389120" y="1867989"/>
            <a:ext cx="3618411" cy="4362994"/>
          </a:xfrm>
          <a:prstGeom prst="rect">
            <a:avLst/>
          </a:prstGeom>
          <a:noFill/>
          <a:ln w="9525">
            <a:noFill/>
            <a:miter lim="800000"/>
            <a:headEnd/>
            <a:tailEnd/>
          </a:ln>
        </p:spPr>
      </p:pic>
    </p:spTree>
    <p:extLst>
      <p:ext uri="{BB962C8B-B14F-4D97-AF65-F5344CB8AC3E}">
        <p14:creationId xmlns:p14="http://schemas.microsoft.com/office/powerpoint/2010/main" xmlns="" val="18416289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Reset Password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3074" name="Picture 2" descr="C:\Users\Amol\Pictures\mms\reset password.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20370" y="1880536"/>
            <a:ext cx="7647580" cy="43991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798866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34950" indent="-234950" algn="just">
              <a:buFont typeface="Wingdings" panose="05000000000000000000" pitchFamily="2" charset="2"/>
              <a:buChar char="§"/>
            </a:pPr>
            <a:r>
              <a:rPr lang="en-US" sz="1800" dirty="0">
                <a:latin typeface="Times New Roman" pitchFamily="18" charset="0"/>
                <a:cs typeface="Times New Roman" pitchFamily="18" charset="0"/>
              </a:rPr>
              <a:t>Mess Management System is one kind of Human Resource Management System . It will hold everything of any Hostel/Mess Management Count Down.</a:t>
            </a:r>
          </a:p>
          <a:p>
            <a:pPr marL="234950" indent="-234950" algn="just">
              <a:buFont typeface="Wingdings" panose="05000000000000000000" pitchFamily="2" charset="2"/>
              <a:buChar char="§"/>
            </a:pPr>
            <a:r>
              <a:rPr lang="en-US" sz="1800" dirty="0">
                <a:latin typeface="Times New Roman" pitchFamily="18" charset="0"/>
                <a:cs typeface="Times New Roman" pitchFamily="18" charset="0"/>
              </a:rPr>
              <a:t>In many organizations, entire mess management and billing calculations are done manually till date. It is very time consuming and increases the chances of performing calculation mistakes. It would be possible to do the same work within a short period of time and without using much efforts and manpower if there existed an application for the same. </a:t>
            </a:r>
          </a:p>
          <a:p>
            <a:pPr marL="234950" indent="-234950" algn="just">
              <a:buFont typeface="Wingdings" panose="05000000000000000000" pitchFamily="2" charset="2"/>
              <a:buChar char="§"/>
            </a:pPr>
            <a:r>
              <a:rPr lang="en-US" sz="1800" dirty="0">
                <a:latin typeface="Times New Roman" pitchFamily="18" charset="0"/>
                <a:cs typeface="Times New Roman" pitchFamily="18" charset="0"/>
              </a:rPr>
              <a:t>The application is not only restricted to food items and their billing manipulations, but handling the information of the Student is also possible in the software.</a:t>
            </a:r>
          </a:p>
          <a:p>
            <a:pPr marL="234950" indent="-234950">
              <a:buFont typeface="Wingdings" panose="05000000000000000000" pitchFamily="2" charset="2"/>
              <a:buChar char="§"/>
            </a:pPr>
            <a:r>
              <a:rPr lang="en-US" sz="1800" dirty="0">
                <a:latin typeface="Times New Roman" pitchFamily="18" charset="0"/>
                <a:cs typeface="Times New Roman" pitchFamily="18" charset="0"/>
              </a:rPr>
              <a:t>The admin software will allow the mess administrator to make changes to the daily mess menu, upload food consumption statistics and view net profit, view orders for the night mess and approve any special lunch orders as well along with reading feedback.</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xmlns="" val="34520859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Student Dashboard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011680" y="2489602"/>
            <a:ext cx="8634549" cy="3584627"/>
          </a:xfrm>
          <a:prstGeom prst="rect">
            <a:avLst/>
          </a:prstGeom>
          <a:noFill/>
          <a:ln w="9525">
            <a:noFill/>
            <a:miter lim="800000"/>
            <a:headEnd/>
            <a:tailEnd/>
          </a:ln>
        </p:spPr>
      </p:pic>
    </p:spTree>
    <p:extLst>
      <p:ext uri="{BB962C8B-B14F-4D97-AF65-F5344CB8AC3E}">
        <p14:creationId xmlns:p14="http://schemas.microsoft.com/office/powerpoint/2010/main" xmlns="" val="605707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Admin Dashboard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573383" y="2433449"/>
            <a:ext cx="7641771" cy="3379522"/>
          </a:xfrm>
          <a:prstGeom prst="rect">
            <a:avLst/>
          </a:prstGeom>
          <a:noFill/>
          <a:ln w="9525">
            <a:noFill/>
            <a:miter lim="800000"/>
            <a:headEnd/>
            <a:tailEnd/>
          </a:ln>
        </p:spPr>
      </p:pic>
    </p:spTree>
    <p:extLst>
      <p:ext uri="{BB962C8B-B14F-4D97-AF65-F5344CB8AC3E}">
        <p14:creationId xmlns:p14="http://schemas.microsoft.com/office/powerpoint/2010/main" xmlns="" val="4892278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super Admin Dashboard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246811" y="2573046"/>
            <a:ext cx="8386355" cy="3305240"/>
          </a:xfrm>
          <a:prstGeom prst="rect">
            <a:avLst/>
          </a:prstGeom>
          <a:noFill/>
          <a:ln w="9525">
            <a:noFill/>
            <a:miter lim="800000"/>
            <a:headEnd/>
            <a:tailEnd/>
          </a:ln>
        </p:spPr>
      </p:pic>
    </p:spTree>
    <p:extLst>
      <p:ext uri="{BB962C8B-B14F-4D97-AF65-F5344CB8AC3E}">
        <p14:creationId xmlns:p14="http://schemas.microsoft.com/office/powerpoint/2010/main" xmlns="" val="32935405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Student Feedback</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descr="C:\Users\Amol\Pictures\mms\stud feedback.PNG"/>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366701" y="1816477"/>
            <a:ext cx="5346225" cy="4270076"/>
          </a:xfrm>
          <a:prstGeom prst="rect">
            <a:avLst/>
          </a:prstGeom>
          <a:noFill/>
          <a:ln>
            <a:noFill/>
          </a:ln>
        </p:spPr>
      </p:pic>
    </p:spTree>
    <p:extLst>
      <p:ext uri="{BB962C8B-B14F-4D97-AF65-F5344CB8AC3E}">
        <p14:creationId xmlns:p14="http://schemas.microsoft.com/office/powerpoint/2010/main" xmlns="" val="6158931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Complaint Box</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8194" name="Picture 2" descr="I:\ss\complaint.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66814" y="1865172"/>
            <a:ext cx="5882727" cy="43036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71994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Notice Box</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9218" name="Picture 2" descr="I:\ss\notic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14962" y="1878463"/>
            <a:ext cx="5577296" cy="43312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646457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Student Attendance for  meal</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0242" name="Picture 2" descr="I:\ss\Screenshot (63).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43572" y="1945731"/>
            <a:ext cx="5495925" cy="4276725"/>
          </a:xfrm>
          <a:prstGeom prst="rect">
            <a:avLst/>
          </a:prstGeom>
          <a:noFill/>
          <a:ln w="12700">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122976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Menu Pricing</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1266" name="Picture 2" descr="I:\ss\Screenshot (68).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26091" y="1833139"/>
            <a:ext cx="4803626" cy="4362945"/>
          </a:xfrm>
          <a:prstGeom prst="rect">
            <a:avLst/>
          </a:prstGeom>
          <a:noFill/>
          <a:ln w="6350">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4241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 </a:t>
            </a:r>
            <a:r>
              <a:rPr lang="en-US" sz="28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Student wise attendance Report</a:t>
            </a:r>
            <a:r>
              <a:rPr lang="en-US" sz="28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2290" name="Picture 2" descr="I:\ss\Screenshot (69).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97862" y="1875009"/>
            <a:ext cx="7069469" cy="4375665"/>
          </a:xfrm>
          <a:prstGeom prst="rect">
            <a:avLst/>
          </a:prstGeom>
          <a:noFill/>
          <a:ln w="3175">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339182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a:latin typeface="Times New Roman" pitchFamily="18" charset="0"/>
                <a:cs typeface="Times New Roman" pitchFamily="18" charset="0"/>
              </a:rPr>
              <a:t>This software will be useful to any school/college hostel or in general to any institute maintaining a mess or canteen. Security is maintained as the complete control of the system is only under the hands of an authorized person. It will enable mess managers to refer diet charts and plan healthy, nutritious diet accordingly for the cadets. Also, this system will enable Stock purchasing based on daily fluctuating rates. Since easy calculations and bill generations are done in minutes, therefore, it will lessen the work/load of mess managers. Using this software, alerts regarding the stock of commodities will be easily generated. It will never let scarcity prevail in the mess. Backup of data can be easily taken using this software on the click of a single button. Restoring the data back to the system is also possible in case of any failure. Also, this software will reduce manpower, thus reducing the capital being invested. This project can be merged with any major projects in future where meals and their monthly calculations need to be done.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Conclusion: Result</a:t>
            </a:r>
          </a:p>
        </p:txBody>
      </p:sp>
    </p:spTree>
    <p:extLst>
      <p:ext uri="{BB962C8B-B14F-4D97-AF65-F5344CB8AC3E}">
        <p14:creationId xmlns:p14="http://schemas.microsoft.com/office/powerpoint/2010/main" xmlns="" val="195151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401638" indent="-401638" algn="just">
              <a:buFont typeface="Wingdings" panose="05000000000000000000" pitchFamily="2" charset="2"/>
              <a:buChar char="§"/>
            </a:pPr>
            <a:r>
              <a:rPr lang="en-US" sz="1800" dirty="0">
                <a:latin typeface="Times New Roman" pitchFamily="18" charset="0"/>
                <a:cs typeface="Times New Roman" pitchFamily="18" charset="0"/>
              </a:rPr>
              <a:t>The student software allows students to login and choose the monthly mess option, place orders for the night canteen online, book the mess for special occasions, view the daily mess menu and the night canteen (NC) menu, view food consumption statistics, inform the mess authorities when he/she won't be eating in the mess and submit feedback.</a:t>
            </a:r>
          </a:p>
          <a:p>
            <a:pPr marL="346075" indent="-346075" algn="just">
              <a:buFont typeface="Wingdings" panose="05000000000000000000" pitchFamily="2" charset="2"/>
              <a:buChar char="§"/>
            </a:pPr>
            <a:r>
              <a:rPr lang="en-US" sz="1800" dirty="0">
                <a:latin typeface="Times New Roman" pitchFamily="18" charset="0"/>
                <a:cs typeface="Times New Roman" pitchFamily="18" charset="0"/>
              </a:rPr>
              <a:t>we have proposed an attendance monitoring system based on the concept RFID card and also a Wi-Fi which is implemented as an online mobile application for if RFID card is not working for a while, that communicates with the database residing on a remote server.</a:t>
            </a:r>
          </a:p>
          <a:p>
            <a:pPr marL="346075" indent="-346075" algn="just">
              <a:buFont typeface="Wingdings" panose="05000000000000000000" pitchFamily="2" charset="2"/>
              <a:buChar char="§"/>
            </a:pPr>
            <a:r>
              <a:rPr lang="en-US" sz="1800" dirty="0">
                <a:latin typeface="Times New Roman" pitchFamily="18" charset="0"/>
                <a:cs typeface="Times New Roman" pitchFamily="18" charset="0"/>
              </a:rPr>
              <a:t>Also, The purpose for developing this software is to generate the report automatically at the end of the session or in the between of the session, weekly , monthly, yearly etc. </a:t>
            </a:r>
          </a:p>
          <a:p>
            <a:pPr marL="346075" indent="-346075" algn="just">
              <a:buFont typeface="Wingdings" panose="05000000000000000000" pitchFamily="2" charset="2"/>
              <a:buChar char="§"/>
            </a:pPr>
            <a:r>
              <a:rPr lang="en-US" sz="1800" dirty="0">
                <a:latin typeface="Times New Roman" pitchFamily="18" charset="0"/>
                <a:cs typeface="Times New Roman" pitchFamily="18" charset="0"/>
              </a:rPr>
              <a:t>such a software that is easy to use will reduce the work of mess managers who still maintain all the logs in registers and files. It would be of great benefit as all calculations would be done easily on the click of a button.</a:t>
            </a: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099987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87338" indent="-287338" algn="just">
              <a:buFont typeface="Arial" pitchFamily="34" charset="0"/>
              <a:buChar char="•"/>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Adam, J. and </a:t>
            </a:r>
            <a:r>
              <a:rPr lang="en-US" sz="1800" dirty="0" err="1">
                <a:latin typeface="Times New Roman" pitchFamily="18" charset="0"/>
                <a:cs typeface="Times New Roman" pitchFamily="18" charset="0"/>
              </a:rPr>
              <a:t>Kamuzora</a:t>
            </a:r>
            <a:r>
              <a:rPr lang="en-US" sz="1800" dirty="0">
                <a:latin typeface="Times New Roman" pitchFamily="18" charset="0"/>
                <a:cs typeface="Times New Roman" pitchFamily="18" charset="0"/>
              </a:rPr>
              <a:t>, F. (2008).</a:t>
            </a:r>
            <a:r>
              <a:rPr lang="en-US" sz="1800" dirty="0">
                <a:latin typeface="Times New Roman" pitchFamily="18" charset="0"/>
                <a:cs typeface="Times New Roman" pitchFamily="18" charset="0"/>
                <a:hlinkClick r:id="rId2"/>
              </a:rPr>
              <a:t>Research Methods</a:t>
            </a:r>
            <a:r>
              <a:rPr lang="en-US" sz="1800" dirty="0">
                <a:latin typeface="Times New Roman" pitchFamily="18" charset="0"/>
                <a:cs typeface="Times New Roman" pitchFamily="18" charset="0"/>
              </a:rPr>
              <a:t> for Business and Social Studies. </a:t>
            </a:r>
            <a:r>
              <a:rPr lang="en-US" sz="1800" dirty="0" err="1">
                <a:latin typeface="Times New Roman" pitchFamily="18" charset="0"/>
                <a:cs typeface="Times New Roman" pitchFamily="18" charset="0"/>
              </a:rPr>
              <a:t>Mzumbe</a:t>
            </a:r>
            <a:r>
              <a:rPr lang="en-US" sz="1800" dirty="0">
                <a:latin typeface="Times New Roman" pitchFamily="18" charset="0"/>
                <a:cs typeface="Times New Roman" pitchFamily="18" charset="0"/>
              </a:rPr>
              <a:t> Book Project; </a:t>
            </a:r>
            <a:r>
              <a:rPr lang="en-US" sz="1800" dirty="0" err="1">
                <a:latin typeface="Times New Roman" pitchFamily="18" charset="0"/>
                <a:cs typeface="Times New Roman" pitchFamily="18" charset="0"/>
              </a:rPr>
              <a:t>Morogoro</a:t>
            </a:r>
            <a:r>
              <a:rPr lang="en-US" sz="1800" dirty="0">
                <a:latin typeface="Times New Roman" pitchFamily="18" charset="0"/>
                <a:cs typeface="Times New Roman" pitchFamily="18" charset="0"/>
              </a:rPr>
              <a:t>, Tanzania.</a:t>
            </a:r>
          </a:p>
          <a:p>
            <a:pPr marL="287338" indent="-287338" algn="just">
              <a:buFont typeface="Arial" pitchFamily="34" charset="0"/>
              <a:buChar char="•"/>
            </a:pPr>
            <a:r>
              <a:rPr lang="en-US" sz="1800" dirty="0" err="1" smtClean="0">
                <a:latin typeface="Times New Roman" pitchFamily="18" charset="0"/>
                <a:cs typeface="Times New Roman" pitchFamily="18" charset="0"/>
              </a:rPr>
              <a:t>Ankita</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Chawla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Priyanka</a:t>
            </a:r>
            <a:r>
              <a:rPr lang="en-US" sz="1800" dirty="0">
                <a:latin typeface="Times New Roman" pitchFamily="18" charset="0"/>
                <a:cs typeface="Times New Roman" pitchFamily="18" charset="0"/>
              </a:rPr>
              <a:t> Joshi, </a:t>
            </a:r>
            <a:r>
              <a:rPr lang="en-US" sz="1800" dirty="0" err="1">
                <a:latin typeface="Times New Roman" pitchFamily="18" charset="0"/>
                <a:cs typeface="Times New Roman" pitchFamily="18" charset="0"/>
              </a:rPr>
              <a:t>Sanjana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Panjwani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Surbhi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Sontakke</a:t>
            </a:r>
            <a:r>
              <a:rPr lang="en-US" sz="1800" dirty="0">
                <a:latin typeface="Times New Roman" pitchFamily="18" charset="0"/>
                <a:cs typeface="Times New Roman" pitchFamily="18" charset="0"/>
              </a:rPr>
              <a:t>, ”Mess Management System”, International journal of science and engineering march-2015,vol:1 issue:2. Pg.: 82-85, e- ISSN: 2394-8299 p- ISSN: 2394-8280. [2] B </a:t>
            </a:r>
            <a:r>
              <a:rPr lang="en-US" sz="1800" dirty="0" err="1">
                <a:latin typeface="Times New Roman" pitchFamily="18" charset="0"/>
                <a:cs typeface="Times New Roman" pitchFamily="18" charset="0"/>
              </a:rPr>
              <a:t>Muniraja</a:t>
            </a:r>
            <a:r>
              <a:rPr lang="en-US" sz="1800" dirty="0">
                <a:latin typeface="Times New Roman" pitchFamily="18" charset="0"/>
                <a:cs typeface="Times New Roman" pitchFamily="18" charset="0"/>
              </a:rPr>
              <a:t>, J </a:t>
            </a:r>
            <a:r>
              <a:rPr lang="en-US" sz="1800" dirty="0" err="1">
                <a:latin typeface="Times New Roman" pitchFamily="18" charset="0"/>
                <a:cs typeface="Times New Roman" pitchFamily="18" charset="0"/>
              </a:rPr>
              <a:t>Rajanikanth</a:t>
            </a:r>
            <a:r>
              <a:rPr lang="en-US" sz="1800" dirty="0">
                <a:latin typeface="Times New Roman" pitchFamily="18" charset="0"/>
                <a:cs typeface="Times New Roman" pitchFamily="18" charset="0"/>
              </a:rPr>
              <a:t>, ”In-Time Billing Process for Canteen </a:t>
            </a:r>
            <a:r>
              <a:rPr lang="en-US" sz="1800" dirty="0" smtClean="0">
                <a:latin typeface="Times New Roman" pitchFamily="18" charset="0"/>
                <a:cs typeface="Times New Roman" pitchFamily="18" charset="0"/>
              </a:rPr>
              <a:t>Management </a:t>
            </a:r>
            <a:r>
              <a:rPr lang="en-US" sz="1800" dirty="0">
                <a:latin typeface="Times New Roman" pitchFamily="18" charset="0"/>
                <a:cs typeface="Times New Roman" pitchFamily="18" charset="0"/>
              </a:rPr>
              <a:t>System” International Journal of Emerging Trends in Engineering Research (IJETER</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err="1" smtClean="0">
                <a:latin typeface="Times New Roman" pitchFamily="18" charset="0"/>
                <a:cs typeface="Times New Roman" pitchFamily="18" charset="0"/>
              </a:rPr>
              <a:t>Swapna</a:t>
            </a:r>
            <a:r>
              <a:rPr lang="en-US" sz="1800" dirty="0">
                <a:latin typeface="Times New Roman" pitchFamily="18" charset="0"/>
                <a:cs typeface="Times New Roman" pitchFamily="18" charset="0"/>
              </a:rPr>
              <a:t>, M. </a:t>
            </a:r>
            <a:r>
              <a:rPr lang="en-US" sz="1800" dirty="0" err="1">
                <a:latin typeface="Times New Roman" pitchFamily="18" charset="0"/>
                <a:cs typeface="Times New Roman" pitchFamily="18" charset="0"/>
              </a:rPr>
              <a:t>Firdouse</a:t>
            </a:r>
            <a:r>
              <a:rPr lang="en-US" sz="1800" dirty="0">
                <a:latin typeface="Times New Roman" pitchFamily="18" charset="0"/>
                <a:cs typeface="Times New Roman" pitchFamily="18" charset="0"/>
              </a:rPr>
              <a:t> Ali Khan, “Design and Implementation of Ordering System for Restaurants”, in International Journal of Engineering Research &amp; Technology (IJERT), Vol. 1, Issue 10, December- 2012 [6] S. B.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Srikantha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Rao</a:t>
            </a:r>
            <a:r>
              <a:rPr lang="en-US" sz="1800" dirty="0">
                <a:latin typeface="Times New Roman" pitchFamily="18" charset="0"/>
                <a:cs typeface="Times New Roman" pitchFamily="18" charset="0"/>
              </a:rPr>
              <a:t>, P. S.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2001 „Canteen Management Design Principles‟ Proceedings of the International Conference &amp; </a:t>
            </a:r>
            <a:r>
              <a:rPr lang="en-US" sz="1800" dirty="0" err="1">
                <a:latin typeface="Times New Roman" pitchFamily="18" charset="0"/>
                <a:cs typeface="Times New Roman" pitchFamily="18" charset="0"/>
              </a:rPr>
              <a:t>WorkShop</a:t>
            </a:r>
            <a:r>
              <a:rPr lang="en-US" sz="1800" dirty="0">
                <a:latin typeface="Times New Roman" pitchFamily="18" charset="0"/>
                <a:cs typeface="Times New Roman" pitchFamily="18" charset="0"/>
              </a:rPr>
              <a:t> on Trades in Technology, pp. 765-766, viewed 7 October </a:t>
            </a:r>
            <a:r>
              <a:rPr lang="en-US" sz="1800" dirty="0" smtClean="0">
                <a:latin typeface="Times New Roman" pitchFamily="18" charset="0"/>
                <a:cs typeface="Times New Roman" pitchFamily="18" charset="0"/>
              </a:rPr>
              <a:t>2001</a:t>
            </a:r>
          </a:p>
          <a:p>
            <a:pPr marL="287338" indent="-287338" algn="just">
              <a:buFont typeface="Arial" pitchFamily="34" charset="0"/>
              <a:buChar char="•"/>
            </a:pPr>
            <a:r>
              <a:rPr lang="en-US" sz="1800" dirty="0">
                <a:latin typeface="Times New Roman" pitchFamily="18" charset="0"/>
                <a:cs typeface="Times New Roman" pitchFamily="18" charset="0"/>
              </a:rPr>
              <a:t>Tan-Hsu Tan, </a:t>
            </a:r>
            <a:r>
              <a:rPr lang="en-US" sz="1800" dirty="0" err="1">
                <a:latin typeface="Times New Roman" pitchFamily="18" charset="0"/>
                <a:cs typeface="Times New Roman" pitchFamily="18" charset="0"/>
              </a:rPr>
              <a:t>Ching</a:t>
            </a:r>
            <a:r>
              <a:rPr lang="en-US" sz="1800" dirty="0">
                <a:latin typeface="Times New Roman" pitchFamily="18" charset="0"/>
                <a:cs typeface="Times New Roman" pitchFamily="18" charset="0"/>
              </a:rPr>
              <a:t>-Su Chang, Yung-Fu Chen, Yung-</a:t>
            </a:r>
            <a:r>
              <a:rPr lang="en-US" sz="1800" dirty="0" err="1">
                <a:latin typeface="Times New Roman" pitchFamily="18" charset="0"/>
                <a:cs typeface="Times New Roman" pitchFamily="18" charset="0"/>
              </a:rPr>
              <a:t>Fa</a:t>
            </a:r>
            <a:r>
              <a:rPr lang="en-US" sz="1800" dirty="0">
                <a:latin typeface="Times New Roman" pitchFamily="18" charset="0"/>
                <a:cs typeface="Times New Roman" pitchFamily="18" charset="0"/>
              </a:rPr>
              <a:t> Huang, </a:t>
            </a:r>
            <a:r>
              <a:rPr lang="en-US" sz="1800" dirty="0" err="1">
                <a:latin typeface="Times New Roman" pitchFamily="18" charset="0"/>
                <a:cs typeface="Times New Roman" pitchFamily="18" charset="0"/>
              </a:rPr>
              <a:t>Tsung</a:t>
            </a:r>
            <a:r>
              <a:rPr lang="en-US" sz="1800" dirty="0">
                <a:latin typeface="Times New Roman" pitchFamily="18" charset="0"/>
                <a:cs typeface="Times New Roman" pitchFamily="18" charset="0"/>
              </a:rPr>
              <a:t>-Yu Liu, “Developing an Intelligent e-Restaurant with a Menu Recommender for Customer-Centric Service”, Systems, Man, and Cybernetics, Part C: Applications and Reviews, IEEE Transactions.</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2714392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87338" indent="-287338" algn="just">
              <a:buFont typeface="Arial" pitchFamily="34" charset="0"/>
              <a:buChar char="•"/>
            </a:pPr>
            <a:r>
              <a:rPr lang="en-US" sz="1800" dirty="0">
                <a:latin typeface="Times New Roman" pitchFamily="18" charset="0"/>
                <a:cs typeface="Times New Roman" pitchFamily="18" charset="0"/>
              </a:rPr>
              <a:t>Canteen Food Ordering Android System, </a:t>
            </a:r>
            <a:r>
              <a:rPr lang="en-US" sz="1800" dirty="0" err="1">
                <a:latin typeface="Times New Roman" pitchFamily="18" charset="0"/>
                <a:cs typeface="Times New Roman" pitchFamily="18" charset="0"/>
              </a:rPr>
              <a:t>Abhishek</a:t>
            </a:r>
            <a:r>
              <a:rPr lang="en-US" sz="1800" dirty="0">
                <a:latin typeface="Times New Roman" pitchFamily="18" charset="0"/>
                <a:cs typeface="Times New Roman" pitchFamily="18" charset="0"/>
              </a:rPr>
              <a:t> Singh, </a:t>
            </a:r>
            <a:r>
              <a:rPr lang="en-US" sz="1800" dirty="0" err="1">
                <a:latin typeface="Times New Roman" pitchFamily="18" charset="0"/>
                <a:cs typeface="Times New Roman" pitchFamily="18" charset="0"/>
              </a:rPr>
              <a:t>Amit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Tanwar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Aditya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Sawant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Chaitanya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Parulekar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Kunal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Yadav</a:t>
            </a:r>
            <a:r>
              <a:rPr lang="en-US" sz="1800" dirty="0">
                <a:latin typeface="Times New Roman" pitchFamily="18" charset="0"/>
                <a:cs typeface="Times New Roman" pitchFamily="18" charset="0"/>
              </a:rPr>
              <a:t>, IT Department, MUMBAI University, Journal on Recent and Innovation Trends in Computing and Communication, ISSN: 2321-8169</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err="1">
                <a:latin typeface="Times New Roman" pitchFamily="18" charset="0"/>
                <a:cs typeface="Times New Roman" pitchFamily="18" charset="0"/>
              </a:rPr>
              <a:t>Shweta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Shashikant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Tanpure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Priyanka</a:t>
            </a:r>
            <a:r>
              <a:rPr lang="en-US" sz="1800" dirty="0">
                <a:latin typeface="Times New Roman" pitchFamily="18" charset="0"/>
                <a:cs typeface="Times New Roman" pitchFamily="18" charset="0"/>
              </a:rPr>
              <a:t> R. </a:t>
            </a:r>
            <a:r>
              <a:rPr lang="en-US" sz="1800" dirty="0" err="1">
                <a:latin typeface="Times New Roman" pitchFamily="18" charset="0"/>
                <a:cs typeface="Times New Roman" pitchFamily="18" charset="0"/>
              </a:rPr>
              <a:t>Shidankar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Madhura</a:t>
            </a:r>
            <a:r>
              <a:rPr lang="en-US" sz="1800" dirty="0">
                <a:latin typeface="Times New Roman" pitchFamily="18" charset="0"/>
                <a:cs typeface="Times New Roman" pitchFamily="18" charset="0"/>
              </a:rPr>
              <a:t> M. Joshi, “Automated Food Ordering System with Real-Time Customer Feedback”, in International Journal of Advanced Research in Computer Science and Software Engineering, Vol</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a:latin typeface="Times New Roman" pitchFamily="18" charset="0"/>
                <a:cs typeface="Times New Roman" pitchFamily="18" charset="0"/>
              </a:rPr>
              <a:t>Issue 2, February 2013. 3. S. B.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Srikantha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Rao</a:t>
            </a:r>
            <a:r>
              <a:rPr lang="en-US" sz="1800" dirty="0">
                <a:latin typeface="Times New Roman" pitchFamily="18" charset="0"/>
                <a:cs typeface="Times New Roman" pitchFamily="18" charset="0"/>
              </a:rPr>
              <a:t>, P. S.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2001 ‘Canteen Management Design Principles’ Proceedings of the International Conference &amp; Workshop on Trades in Technology, pp. 765-766, viewed 7 October 2001</a:t>
            </a:r>
          </a:p>
          <a:p>
            <a:pPr marL="287338" indent="-287338" algn="just">
              <a:buFont typeface="Arial" pitchFamily="34" charset="0"/>
              <a:buChar char="•"/>
            </a:pPr>
            <a:r>
              <a:rPr lang="en-US" sz="1800" dirty="0">
                <a:latin typeface="Times New Roman" pitchFamily="18" charset="0"/>
                <a:cs typeface="Times New Roman" pitchFamily="18" charset="0"/>
              </a:rPr>
              <a:t>Tomoko Kashima, </a:t>
            </a:r>
            <a:r>
              <a:rPr lang="en-US" sz="1800" dirty="0" err="1">
                <a:latin typeface="Times New Roman" pitchFamily="18" charset="0"/>
                <a:cs typeface="Times New Roman" pitchFamily="18" charset="0"/>
              </a:rPr>
              <a:t>Shimpei</a:t>
            </a:r>
            <a:r>
              <a:rPr lang="en-US" sz="1800" dirty="0">
                <a:latin typeface="Times New Roman" pitchFamily="18" charset="0"/>
                <a:cs typeface="Times New Roman" pitchFamily="18" charset="0"/>
              </a:rPr>
              <a:t> Matsumoto, and Hiroaki Ishii, “Recommendation Method with Rough Sets in Restaurant Point of Sales System”, PIMECS 2010 </a:t>
            </a:r>
            <a:r>
              <a:rPr lang="en-US" sz="1800" dirty="0" err="1">
                <a:latin typeface="Times New Roman" pitchFamily="18" charset="0"/>
                <a:cs typeface="Times New Roman" pitchFamily="18" charset="0"/>
              </a:rPr>
              <a:t>Vol</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III</a:t>
            </a:r>
          </a:p>
          <a:p>
            <a:pPr marL="287338" indent="-287338" algn="just">
              <a:buFont typeface="Arial" pitchFamily="34" charset="0"/>
              <a:buChar char="•"/>
            </a:pPr>
            <a:r>
              <a:rPr lang="en-US" sz="1800" dirty="0" err="1">
                <a:latin typeface="Times New Roman" pitchFamily="18" charset="0"/>
                <a:cs typeface="Times New Roman" pitchFamily="18" charset="0"/>
              </a:rPr>
              <a:t>AliAkhtarzada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Cristian</a:t>
            </a:r>
            <a:r>
              <a:rPr lang="en-US" sz="1800" dirty="0">
                <a:latin typeface="Times New Roman" pitchFamily="18" charset="0"/>
                <a:cs typeface="Times New Roman" pitchFamily="18" charset="0"/>
              </a:rPr>
              <a:t> S. </a:t>
            </a:r>
            <a:r>
              <a:rPr lang="en-US" sz="1800" dirty="0" err="1">
                <a:latin typeface="Times New Roman" pitchFamily="18" charset="0"/>
                <a:cs typeface="Times New Roman" pitchFamily="18" charset="0"/>
              </a:rPr>
              <a:t>Calude</a:t>
            </a:r>
            <a:r>
              <a:rPr lang="en-US" sz="1800" dirty="0">
                <a:latin typeface="Times New Roman" pitchFamily="18" charset="0"/>
                <a:cs typeface="Times New Roman" pitchFamily="18" charset="0"/>
              </a:rPr>
              <a:t> and John Hosking, “A </a:t>
            </a:r>
            <a:r>
              <a:rPr lang="en-US" sz="1800" dirty="0" err="1">
                <a:latin typeface="Times New Roman" pitchFamily="18" charset="0"/>
                <a:cs typeface="Times New Roman" pitchFamily="18" charset="0"/>
              </a:rPr>
              <a:t>MultiCriteria</a:t>
            </a:r>
            <a:r>
              <a:rPr lang="en-US" sz="1800" dirty="0">
                <a:latin typeface="Times New Roman" pitchFamily="18" charset="0"/>
                <a:cs typeface="Times New Roman" pitchFamily="18" charset="0"/>
              </a:rPr>
              <a:t> Metric Algorithm for Recommender Systems”, CDMTCS-400</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17667646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a:xfrm>
            <a:off x="1097280" y="1845733"/>
            <a:ext cx="10058400" cy="4800727"/>
          </a:xfrm>
        </p:spPr>
        <p:txBody>
          <a:bodyPr>
            <a:normAutofit lnSpcReduction="10000"/>
          </a:bodyPr>
          <a:lstStyle/>
          <a:p>
            <a:pPr marL="287338" indent="-287338" algn="just">
              <a:buFont typeface="Arial" pitchFamily="34" charset="0"/>
              <a:buChar char="•"/>
            </a:pPr>
            <a:r>
              <a:rPr lang="en-US" sz="1800" dirty="0">
                <a:latin typeface="Times New Roman" pitchFamily="18" charset="0"/>
                <a:cs typeface="Times New Roman" pitchFamily="18" charset="0"/>
              </a:rPr>
              <a:t>Student Card System Using Smart Card Technology -Information Technology Based Higher Education and Training, 2004. ITHET 2004.Proceedings of the Fifth International Conference in January 2004 from the University of New South Wales UNSW, Sydney, NSW 2052, Australia</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a:latin typeface="Times New Roman" pitchFamily="18" charset="0"/>
                <a:cs typeface="Times New Roman" pitchFamily="18" charset="0"/>
              </a:rPr>
              <a:t>S SumitaNainan1, </a:t>
            </a:r>
            <a:r>
              <a:rPr lang="en-US" sz="1800" dirty="0" err="1">
                <a:latin typeface="Times New Roman" pitchFamily="18" charset="0"/>
                <a:cs typeface="Times New Roman" pitchFamily="18" charset="0"/>
              </a:rPr>
              <a:t>Romin</a:t>
            </a:r>
            <a:r>
              <a:rPr lang="en-US" sz="1800" dirty="0">
                <a:latin typeface="Times New Roman" pitchFamily="18" charset="0"/>
                <a:cs typeface="Times New Roman" pitchFamily="18" charset="0"/>
              </a:rPr>
              <a:t> Parekh, </a:t>
            </a:r>
            <a:r>
              <a:rPr lang="en-US" sz="1800" dirty="0" err="1">
                <a:latin typeface="Times New Roman" pitchFamily="18" charset="0"/>
                <a:cs typeface="Times New Roman" pitchFamily="18" charset="0"/>
              </a:rPr>
              <a:t>Tanvi</a:t>
            </a:r>
            <a:r>
              <a:rPr lang="en-US" sz="1800" dirty="0">
                <a:latin typeface="Times New Roman" pitchFamily="18" charset="0"/>
                <a:cs typeface="Times New Roman" pitchFamily="18" charset="0"/>
              </a:rPr>
              <a:t> Shah - RFID Technology Based Attendance Management System from NMIMS University Mumbai, Maharashtra. </a:t>
            </a:r>
            <a:endParaRPr lang="en-US" sz="1800" dirty="0" smtClean="0">
              <a:latin typeface="Times New Roman" pitchFamily="18" charset="0"/>
              <a:cs typeface="Times New Roman" pitchFamily="18" charset="0"/>
            </a:endParaRPr>
          </a:p>
          <a:p>
            <a:pPr marL="287338" indent="-287338" algn="just">
              <a:buFont typeface="Arial" pitchFamily="34" charset="0"/>
              <a:buChar char="•"/>
            </a:pPr>
            <a:r>
              <a:rPr lang="en-US" sz="1800" dirty="0" err="1">
                <a:latin typeface="Times New Roman" pitchFamily="18" charset="0"/>
                <a:cs typeface="Times New Roman" pitchFamily="18" charset="0"/>
              </a:rPr>
              <a:t>Anuj</a:t>
            </a:r>
            <a:r>
              <a:rPr lang="en-US" sz="1800" dirty="0">
                <a:latin typeface="Times New Roman" pitchFamily="18" charset="0"/>
                <a:cs typeface="Times New Roman" pitchFamily="18" charset="0"/>
              </a:rPr>
              <a:t> Pal </a:t>
            </a:r>
            <a:r>
              <a:rPr lang="en-US" sz="1800" dirty="0" err="1">
                <a:latin typeface="Times New Roman" pitchFamily="18" charset="0"/>
                <a:cs typeface="Times New Roman" pitchFamily="18" charset="0"/>
              </a:rPr>
              <a:t>Kapoor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Madhu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Vij</a:t>
            </a:r>
            <a:r>
              <a:rPr lang="en-US" sz="1800" dirty="0">
                <a:latin typeface="Times New Roman" pitchFamily="18" charset="0"/>
                <a:cs typeface="Times New Roman" pitchFamily="18" charset="0"/>
              </a:rPr>
              <a:t>,” Technology at the dinner table: Ordering food online through mobile apps”, Journal of Retailing Customer Services 43 (2018), 342-351, 2018</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err="1">
                <a:latin typeface="Times New Roman" pitchFamily="18" charset="0"/>
                <a:cs typeface="Times New Roman" pitchFamily="18" charset="0"/>
              </a:rPr>
              <a:t>Jovin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Kurichial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Shubham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Shitole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Priyanka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Kedar</a:t>
            </a:r>
            <a:r>
              <a:rPr lang="en-US" sz="1800" dirty="0">
                <a:latin typeface="Times New Roman" pitchFamily="18" charset="0"/>
                <a:cs typeface="Times New Roman" pitchFamily="18" charset="0"/>
              </a:rPr>
              <a:t>, "Automated Mess Service Based On Users Location", International Research Journal of Engineering and Technology (JET), Sept. 2017</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a:latin typeface="Times New Roman" pitchFamily="18" charset="0"/>
                <a:cs typeface="Times New Roman" pitchFamily="18" charset="0"/>
              </a:rPr>
              <a:t>V. </a:t>
            </a:r>
            <a:r>
              <a:rPr lang="en-US" sz="1800" dirty="0" err="1">
                <a:latin typeface="Times New Roman" pitchFamily="18" charset="0"/>
                <a:cs typeface="Times New Roman" pitchFamily="18" charset="0"/>
              </a:rPr>
              <a:t>Swapna</a:t>
            </a:r>
            <a:r>
              <a:rPr lang="en-US" sz="1800" dirty="0">
                <a:latin typeface="Times New Roman" pitchFamily="18" charset="0"/>
                <a:cs typeface="Times New Roman" pitchFamily="18" charset="0"/>
              </a:rPr>
              <a:t>, M. </a:t>
            </a:r>
            <a:r>
              <a:rPr lang="en-US" sz="1800" dirty="0" err="1">
                <a:latin typeface="Times New Roman" pitchFamily="18" charset="0"/>
                <a:cs typeface="Times New Roman" pitchFamily="18" charset="0"/>
              </a:rPr>
              <a:t>Firdouse</a:t>
            </a:r>
            <a:r>
              <a:rPr lang="en-US" sz="1800" dirty="0">
                <a:latin typeface="Times New Roman" pitchFamily="18" charset="0"/>
                <a:cs typeface="Times New Roman" pitchFamily="18" charset="0"/>
              </a:rPr>
              <a:t> Ali Khan, “Design and Implementation of Ordering System for Restaurants”, International Journal of Engineering Research and Technology (IJERT), Vol. 1 Issue 10, December 2015. </a:t>
            </a:r>
            <a:endParaRPr lang="en-US" sz="1800" dirty="0" smtClean="0">
              <a:latin typeface="Times New Roman" pitchFamily="18" charset="0"/>
              <a:cs typeface="Times New Roman" pitchFamily="18" charset="0"/>
            </a:endParaRPr>
          </a:p>
          <a:p>
            <a:pPr marL="287338" indent="-287338" algn="just">
              <a:buFont typeface="Arial" pitchFamily="34" charset="0"/>
              <a:buChar char="•"/>
            </a:pPr>
            <a:r>
              <a:rPr lang="en-US" sz="1800" dirty="0">
                <a:latin typeface="Times New Roman" pitchFamily="18" charset="0"/>
                <a:cs typeface="Times New Roman" pitchFamily="18" charset="0"/>
              </a:rPr>
              <a:t>[1] The ordering system – </a:t>
            </a:r>
            <a:r>
              <a:rPr lang="en-US" sz="1800" dirty="0" err="1">
                <a:latin typeface="Times New Roman" pitchFamily="18" charset="0"/>
                <a:cs typeface="Times New Roman" pitchFamily="18" charset="0"/>
              </a:rPr>
              <a:t>A.nayak</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P.Ruthumbra</a:t>
            </a:r>
            <a:r>
              <a:rPr lang="en-US" sz="1800" dirty="0">
                <a:latin typeface="Times New Roman" pitchFamily="18" charset="0"/>
                <a:cs typeface="Times New Roman" pitchFamily="18" charset="0"/>
              </a:rPr>
              <a:t>. Journal of Engineering Science 2011 [2] Menu automation with vivid monitor- </a:t>
            </a:r>
            <a:r>
              <a:rPr lang="en-US" sz="1800" dirty="0" err="1">
                <a:latin typeface="Times New Roman" pitchFamily="18" charset="0"/>
                <a:cs typeface="Times New Roman" pitchFamily="18" charset="0"/>
              </a:rPr>
              <a:t>G.Vinod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S.Ramesh</a:t>
            </a:r>
            <a:r>
              <a:rPr lang="en-US" sz="1800" dirty="0">
                <a:latin typeface="Times New Roman" pitchFamily="18" charset="0"/>
                <a:cs typeface="Times New Roman" pitchFamily="18" charset="0"/>
              </a:rPr>
              <a:t>. NICE 2010 [3] Order Automation - M </a:t>
            </a:r>
            <a:r>
              <a:rPr lang="en-US" sz="1800" dirty="0" err="1">
                <a:latin typeface="Times New Roman" pitchFamily="18" charset="0"/>
                <a:cs typeface="Times New Roman" pitchFamily="18" charset="0"/>
              </a:rPr>
              <a:t>Jakhad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L.Rai</a:t>
            </a:r>
            <a:r>
              <a:rPr lang="en-US" sz="1800" dirty="0">
                <a:latin typeface="Times New Roman" pitchFamily="18" charset="0"/>
                <a:cs typeface="Times New Roman" pitchFamily="18" charset="0"/>
              </a:rPr>
              <a:t> , International Journal of Computer. May 2015. [4] OP. </a:t>
            </a:r>
            <a:r>
              <a:rPr lang="en-US" sz="1800" dirty="0" err="1">
                <a:latin typeface="Times New Roman" pitchFamily="18" charset="0"/>
                <a:cs typeface="Times New Roman" pitchFamily="18" charset="0"/>
              </a:rPr>
              <a:t>Naiyyar</a:t>
            </a:r>
            <a:r>
              <a:rPr lang="en-US" sz="1800" dirty="0">
                <a:latin typeface="Times New Roman" pitchFamily="18" charset="0"/>
                <a:cs typeface="Times New Roman" pitchFamily="18" charset="0"/>
              </a:rPr>
              <a:t>. A </a:t>
            </a:r>
            <a:r>
              <a:rPr lang="en-US" sz="1800" dirty="0" err="1">
                <a:latin typeface="Times New Roman" pitchFamily="18" charset="0"/>
                <a:cs typeface="Times New Roman" pitchFamily="18" charset="0"/>
              </a:rPr>
              <a:t>Kher</a:t>
            </a:r>
            <a:r>
              <a:rPr lang="en-US" sz="1800" dirty="0">
                <a:latin typeface="Times New Roman" pitchFamily="18" charset="0"/>
                <a:cs typeface="Times New Roman" pitchFamily="18" charset="0"/>
              </a:rPr>
              <a:t> , “A Proposed System for Android based Ordering system” IJSIET publications, issue 2, 2018 [5] RFID radio controlled order – JK Nada, KL. </a:t>
            </a:r>
            <a:r>
              <a:rPr lang="en-US" sz="1800" dirty="0" err="1">
                <a:latin typeface="Times New Roman" pitchFamily="18" charset="0"/>
                <a:cs typeface="Times New Roman" pitchFamily="18" charset="0"/>
              </a:rPr>
              <a:t>Vikram</a:t>
            </a:r>
            <a:r>
              <a:rPr lang="en-US" sz="1800" dirty="0">
                <a:latin typeface="Times New Roman" pitchFamily="18" charset="0"/>
                <a:cs typeface="Times New Roman" pitchFamily="18" charset="0"/>
              </a:rPr>
              <a:t>. B. Mane – IEEE paper, issue 4 volume 10. August 2017 </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17667646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a:xfrm>
            <a:off x="1097280" y="1845734"/>
            <a:ext cx="10058400" cy="4432236"/>
          </a:xfrm>
        </p:spPr>
        <p:txBody>
          <a:bodyPr>
            <a:normAutofit/>
          </a:bodyPr>
          <a:lstStyle/>
          <a:p>
            <a:pPr marL="287338" indent="-287338" algn="just">
              <a:buFont typeface="Arial" pitchFamily="34" charset="0"/>
              <a:buChar char="•"/>
              <a:tabLst>
                <a:tab pos="177800" algn="l"/>
                <a:tab pos="341313" algn="l"/>
              </a:tabLst>
            </a:pPr>
            <a:r>
              <a:rPr lang="en-US" sz="1800" u="sng" dirty="0">
                <a:latin typeface="Times New Roman" pitchFamily="18" charset="0"/>
                <a:cs typeface="Times New Roman" pitchFamily="18" charset="0"/>
                <a:hlinkClick r:id="rId2"/>
              </a:rPr>
              <a:t>http://www.organizationaldynamics.upenn.edu/system/files/Ac koff-1981-Mess-Management_0.pdf</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3"/>
              </a:rPr>
              <a:t>http://www.gen.cam.ac.uk/department/library/libraryhandouts/ref-management-systems</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4"/>
              </a:rPr>
              <a:t>http</a:t>
            </a:r>
            <a:r>
              <a:rPr lang="en-US" sz="1800" u="sng" dirty="0">
                <a:latin typeface="Times New Roman" pitchFamily="18" charset="0"/>
                <a:cs typeface="Times New Roman" pitchFamily="18" charset="0"/>
                <a:hlinkClick r:id="rId4"/>
              </a:rPr>
              <a:t>://spod.tarc.edu.my/SAS/fulltext/201112/AIA2/EngWeiSengAIA%20201112F.pdf</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endParaRPr lang="en-US" sz="1800" u="sng" dirty="0" smtClean="0">
              <a:latin typeface="Times New Roman" pitchFamily="18" charset="0"/>
              <a:cs typeface="Times New Roman" pitchFamily="18" charset="0"/>
              <a:hlinkClick r:id="rId5"/>
            </a:endParaRP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5"/>
              </a:rPr>
              <a:t>https</a:t>
            </a:r>
            <a:r>
              <a:rPr lang="en-US" sz="1800" u="sng" dirty="0">
                <a:latin typeface="Times New Roman" pitchFamily="18" charset="0"/>
                <a:cs typeface="Times New Roman" pitchFamily="18" charset="0"/>
                <a:hlinkClick r:id="rId5"/>
              </a:rPr>
              <a:t>://learn.shayhowe.com/html-css/building-your-first-web-page</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6"/>
              </a:rPr>
              <a:t>https://www.djangoproject.com/</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7"/>
              </a:rPr>
              <a:t>https://www.w3schools.com/sql/</a:t>
            </a:r>
            <a:r>
              <a:rPr lang="en-US" sz="1800" dirty="0">
                <a:latin typeface="Times New Roman" pitchFamily="18" charset="0"/>
                <a:cs typeface="Times New Roman" pitchFamily="18" charset="0"/>
              </a:rPr>
              <a:t> </a:t>
            </a: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8"/>
              </a:rPr>
              <a:t>www.google.com</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9"/>
              </a:rPr>
              <a:t>www.wikipedia.co.in</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10"/>
              </a:rPr>
              <a:t>www.tutorialspoint.com</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endParaRPr lang="en-US" sz="18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25377634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5518" y="2620370"/>
            <a:ext cx="10058400" cy="1450757"/>
          </a:xfrm>
        </p:spPr>
        <p:txBody>
          <a:bodyPr>
            <a:normAutofit/>
          </a:bodyPr>
          <a:lstStyle/>
          <a:p>
            <a:pPr algn="ctr"/>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5125221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250"/>
                                        <p:tgtEl>
                                          <p:spTgt spid="4"/>
                                        </p:tgtEl>
                                      </p:cBhvr>
                                    </p:animEffect>
                                    <p:anim calcmode="lin" valueType="num">
                                      <p:cBhvr>
                                        <p:cTn id="8" dur="2250" fill="hold"/>
                                        <p:tgtEl>
                                          <p:spTgt spid="4"/>
                                        </p:tgtEl>
                                        <p:attrNameLst>
                                          <p:attrName>ppt_x</p:attrName>
                                        </p:attrNameLst>
                                      </p:cBhvr>
                                      <p:tavLst>
                                        <p:tav tm="0">
                                          <p:val>
                                            <p:strVal val="#ppt_x"/>
                                          </p:val>
                                        </p:tav>
                                        <p:tav tm="100000">
                                          <p:val>
                                            <p:strVal val="#ppt_x"/>
                                          </p:val>
                                        </p:tav>
                                      </p:tavLst>
                                    </p:anim>
                                    <p:anim calcmode="lin" valueType="num">
                                      <p:cBhvr>
                                        <p:cTn id="9" dur="2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Autofit/>
          </a:bodyPr>
          <a:lstStyle/>
          <a:p>
            <a:pPr marL="201168" lvl="1" indent="0" algn="just">
              <a:buNone/>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Challenges encountered by the manual system in </a:t>
            </a:r>
            <a:r>
              <a:rPr lang="en-US" dirty="0" smtClean="0">
                <a:latin typeface="Times New Roman" pitchFamily="18" charset="0"/>
                <a:cs typeface="Times New Roman" pitchFamily="18" charset="0"/>
              </a:rPr>
              <a:t>mess is </a:t>
            </a:r>
            <a:r>
              <a:rPr lang="en-US" dirty="0">
                <a:latin typeface="Times New Roman" pitchFamily="18" charset="0"/>
                <a:cs typeface="Times New Roman" pitchFamily="18" charset="0"/>
              </a:rPr>
              <a:t>efficiency and customer satisfaction. The experience of ordering in most fast food </a:t>
            </a:r>
            <a:r>
              <a:rPr lang="en-US" dirty="0" smtClean="0">
                <a:latin typeface="Times New Roman" pitchFamily="18" charset="0"/>
                <a:cs typeface="Times New Roman" pitchFamily="18" charset="0"/>
              </a:rPr>
              <a:t>mess is </a:t>
            </a:r>
            <a:r>
              <a:rPr lang="en-US" dirty="0">
                <a:latin typeface="Times New Roman" pitchFamily="18" charset="0"/>
                <a:cs typeface="Times New Roman" pitchFamily="18" charset="0"/>
              </a:rPr>
              <a:t>not pleasant for customers. Customers have to make long queues before placing the order and when the order is placed they have to wait near the counter until the order is prepared. The another problem is efficiency that food </a:t>
            </a:r>
            <a:r>
              <a:rPr lang="en-US" dirty="0" smtClean="0">
                <a:latin typeface="Times New Roman" pitchFamily="18" charset="0"/>
                <a:cs typeface="Times New Roman" pitchFamily="18" charset="0"/>
              </a:rPr>
              <a:t>mess should </a:t>
            </a:r>
            <a:r>
              <a:rPr lang="en-US" dirty="0">
                <a:latin typeface="Times New Roman" pitchFamily="18" charset="0"/>
                <a:cs typeface="Times New Roman" pitchFamily="18" charset="0"/>
              </a:rPr>
              <a:t>maintain in their standard operations and keep with the quality of their product and services no matter how much crowd is present in </a:t>
            </a:r>
            <a:r>
              <a:rPr lang="en-US" dirty="0" smtClean="0">
                <a:latin typeface="Times New Roman" pitchFamily="18" charset="0"/>
                <a:cs typeface="Times New Roman" pitchFamily="18" charset="0"/>
              </a:rPr>
              <a:t>mess but </a:t>
            </a:r>
            <a:r>
              <a:rPr lang="en-US" dirty="0">
                <a:latin typeface="Times New Roman" pitchFamily="18" charset="0"/>
                <a:cs typeface="Times New Roman" pitchFamily="18" charset="0"/>
              </a:rPr>
              <a:t>they have to maintain efficiency as well as quality of product .however, we think that there are some issue concerning the traditional way to order food in </a:t>
            </a:r>
            <a:r>
              <a:rPr lang="en-US" dirty="0" smtClean="0">
                <a:latin typeface="Times New Roman" pitchFamily="18" charset="0"/>
                <a:cs typeface="Times New Roman" pitchFamily="18" charset="0"/>
              </a:rPr>
              <a:t>mess.</a:t>
            </a:r>
          </a:p>
          <a:p>
            <a:pPr marL="201168" lvl="1" indent="0" algn="just">
              <a:buNone/>
            </a:pPr>
            <a:r>
              <a:rPr lang="en-US" dirty="0" smtClean="0">
                <a:latin typeface="Times New Roman" pitchFamily="18" charset="0"/>
                <a:ea typeface="Tahoma" pitchFamily="34" charset="0"/>
                <a:cs typeface="Times New Roman" pitchFamily="18" charset="0"/>
              </a:rPr>
              <a:t>	The </a:t>
            </a:r>
            <a:r>
              <a:rPr lang="en-US" dirty="0">
                <a:latin typeface="Times New Roman" pitchFamily="18" charset="0"/>
                <a:ea typeface="Tahoma" pitchFamily="34" charset="0"/>
                <a:cs typeface="Times New Roman" pitchFamily="18" charset="0"/>
              </a:rPr>
              <a:t>reason to select this topic for project is, to solve the problems occurring during the  maintain the records of attendance of student in mess. To maintain the attendance manually using the pen and paper is very time consuming and hard to maintain. Also it need to maintain all transactional details, so if we use application for it instead of maintain it manually keep us in tract about the student attendance and their transactional details. The main feature of it is, we can maintain the records of student attendance and their transactional details per student. So make transaction easily at any time. it is also sharable to head of department .also it has parental control of mess manager and head of department.   </a:t>
            </a:r>
          </a:p>
          <a:p>
            <a:pPr algn="just"/>
            <a:r>
              <a:rPr lang="en-US" sz="1800" dirty="0">
                <a:latin typeface="Times New Roman" pitchFamily="18" charset="0"/>
                <a:ea typeface="Tahoma" pitchFamily="34" charset="0"/>
                <a:cs typeface="Times New Roman" pitchFamily="18" charset="0"/>
              </a:rPr>
              <a:t>              To make easy this process of maintaining records of students attendance and transaction in mess, </a:t>
            </a:r>
            <a:r>
              <a:rPr lang="en-US" sz="1800" dirty="0" smtClean="0">
                <a:latin typeface="Times New Roman" pitchFamily="18" charset="0"/>
                <a:ea typeface="Tahoma" pitchFamily="34" charset="0"/>
                <a:cs typeface="Times New Roman" pitchFamily="18" charset="0"/>
              </a:rPr>
              <a:t>  we  </a:t>
            </a:r>
            <a:r>
              <a:rPr lang="en-US" sz="1800" dirty="0">
                <a:latin typeface="Times New Roman" pitchFamily="18" charset="0"/>
                <a:ea typeface="Tahoma" pitchFamily="34" charset="0"/>
                <a:cs typeface="Times New Roman" pitchFamily="18" charset="0"/>
              </a:rPr>
              <a:t>have choose this topic.</a:t>
            </a:r>
          </a:p>
          <a:p>
            <a:pPr marL="201168" lvl="1" indent="0" algn="just">
              <a:buNone/>
            </a:pPr>
            <a:endParaRPr lang="en-US"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Choice of topic with Reasoning</a:t>
            </a:r>
          </a:p>
        </p:txBody>
      </p:sp>
    </p:spTree>
    <p:extLst>
      <p:ext uri="{BB962C8B-B14F-4D97-AF65-F5344CB8AC3E}">
        <p14:creationId xmlns:p14="http://schemas.microsoft.com/office/powerpoint/2010/main" xmlns="" val="20544374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The Mess Management System helps the user to access all the functionalities of the mess without having to visit the mess physically and to apply for leave.</a:t>
            </a:r>
          </a:p>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It enables the admin to view the inventory and access guest details. This application is free of cost for the users.</a:t>
            </a:r>
          </a:p>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Individuals who wish to use any functionality of the mess can simply log in to the app and have everything on their fingertips.</a:t>
            </a:r>
          </a:p>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It uses the internet to update all user queries and put it across to the admin.</a:t>
            </a:r>
          </a:p>
          <a:p>
            <a:pPr marL="290513" indent="-290513" algn="just">
              <a:buFont typeface="Wingdings" panose="05000000000000000000" pitchFamily="2" charset="2"/>
              <a:buChar char="§"/>
            </a:pPr>
            <a:r>
              <a:rPr lang="en-US" sz="1800" dirty="0">
                <a:latin typeface="Times New Roman" pitchFamily="18" charset="0"/>
                <a:cs typeface="Times New Roman" pitchFamily="18" charset="0"/>
              </a:rPr>
              <a:t>Using the information provided by all the users the admin can take decisions and the inventory for the</a:t>
            </a:r>
            <a:r>
              <a:rPr lang="en-US" sz="1800" strike="sngStrike" dirty="0">
                <a:latin typeface="Times New Roman" pitchFamily="18" charset="0"/>
                <a:cs typeface="Times New Roman" pitchFamily="18" charset="0"/>
              </a:rPr>
              <a:t> </a:t>
            </a:r>
            <a:r>
              <a:rPr lang="en-US" sz="1800" dirty="0">
                <a:latin typeface="Times New Roman" pitchFamily="18" charset="0"/>
                <a:cs typeface="Times New Roman" pitchFamily="18" charset="0"/>
              </a:rPr>
              <a:t>mess can be managed.</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xmlns="" val="1080713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overall goal of this project was to firstly study and understand the existing mess/canteen management </a:t>
            </a:r>
            <a:r>
              <a:rPr lang="en-US" sz="1800" dirty="0" smtClean="0">
                <a:latin typeface="Times New Roman" pitchFamily="18" charset="0"/>
                <a:cs typeface="Times New Roman" pitchFamily="18" charset="0"/>
              </a:rPr>
              <a:t>applications, </a:t>
            </a:r>
            <a:r>
              <a:rPr lang="en-US" sz="1800" dirty="0">
                <a:latin typeface="Times New Roman" pitchFamily="18" charset="0"/>
                <a:cs typeface="Times New Roman" pitchFamily="18" charset="0"/>
              </a:rPr>
              <a:t>then identify the limitations and contribute in the same topic with greater benefits. The main advantage of our proposed system over other existing systems is the GUI in Marathi language. This has enabled complete understanding and convenience for the user. Also, complex calculations are done within seconds and bills are generated on the single click of a button. As the name suggests, it is a software for maintaining any mess/canteen but it also enables handling of the information related to the students/employees who are a part of the organization. Another attractive feature in our software which is lacking in the existing </a:t>
            </a:r>
            <a:r>
              <a:rPr lang="en-US" sz="1800" dirty="0" smtClean="0">
                <a:latin typeface="Times New Roman" pitchFamily="18" charset="0"/>
                <a:cs typeface="Times New Roman" pitchFamily="18" charset="0"/>
              </a:rPr>
              <a:t>applications </a:t>
            </a:r>
            <a:r>
              <a:rPr lang="en-US" sz="1800" dirty="0">
                <a:latin typeface="Times New Roman" pitchFamily="18" charset="0"/>
                <a:cs typeface="Times New Roman" pitchFamily="18" charset="0"/>
              </a:rPr>
              <a:t>is the Backup and Recovery option. All data can be stored as a copy, that is, taking backup is also possible on a single click, plus recovery of lost data in case any failure occurs is also possible on a single click.</a:t>
            </a:r>
          </a:p>
          <a:p>
            <a:r>
              <a:rPr lang="en-US" sz="1800" dirty="0">
                <a:latin typeface="Times New Roman" pitchFamily="18" charset="0"/>
                <a:cs typeface="Times New Roman" pitchFamily="18" charset="0"/>
              </a:rPr>
              <a:t>Thus, this system with great added features will serve beneficial to the </a:t>
            </a:r>
            <a:r>
              <a:rPr lang="en-US" sz="1800" dirty="0" smtClean="0">
                <a:latin typeface="Times New Roman" pitchFamily="18" charset="0"/>
                <a:cs typeface="Times New Roman" pitchFamily="18" charset="0"/>
              </a:rPr>
              <a:t>people.</a:t>
            </a:r>
            <a:r>
              <a:rPr lang="en-US" sz="1800" dirty="0">
                <a:latin typeface="Times New Roman" pitchFamily="18" charset="0"/>
                <a:cs typeface="Times New Roman" pitchFamily="18" charset="0"/>
              </a:rPr>
              <a:t> Mess Management System will help small business owner to manage their business. This project is developed for Hostel Mess Management System</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Much such software is available in market but they are tedious and complicated with complicated user interface. But Mess Management System is web based application so we can provide very user friendly UI which is easy to understand and manage.</a:t>
            </a:r>
          </a:p>
          <a:p>
            <a:endParaRPr lang="en-US" sz="18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xmlns="" val="5653841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Proposed System Architecture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9116" y="2080095"/>
            <a:ext cx="4885899" cy="391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362" name="Picture 2" descr="C:\Users\Amol\Pictures\archi_mess.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00030" y="1906476"/>
            <a:ext cx="4609247" cy="4262012"/>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 name="Straight Connector 2"/>
          <p:cNvCxnSpPr/>
          <p:nvPr/>
        </p:nvCxnSpPr>
        <p:spPr>
          <a:xfrm>
            <a:off x="6305266" y="1906476"/>
            <a:ext cx="0" cy="4262012"/>
          </a:xfrm>
          <a:prstGeom prst="line">
            <a:avLst/>
          </a:prstGeom>
          <a:ln>
            <a:prstDash val="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9772133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845734"/>
            <a:ext cx="10058400" cy="2589788"/>
          </a:xfrm>
        </p:spPr>
        <p:txBody>
          <a:bodyPr>
            <a:normAutofit/>
          </a:bodyPr>
          <a:lstStyle/>
          <a:p>
            <a:pPr marL="287338" indent="-287338" algn="just">
              <a:buFont typeface="Wingdings" pitchFamily="2" charset="2"/>
              <a:buChar char="§"/>
            </a:pPr>
            <a:r>
              <a:rPr lang="en-US" sz="1800" dirty="0">
                <a:latin typeface="Times New Roman" pitchFamily="18" charset="0"/>
                <a:cs typeface="Times New Roman" pitchFamily="18" charset="0"/>
              </a:rPr>
              <a:t>There are three major blocks in our application, an android application, a </a:t>
            </a:r>
            <a:r>
              <a:rPr lang="en-US" sz="1800" dirty="0" smtClean="0">
                <a:latin typeface="Times New Roman" pitchFamily="18" charset="0"/>
                <a:cs typeface="Times New Roman" pitchFamily="18" charset="0"/>
              </a:rPr>
              <a:t>web application</a:t>
            </a:r>
            <a:r>
              <a:rPr lang="en-US" sz="1800" dirty="0">
                <a:latin typeface="Times New Roman" pitchFamily="18" charset="0"/>
                <a:cs typeface="Times New Roman" pitchFamily="18" charset="0"/>
              </a:rPr>
              <a:t>, a database and a web services API that interacts with all </a:t>
            </a:r>
            <a:r>
              <a:rPr lang="en-US" sz="1800" dirty="0" smtClean="0">
                <a:latin typeface="Times New Roman" pitchFamily="18" charset="0"/>
                <a:cs typeface="Times New Roman" pitchFamily="18" charset="0"/>
              </a:rPr>
              <a:t>three parts </a:t>
            </a:r>
            <a:r>
              <a:rPr lang="en-US" sz="1800" dirty="0">
                <a:latin typeface="Times New Roman" pitchFamily="18" charset="0"/>
                <a:cs typeface="Times New Roman" pitchFamily="18" charset="0"/>
              </a:rPr>
              <a:t>and carries out all the transactions. Architectural diagram is shown </a:t>
            </a:r>
            <a:r>
              <a:rPr lang="en-US" sz="1800" dirty="0" smtClean="0">
                <a:latin typeface="Times New Roman" pitchFamily="18" charset="0"/>
                <a:cs typeface="Times New Roman" pitchFamily="18" charset="0"/>
              </a:rPr>
              <a:t>figure.</a:t>
            </a:r>
            <a:endParaRPr lang="en-US" sz="1800" dirty="0">
              <a:latin typeface="Times New Roman" pitchFamily="18" charset="0"/>
              <a:cs typeface="Times New Roman" pitchFamily="18" charset="0"/>
            </a:endParaRPr>
          </a:p>
          <a:p>
            <a:pPr marL="287338" indent="-287338" algn="just">
              <a:buFont typeface="Wingdings" pitchFamily="2" charset="2"/>
              <a:buChar char="§"/>
            </a:pPr>
            <a:r>
              <a:rPr lang="en-US" sz="1800" dirty="0">
                <a:latin typeface="Times New Roman" pitchFamily="18" charset="0"/>
                <a:cs typeface="Times New Roman" pitchFamily="18" charset="0"/>
              </a:rPr>
              <a:t>The android application will be accessible to the user from the client side</a:t>
            </a:r>
            <a:r>
              <a:rPr lang="en-US" sz="1800" dirty="0" smtClean="0">
                <a:latin typeface="Times New Roman" pitchFamily="18" charset="0"/>
                <a:cs typeface="Times New Roman" pitchFamily="18" charset="0"/>
              </a:rPr>
              <a:t>.</a:t>
            </a:r>
          </a:p>
          <a:p>
            <a:pPr marL="287338" indent="-287338" algn="just">
              <a:buFont typeface="Wingdings" pitchFamily="2" charset="2"/>
              <a:buChar char="§"/>
            </a:pPr>
            <a:r>
              <a:rPr lang="en-US" sz="1800" dirty="0" smtClean="0">
                <a:latin typeface="Times New Roman" pitchFamily="18" charset="0"/>
                <a:cs typeface="Times New Roman" pitchFamily="18" charset="0"/>
              </a:rPr>
              <a:t>The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user </a:t>
            </a:r>
            <a:r>
              <a:rPr lang="en-US" sz="1800" dirty="0">
                <a:latin typeface="Times New Roman" pitchFamily="18" charset="0"/>
                <a:cs typeface="Times New Roman" pitchFamily="18" charset="0"/>
              </a:rPr>
              <a:t>interacts with APIs to send and query for information within the system.</a:t>
            </a:r>
          </a:p>
          <a:p>
            <a:pPr marL="287338" indent="-287338" algn="just">
              <a:buFont typeface="Wingdings" pitchFamily="2" charset="2"/>
              <a:buChar char="§"/>
            </a:pPr>
            <a:r>
              <a:rPr lang="en-US" sz="1800" dirty="0">
                <a:latin typeface="Times New Roman" pitchFamily="18" charset="0"/>
                <a:cs typeface="Times New Roman" pitchFamily="18" charset="0"/>
              </a:rPr>
              <a:t>The client side will be designed in XML and functionality will be </a:t>
            </a:r>
            <a:r>
              <a:rPr lang="en-US" sz="1800" dirty="0" smtClean="0">
                <a:latin typeface="Times New Roman" pitchFamily="18" charset="0"/>
                <a:cs typeface="Times New Roman" pitchFamily="18" charset="0"/>
              </a:rPr>
              <a:t>provided through </a:t>
            </a:r>
            <a:r>
              <a:rPr lang="en-US" sz="1800" dirty="0">
                <a:latin typeface="Times New Roman" pitchFamily="18" charset="0"/>
                <a:cs typeface="Times New Roman" pitchFamily="18" charset="0"/>
              </a:rPr>
              <a:t>java. The web service will be provided by Apache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itchFamily="18" charset="0"/>
                <a:cs typeface="Times New Roman" pitchFamily="18" charset="0"/>
              </a:rPr>
              <a:t>Proposed System Architecture</a:t>
            </a:r>
          </a:p>
        </p:txBody>
      </p:sp>
    </p:spTree>
    <p:extLst>
      <p:ext uri="{BB962C8B-B14F-4D97-AF65-F5344CB8AC3E}">
        <p14:creationId xmlns:p14="http://schemas.microsoft.com/office/powerpoint/2010/main" xmlns="" val="34685817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305</TotalTime>
  <Words>3164</Words>
  <Application>Microsoft Office PowerPoint</Application>
  <PresentationFormat>Custom</PresentationFormat>
  <Paragraphs>218</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Retrospect</vt:lpstr>
      <vt:lpstr>Mess Management System</vt:lpstr>
      <vt:lpstr>CONTENT</vt:lpstr>
      <vt:lpstr>Introduction</vt:lpstr>
      <vt:lpstr>Slide 4</vt:lpstr>
      <vt:lpstr>Choice of topic with Reasoning</vt:lpstr>
      <vt:lpstr>Objectives</vt:lpstr>
      <vt:lpstr>Literature Survey</vt:lpstr>
      <vt:lpstr>Proposed System Architecture </vt:lpstr>
      <vt:lpstr>Proposed System Architecture</vt:lpstr>
      <vt:lpstr>Modules</vt:lpstr>
      <vt:lpstr>Modules</vt:lpstr>
      <vt:lpstr>Modules</vt:lpstr>
      <vt:lpstr>Modules</vt:lpstr>
      <vt:lpstr>Modules</vt:lpstr>
      <vt:lpstr>Modules</vt:lpstr>
      <vt:lpstr>System Design : ER Diagram</vt:lpstr>
      <vt:lpstr>System Design : Use case(student)</vt:lpstr>
      <vt:lpstr>System Design : Use case(admin)</vt:lpstr>
      <vt:lpstr>System Design : Sequence Diagram</vt:lpstr>
      <vt:lpstr>System Design : Sequence Diagram</vt:lpstr>
      <vt:lpstr>System Design : Sequence Diagram</vt:lpstr>
      <vt:lpstr>System Design : Sequence Diagram</vt:lpstr>
      <vt:lpstr>System Design : Class Diagram</vt:lpstr>
      <vt:lpstr>System Design : Zero level DFD</vt:lpstr>
      <vt:lpstr>Implementation Details</vt:lpstr>
      <vt:lpstr>Hardware &amp; Software Requirement</vt:lpstr>
      <vt:lpstr>Form Designing(Login)</vt:lpstr>
      <vt:lpstr>Form Designing(Registration)</vt:lpstr>
      <vt:lpstr>Form Designing(Reset Password)</vt:lpstr>
      <vt:lpstr>Form Designing(Student Dashboard)</vt:lpstr>
      <vt:lpstr>Form Designing(Admin Dashboard)</vt:lpstr>
      <vt:lpstr>Form Designing(super Admin Dashboard)</vt:lpstr>
      <vt:lpstr>Form Designing(Student Feedback)</vt:lpstr>
      <vt:lpstr>Form Designing(Complaint Box)</vt:lpstr>
      <vt:lpstr>Form Designing(Notice Box)</vt:lpstr>
      <vt:lpstr>Form Designing(Student Attendance for  meal)</vt:lpstr>
      <vt:lpstr>Form Designing(Menu Pricing)</vt:lpstr>
      <vt:lpstr>Form Designing (Student wise attendance Report)</vt:lpstr>
      <vt:lpstr>Conclusion: Result</vt:lpstr>
      <vt:lpstr>Reference</vt:lpstr>
      <vt:lpstr>Reference</vt:lpstr>
      <vt:lpstr>Reference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dc:creator>
  <cp:lastModifiedBy>user</cp:lastModifiedBy>
  <cp:revision>76</cp:revision>
  <dcterms:created xsi:type="dcterms:W3CDTF">2020-12-26T10:46:33Z</dcterms:created>
  <dcterms:modified xsi:type="dcterms:W3CDTF">2021-08-04T03:24:48Z</dcterms:modified>
</cp:coreProperties>
</file>