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62" r:id="rId7"/>
    <p:sldId id="259" r:id="rId8"/>
    <p:sldId id="260" r:id="rId9"/>
    <p:sldId id="263" r:id="rId10"/>
    <p:sldId id="264" r:id="rId11"/>
    <p:sldId id="265" r:id="rId12"/>
    <p:sldId id="267" r:id="rId13"/>
    <p:sldId id="273" r:id="rId14"/>
    <p:sldId id="266" r:id="rId15"/>
    <p:sldId id="271"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19" autoAdjust="0"/>
  </p:normalViewPr>
  <p:slideViewPr>
    <p:cSldViewPr snapToGrid="0">
      <p:cViewPr varScale="1">
        <p:scale>
          <a:sx n="114" d="100"/>
          <a:sy n="114"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6FC24-94B1-4496-B9E6-5C12A178E6A2}"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3EB45E53-B77A-4608-9D18-A467EB9DB391}">
      <dgm:prSet custT="1"/>
      <dgm:spPr/>
      <dgm:t>
        <a:bodyPr/>
        <a:lstStyle/>
        <a:p>
          <a:r>
            <a:rPr lang="en-US" sz="2400" dirty="0"/>
            <a:t>Model without Data Augmentation</a:t>
          </a:r>
        </a:p>
      </dgm:t>
    </dgm:pt>
    <dgm:pt modelId="{C725B4EC-50D8-4031-9542-DD68A1232DB3}" type="parTrans" cxnId="{E2766943-21D8-43FB-B317-1A1637931517}">
      <dgm:prSet/>
      <dgm:spPr/>
      <dgm:t>
        <a:bodyPr/>
        <a:lstStyle/>
        <a:p>
          <a:endParaRPr lang="en-US"/>
        </a:p>
      </dgm:t>
    </dgm:pt>
    <dgm:pt modelId="{345E108A-7399-4AE4-B208-FB980809C290}" type="sibTrans" cxnId="{E2766943-21D8-43FB-B317-1A1637931517}">
      <dgm:prSet/>
      <dgm:spPr/>
      <dgm:t>
        <a:bodyPr/>
        <a:lstStyle/>
        <a:p>
          <a:endParaRPr lang="en-US"/>
        </a:p>
      </dgm:t>
    </dgm:pt>
    <dgm:pt modelId="{7EBBD556-B9D6-4F5B-BEE4-C0B5BF0B178B}">
      <dgm:prSet custT="1"/>
      <dgm:spPr/>
      <dgm:t>
        <a:bodyPr/>
        <a:lstStyle/>
        <a:p>
          <a:pPr>
            <a:lnSpc>
              <a:spcPct val="250000"/>
            </a:lnSpc>
          </a:pPr>
          <a:r>
            <a:rPr lang="en-US" sz="1600" dirty="0"/>
            <a:t>Total test data: 1380 </a:t>
          </a:r>
        </a:p>
      </dgm:t>
    </dgm:pt>
    <dgm:pt modelId="{4DE2259F-AFEB-4710-8F09-4F94EEC32252}" type="parTrans" cxnId="{9A984E1B-1017-4878-A61D-67D50239E58B}">
      <dgm:prSet/>
      <dgm:spPr/>
      <dgm:t>
        <a:bodyPr/>
        <a:lstStyle/>
        <a:p>
          <a:endParaRPr lang="en-US"/>
        </a:p>
      </dgm:t>
    </dgm:pt>
    <dgm:pt modelId="{57E22F52-D019-4EE9-846B-EE6FE77F95B6}" type="sibTrans" cxnId="{9A984E1B-1017-4878-A61D-67D50239E58B}">
      <dgm:prSet/>
      <dgm:spPr/>
      <dgm:t>
        <a:bodyPr/>
        <a:lstStyle/>
        <a:p>
          <a:endParaRPr lang="en-US"/>
        </a:p>
      </dgm:t>
    </dgm:pt>
    <dgm:pt modelId="{09F31DE9-28A8-4DBB-B15E-A33D987BFB82}">
      <dgm:prSet custT="1"/>
      <dgm:spPr/>
      <dgm:t>
        <a:bodyPr/>
        <a:lstStyle/>
        <a:p>
          <a:pPr>
            <a:lnSpc>
              <a:spcPct val="250000"/>
            </a:lnSpc>
          </a:pPr>
          <a:r>
            <a:rPr lang="en-US" sz="1600" dirty="0"/>
            <a:t>Accurately predicted data: 1246 </a:t>
          </a:r>
        </a:p>
      </dgm:t>
    </dgm:pt>
    <dgm:pt modelId="{58B73E21-18A9-40F2-83F8-02EEF8350A71}" type="parTrans" cxnId="{B0B927BD-9E0C-4729-AF9F-60BFD7A14EE5}">
      <dgm:prSet/>
      <dgm:spPr/>
      <dgm:t>
        <a:bodyPr/>
        <a:lstStyle/>
        <a:p>
          <a:endParaRPr lang="en-US"/>
        </a:p>
      </dgm:t>
    </dgm:pt>
    <dgm:pt modelId="{18D7AF45-1276-4179-8D2E-D333E581A465}" type="sibTrans" cxnId="{B0B927BD-9E0C-4729-AF9F-60BFD7A14EE5}">
      <dgm:prSet/>
      <dgm:spPr/>
      <dgm:t>
        <a:bodyPr/>
        <a:lstStyle/>
        <a:p>
          <a:endParaRPr lang="en-US"/>
        </a:p>
      </dgm:t>
    </dgm:pt>
    <dgm:pt modelId="{64ACE24B-BCBA-491F-8025-0AC03D67C296}">
      <dgm:prSet custT="1"/>
      <dgm:spPr/>
      <dgm:t>
        <a:bodyPr/>
        <a:lstStyle/>
        <a:p>
          <a:pPr>
            <a:lnSpc>
              <a:spcPct val="250000"/>
            </a:lnSpc>
          </a:pPr>
          <a:r>
            <a:rPr lang="en-US" sz="1600" dirty="0"/>
            <a:t>Wrongly predicted data: 134 </a:t>
          </a:r>
        </a:p>
      </dgm:t>
    </dgm:pt>
    <dgm:pt modelId="{562BCD79-F70A-488E-A366-693C620B1AAC}" type="parTrans" cxnId="{94A7C4A1-0F69-4CF8-9FB5-286EAD459F8F}">
      <dgm:prSet/>
      <dgm:spPr/>
      <dgm:t>
        <a:bodyPr/>
        <a:lstStyle/>
        <a:p>
          <a:endParaRPr lang="en-US"/>
        </a:p>
      </dgm:t>
    </dgm:pt>
    <dgm:pt modelId="{29947631-2EE1-4D13-B2FA-DE08957D132C}" type="sibTrans" cxnId="{94A7C4A1-0F69-4CF8-9FB5-286EAD459F8F}">
      <dgm:prSet/>
      <dgm:spPr/>
      <dgm:t>
        <a:bodyPr/>
        <a:lstStyle/>
        <a:p>
          <a:endParaRPr lang="en-US"/>
        </a:p>
      </dgm:t>
    </dgm:pt>
    <dgm:pt modelId="{586AA017-50DA-4562-BFA3-D2A06D79C178}">
      <dgm:prSet custT="1"/>
      <dgm:spPr/>
      <dgm:t>
        <a:bodyPr/>
        <a:lstStyle/>
        <a:p>
          <a:pPr>
            <a:lnSpc>
              <a:spcPct val="250000"/>
            </a:lnSpc>
          </a:pPr>
          <a:r>
            <a:rPr lang="en-US" sz="1600" dirty="0"/>
            <a:t>Accuracy: 90.29 %</a:t>
          </a:r>
        </a:p>
      </dgm:t>
    </dgm:pt>
    <dgm:pt modelId="{55C6C5EC-13DA-4E9A-9E92-4DC79100C037}" type="parTrans" cxnId="{A3189145-26A3-4113-9792-9B363753B83A}">
      <dgm:prSet/>
      <dgm:spPr/>
      <dgm:t>
        <a:bodyPr/>
        <a:lstStyle/>
        <a:p>
          <a:endParaRPr lang="en-US"/>
        </a:p>
      </dgm:t>
    </dgm:pt>
    <dgm:pt modelId="{BA13B57C-9056-48A2-96A5-73F81B2B4A08}" type="sibTrans" cxnId="{A3189145-26A3-4113-9792-9B363753B83A}">
      <dgm:prSet/>
      <dgm:spPr/>
      <dgm:t>
        <a:bodyPr/>
        <a:lstStyle/>
        <a:p>
          <a:endParaRPr lang="en-US"/>
        </a:p>
      </dgm:t>
    </dgm:pt>
    <dgm:pt modelId="{4D244A3A-6067-4243-B68F-927D2F2A5A83}">
      <dgm:prSet custT="1"/>
      <dgm:spPr/>
      <dgm:t>
        <a:bodyPr/>
        <a:lstStyle/>
        <a:p>
          <a:r>
            <a:rPr lang="en-US" sz="2400" dirty="0"/>
            <a:t>Model with Data Augmentation</a:t>
          </a:r>
        </a:p>
      </dgm:t>
    </dgm:pt>
    <dgm:pt modelId="{20D3E085-93F7-4F20-B388-61DD047407EC}" type="parTrans" cxnId="{F1D9CED8-84E4-49C9-AE36-80892DE9B4E7}">
      <dgm:prSet/>
      <dgm:spPr/>
      <dgm:t>
        <a:bodyPr/>
        <a:lstStyle/>
        <a:p>
          <a:endParaRPr lang="en-US"/>
        </a:p>
      </dgm:t>
    </dgm:pt>
    <dgm:pt modelId="{021D8F61-8FAC-4E40-A315-116C9BEB6AD2}" type="sibTrans" cxnId="{F1D9CED8-84E4-49C9-AE36-80892DE9B4E7}">
      <dgm:prSet/>
      <dgm:spPr/>
      <dgm:t>
        <a:bodyPr/>
        <a:lstStyle/>
        <a:p>
          <a:endParaRPr lang="en-US"/>
        </a:p>
      </dgm:t>
    </dgm:pt>
    <dgm:pt modelId="{7ECE3F0A-B24F-40E0-9B9D-891819D04EDB}">
      <dgm:prSet custT="1"/>
      <dgm:spPr/>
      <dgm:t>
        <a:bodyPr/>
        <a:lstStyle/>
        <a:p>
          <a:pPr>
            <a:lnSpc>
              <a:spcPct val="250000"/>
            </a:lnSpc>
          </a:pPr>
          <a:r>
            <a:rPr lang="en-US" sz="1600" dirty="0"/>
            <a:t>Total test data: 1380</a:t>
          </a:r>
        </a:p>
      </dgm:t>
    </dgm:pt>
    <dgm:pt modelId="{57C8C710-631F-4BD0-B1D5-AEEBB030C0F7}" type="parTrans" cxnId="{4DE6E5F7-FEDC-42ED-800B-4D27FC76A9F7}">
      <dgm:prSet/>
      <dgm:spPr/>
      <dgm:t>
        <a:bodyPr/>
        <a:lstStyle/>
        <a:p>
          <a:endParaRPr lang="en-US"/>
        </a:p>
      </dgm:t>
    </dgm:pt>
    <dgm:pt modelId="{717CCF75-6A3C-43D1-86FC-2C07405135A0}" type="sibTrans" cxnId="{4DE6E5F7-FEDC-42ED-800B-4D27FC76A9F7}">
      <dgm:prSet/>
      <dgm:spPr/>
      <dgm:t>
        <a:bodyPr/>
        <a:lstStyle/>
        <a:p>
          <a:endParaRPr lang="en-US"/>
        </a:p>
      </dgm:t>
    </dgm:pt>
    <dgm:pt modelId="{488E5817-5EDA-4187-A619-25D44A0F770F}">
      <dgm:prSet custT="1"/>
      <dgm:spPr/>
      <dgm:t>
        <a:bodyPr/>
        <a:lstStyle/>
        <a:p>
          <a:pPr>
            <a:lnSpc>
              <a:spcPct val="250000"/>
            </a:lnSpc>
          </a:pPr>
          <a:r>
            <a:rPr lang="en-US" sz="1600" dirty="0"/>
            <a:t>Accurately predicted data: 1263 </a:t>
          </a:r>
        </a:p>
      </dgm:t>
    </dgm:pt>
    <dgm:pt modelId="{6B3711F1-2E9A-42BC-BD6E-E4C46F929B05}" type="parTrans" cxnId="{551B1515-FDEA-422A-876C-E9EB4D98B308}">
      <dgm:prSet/>
      <dgm:spPr/>
      <dgm:t>
        <a:bodyPr/>
        <a:lstStyle/>
        <a:p>
          <a:endParaRPr lang="en-US"/>
        </a:p>
      </dgm:t>
    </dgm:pt>
    <dgm:pt modelId="{99301D42-C17A-4848-8200-9B59CFCDE54E}" type="sibTrans" cxnId="{551B1515-FDEA-422A-876C-E9EB4D98B308}">
      <dgm:prSet/>
      <dgm:spPr/>
      <dgm:t>
        <a:bodyPr/>
        <a:lstStyle/>
        <a:p>
          <a:endParaRPr lang="en-US"/>
        </a:p>
      </dgm:t>
    </dgm:pt>
    <dgm:pt modelId="{6E053122-5485-4831-9773-A39A7134841D}">
      <dgm:prSet custT="1"/>
      <dgm:spPr/>
      <dgm:t>
        <a:bodyPr/>
        <a:lstStyle/>
        <a:p>
          <a:pPr>
            <a:lnSpc>
              <a:spcPct val="250000"/>
            </a:lnSpc>
          </a:pPr>
          <a:r>
            <a:rPr lang="en-US" sz="1600" dirty="0"/>
            <a:t>Wrongly predicted data: 117 </a:t>
          </a:r>
        </a:p>
      </dgm:t>
    </dgm:pt>
    <dgm:pt modelId="{3560DEE0-F42E-414F-90F4-BB97EF929235}" type="parTrans" cxnId="{C00007E6-50C3-464C-8F10-C5DC78FC22E1}">
      <dgm:prSet/>
      <dgm:spPr/>
      <dgm:t>
        <a:bodyPr/>
        <a:lstStyle/>
        <a:p>
          <a:endParaRPr lang="en-US"/>
        </a:p>
      </dgm:t>
    </dgm:pt>
    <dgm:pt modelId="{43E10FEC-9E83-4EC0-981E-0340F5904969}" type="sibTrans" cxnId="{C00007E6-50C3-464C-8F10-C5DC78FC22E1}">
      <dgm:prSet/>
      <dgm:spPr/>
      <dgm:t>
        <a:bodyPr/>
        <a:lstStyle/>
        <a:p>
          <a:endParaRPr lang="en-US"/>
        </a:p>
      </dgm:t>
    </dgm:pt>
    <dgm:pt modelId="{D9A5FB9C-C99F-4148-8EAE-C2168E70D47C}">
      <dgm:prSet custT="1"/>
      <dgm:spPr/>
      <dgm:t>
        <a:bodyPr/>
        <a:lstStyle/>
        <a:p>
          <a:pPr>
            <a:lnSpc>
              <a:spcPct val="250000"/>
            </a:lnSpc>
          </a:pPr>
          <a:r>
            <a:rPr lang="en-US" sz="1600" dirty="0"/>
            <a:t>Accuracy: 91.522 %</a:t>
          </a:r>
        </a:p>
      </dgm:t>
    </dgm:pt>
    <dgm:pt modelId="{CCD9605D-0C75-442D-B2BB-879FB1B35CDE}" type="parTrans" cxnId="{08ADBFAF-FC55-4B9A-B6FD-37BEB879D08F}">
      <dgm:prSet/>
      <dgm:spPr/>
      <dgm:t>
        <a:bodyPr/>
        <a:lstStyle/>
        <a:p>
          <a:endParaRPr lang="en-US"/>
        </a:p>
      </dgm:t>
    </dgm:pt>
    <dgm:pt modelId="{29635BD3-E393-40CD-BCBA-F1DECA1E0E49}" type="sibTrans" cxnId="{08ADBFAF-FC55-4B9A-B6FD-37BEB879D08F}">
      <dgm:prSet/>
      <dgm:spPr/>
      <dgm:t>
        <a:bodyPr/>
        <a:lstStyle/>
        <a:p>
          <a:endParaRPr lang="en-US"/>
        </a:p>
      </dgm:t>
    </dgm:pt>
    <dgm:pt modelId="{FBD0FDF7-2BD7-46A3-B7BF-B38DE71D0110}" type="pres">
      <dgm:prSet presAssocID="{D436FC24-94B1-4496-B9E6-5C12A178E6A2}" presName="Name0" presStyleCnt="0">
        <dgm:presLayoutVars>
          <dgm:dir/>
          <dgm:animLvl val="lvl"/>
          <dgm:resizeHandles val="exact"/>
        </dgm:presLayoutVars>
      </dgm:prSet>
      <dgm:spPr/>
    </dgm:pt>
    <dgm:pt modelId="{EE0E3428-63F6-47E2-ACF2-93CD1B2A84D7}" type="pres">
      <dgm:prSet presAssocID="{3EB45E53-B77A-4608-9D18-A467EB9DB391}" presName="composite" presStyleCnt="0"/>
      <dgm:spPr/>
    </dgm:pt>
    <dgm:pt modelId="{D20FD48F-FED2-4D9A-93E2-56910FE0A52E}" type="pres">
      <dgm:prSet presAssocID="{3EB45E53-B77A-4608-9D18-A467EB9DB391}" presName="parTx" presStyleLbl="node1" presStyleIdx="0" presStyleCnt="2">
        <dgm:presLayoutVars>
          <dgm:chMax val="0"/>
          <dgm:chPref val="0"/>
          <dgm:bulletEnabled val="1"/>
        </dgm:presLayoutVars>
      </dgm:prSet>
      <dgm:spPr/>
    </dgm:pt>
    <dgm:pt modelId="{99594215-3BA7-419B-971A-B0B4B588F7AF}" type="pres">
      <dgm:prSet presAssocID="{3EB45E53-B77A-4608-9D18-A467EB9DB391}" presName="desTx" presStyleLbl="revTx" presStyleIdx="0" presStyleCnt="2">
        <dgm:presLayoutVars>
          <dgm:bulletEnabled val="1"/>
        </dgm:presLayoutVars>
      </dgm:prSet>
      <dgm:spPr/>
    </dgm:pt>
    <dgm:pt modelId="{EBCE9C22-8132-4CDD-AA04-9627F92FCECD}" type="pres">
      <dgm:prSet presAssocID="{345E108A-7399-4AE4-B208-FB980809C290}" presName="space" presStyleCnt="0"/>
      <dgm:spPr/>
    </dgm:pt>
    <dgm:pt modelId="{46F81244-E8CB-4FEC-8681-3C59DB66B415}" type="pres">
      <dgm:prSet presAssocID="{4D244A3A-6067-4243-B68F-927D2F2A5A83}" presName="composite" presStyleCnt="0"/>
      <dgm:spPr/>
    </dgm:pt>
    <dgm:pt modelId="{6F2A4D6A-2A63-4A38-971B-03DAC7D36E7E}" type="pres">
      <dgm:prSet presAssocID="{4D244A3A-6067-4243-B68F-927D2F2A5A83}" presName="parTx" presStyleLbl="node1" presStyleIdx="1" presStyleCnt="2">
        <dgm:presLayoutVars>
          <dgm:chMax val="0"/>
          <dgm:chPref val="0"/>
          <dgm:bulletEnabled val="1"/>
        </dgm:presLayoutVars>
      </dgm:prSet>
      <dgm:spPr/>
    </dgm:pt>
    <dgm:pt modelId="{1E0E8129-D124-4FBA-B8F8-530DE25AE13C}" type="pres">
      <dgm:prSet presAssocID="{4D244A3A-6067-4243-B68F-927D2F2A5A83}" presName="desTx" presStyleLbl="revTx" presStyleIdx="1" presStyleCnt="2">
        <dgm:presLayoutVars>
          <dgm:bulletEnabled val="1"/>
        </dgm:presLayoutVars>
      </dgm:prSet>
      <dgm:spPr/>
    </dgm:pt>
  </dgm:ptLst>
  <dgm:cxnLst>
    <dgm:cxn modelId="{551B1515-FDEA-422A-876C-E9EB4D98B308}" srcId="{4D244A3A-6067-4243-B68F-927D2F2A5A83}" destId="{488E5817-5EDA-4187-A619-25D44A0F770F}" srcOrd="1" destOrd="0" parTransId="{6B3711F1-2E9A-42BC-BD6E-E4C46F929B05}" sibTransId="{99301D42-C17A-4848-8200-9B59CFCDE54E}"/>
    <dgm:cxn modelId="{9A984E1B-1017-4878-A61D-67D50239E58B}" srcId="{3EB45E53-B77A-4608-9D18-A467EB9DB391}" destId="{7EBBD556-B9D6-4F5B-BEE4-C0B5BF0B178B}" srcOrd="0" destOrd="0" parTransId="{4DE2259F-AFEB-4710-8F09-4F94EEC32252}" sibTransId="{57E22F52-D019-4EE9-846B-EE6FE77F95B6}"/>
    <dgm:cxn modelId="{18AB4239-C1BD-457A-BDA2-25996F76B696}" type="presOf" srcId="{7EBBD556-B9D6-4F5B-BEE4-C0B5BF0B178B}" destId="{99594215-3BA7-419B-971A-B0B4B588F7AF}" srcOrd="0" destOrd="0" presId="urn:microsoft.com/office/officeart/2005/8/layout/chevron1"/>
    <dgm:cxn modelId="{8CA7FE3A-E482-47A5-AA77-4DAAA8508DC7}" type="presOf" srcId="{64ACE24B-BCBA-491F-8025-0AC03D67C296}" destId="{99594215-3BA7-419B-971A-B0B4B588F7AF}" srcOrd="0" destOrd="2" presId="urn:microsoft.com/office/officeart/2005/8/layout/chevron1"/>
    <dgm:cxn modelId="{96D02C3D-5AF6-438F-965C-5B45A3A2DC96}" type="presOf" srcId="{7ECE3F0A-B24F-40E0-9B9D-891819D04EDB}" destId="{1E0E8129-D124-4FBA-B8F8-530DE25AE13C}" srcOrd="0" destOrd="0" presId="urn:microsoft.com/office/officeart/2005/8/layout/chevron1"/>
    <dgm:cxn modelId="{E2766943-21D8-43FB-B317-1A1637931517}" srcId="{D436FC24-94B1-4496-B9E6-5C12A178E6A2}" destId="{3EB45E53-B77A-4608-9D18-A467EB9DB391}" srcOrd="0" destOrd="0" parTransId="{C725B4EC-50D8-4031-9542-DD68A1232DB3}" sibTransId="{345E108A-7399-4AE4-B208-FB980809C290}"/>
    <dgm:cxn modelId="{A3189145-26A3-4113-9792-9B363753B83A}" srcId="{3EB45E53-B77A-4608-9D18-A467EB9DB391}" destId="{586AA017-50DA-4562-BFA3-D2A06D79C178}" srcOrd="3" destOrd="0" parTransId="{55C6C5EC-13DA-4E9A-9E92-4DC79100C037}" sibTransId="{BA13B57C-9056-48A2-96A5-73F81B2B4A08}"/>
    <dgm:cxn modelId="{7C38CE6A-2A5E-4CE9-894C-4B07B7643376}" type="presOf" srcId="{D436FC24-94B1-4496-B9E6-5C12A178E6A2}" destId="{FBD0FDF7-2BD7-46A3-B7BF-B38DE71D0110}" srcOrd="0" destOrd="0" presId="urn:microsoft.com/office/officeart/2005/8/layout/chevron1"/>
    <dgm:cxn modelId="{20F2E451-C353-4F1D-9272-249F8801FC05}" type="presOf" srcId="{09F31DE9-28A8-4DBB-B15E-A33D987BFB82}" destId="{99594215-3BA7-419B-971A-B0B4B588F7AF}" srcOrd="0" destOrd="1" presId="urn:microsoft.com/office/officeart/2005/8/layout/chevron1"/>
    <dgm:cxn modelId="{4AD8577D-5D0E-4136-9CE6-FFC47674A1A8}" type="presOf" srcId="{4D244A3A-6067-4243-B68F-927D2F2A5A83}" destId="{6F2A4D6A-2A63-4A38-971B-03DAC7D36E7E}" srcOrd="0" destOrd="0" presId="urn:microsoft.com/office/officeart/2005/8/layout/chevron1"/>
    <dgm:cxn modelId="{4E924786-433E-4AC1-83D7-645C23CAB76B}" type="presOf" srcId="{3EB45E53-B77A-4608-9D18-A467EB9DB391}" destId="{D20FD48F-FED2-4D9A-93E2-56910FE0A52E}" srcOrd="0" destOrd="0" presId="urn:microsoft.com/office/officeart/2005/8/layout/chevron1"/>
    <dgm:cxn modelId="{E15D739C-5F16-4BDB-A03C-5ECE6ECC4DFF}" type="presOf" srcId="{6E053122-5485-4831-9773-A39A7134841D}" destId="{1E0E8129-D124-4FBA-B8F8-530DE25AE13C}" srcOrd="0" destOrd="2" presId="urn:microsoft.com/office/officeart/2005/8/layout/chevron1"/>
    <dgm:cxn modelId="{6BDE0F9D-27FD-4D96-8A64-18F97E9775A9}" type="presOf" srcId="{586AA017-50DA-4562-BFA3-D2A06D79C178}" destId="{99594215-3BA7-419B-971A-B0B4B588F7AF}" srcOrd="0" destOrd="3" presId="urn:microsoft.com/office/officeart/2005/8/layout/chevron1"/>
    <dgm:cxn modelId="{94A7C4A1-0F69-4CF8-9FB5-286EAD459F8F}" srcId="{3EB45E53-B77A-4608-9D18-A467EB9DB391}" destId="{64ACE24B-BCBA-491F-8025-0AC03D67C296}" srcOrd="2" destOrd="0" parTransId="{562BCD79-F70A-488E-A366-693C620B1AAC}" sibTransId="{29947631-2EE1-4D13-B2FA-DE08957D132C}"/>
    <dgm:cxn modelId="{8D630FAA-4307-462F-AB3C-F93563931824}" type="presOf" srcId="{488E5817-5EDA-4187-A619-25D44A0F770F}" destId="{1E0E8129-D124-4FBA-B8F8-530DE25AE13C}" srcOrd="0" destOrd="1" presId="urn:microsoft.com/office/officeart/2005/8/layout/chevron1"/>
    <dgm:cxn modelId="{08ADBFAF-FC55-4B9A-B6FD-37BEB879D08F}" srcId="{4D244A3A-6067-4243-B68F-927D2F2A5A83}" destId="{D9A5FB9C-C99F-4148-8EAE-C2168E70D47C}" srcOrd="3" destOrd="0" parTransId="{CCD9605D-0C75-442D-B2BB-879FB1B35CDE}" sibTransId="{29635BD3-E393-40CD-BCBA-F1DECA1E0E49}"/>
    <dgm:cxn modelId="{B0B927BD-9E0C-4729-AF9F-60BFD7A14EE5}" srcId="{3EB45E53-B77A-4608-9D18-A467EB9DB391}" destId="{09F31DE9-28A8-4DBB-B15E-A33D987BFB82}" srcOrd="1" destOrd="0" parTransId="{58B73E21-18A9-40F2-83F8-02EEF8350A71}" sibTransId="{18D7AF45-1276-4179-8D2E-D333E581A465}"/>
    <dgm:cxn modelId="{F1D9CED8-84E4-49C9-AE36-80892DE9B4E7}" srcId="{D436FC24-94B1-4496-B9E6-5C12A178E6A2}" destId="{4D244A3A-6067-4243-B68F-927D2F2A5A83}" srcOrd="1" destOrd="0" parTransId="{20D3E085-93F7-4F20-B388-61DD047407EC}" sibTransId="{021D8F61-8FAC-4E40-A315-116C9BEB6AD2}"/>
    <dgm:cxn modelId="{C00007E6-50C3-464C-8F10-C5DC78FC22E1}" srcId="{4D244A3A-6067-4243-B68F-927D2F2A5A83}" destId="{6E053122-5485-4831-9773-A39A7134841D}" srcOrd="2" destOrd="0" parTransId="{3560DEE0-F42E-414F-90F4-BB97EF929235}" sibTransId="{43E10FEC-9E83-4EC0-981E-0340F5904969}"/>
    <dgm:cxn modelId="{4DE6E5F7-FEDC-42ED-800B-4D27FC76A9F7}" srcId="{4D244A3A-6067-4243-B68F-927D2F2A5A83}" destId="{7ECE3F0A-B24F-40E0-9B9D-891819D04EDB}" srcOrd="0" destOrd="0" parTransId="{57C8C710-631F-4BD0-B1D5-AEEBB030C0F7}" sibTransId="{717CCF75-6A3C-43D1-86FC-2C07405135A0}"/>
    <dgm:cxn modelId="{AACF11F9-E66D-44C5-9E5A-9FF5B2979CA3}" type="presOf" srcId="{D9A5FB9C-C99F-4148-8EAE-C2168E70D47C}" destId="{1E0E8129-D124-4FBA-B8F8-530DE25AE13C}" srcOrd="0" destOrd="3" presId="urn:microsoft.com/office/officeart/2005/8/layout/chevron1"/>
    <dgm:cxn modelId="{91FD6339-E117-4ED6-97FD-8D53CACC3D0C}" type="presParOf" srcId="{FBD0FDF7-2BD7-46A3-B7BF-B38DE71D0110}" destId="{EE0E3428-63F6-47E2-ACF2-93CD1B2A84D7}" srcOrd="0" destOrd="0" presId="urn:microsoft.com/office/officeart/2005/8/layout/chevron1"/>
    <dgm:cxn modelId="{BB2899F7-9F4B-44E0-9113-A25BE617CF26}" type="presParOf" srcId="{EE0E3428-63F6-47E2-ACF2-93CD1B2A84D7}" destId="{D20FD48F-FED2-4D9A-93E2-56910FE0A52E}" srcOrd="0" destOrd="0" presId="urn:microsoft.com/office/officeart/2005/8/layout/chevron1"/>
    <dgm:cxn modelId="{7F9319C6-0F00-4AC2-965B-0254FDE918B5}" type="presParOf" srcId="{EE0E3428-63F6-47E2-ACF2-93CD1B2A84D7}" destId="{99594215-3BA7-419B-971A-B0B4B588F7AF}" srcOrd="1" destOrd="0" presId="urn:microsoft.com/office/officeart/2005/8/layout/chevron1"/>
    <dgm:cxn modelId="{24EBE29F-08C3-42F0-9FE3-213851E54BA9}" type="presParOf" srcId="{FBD0FDF7-2BD7-46A3-B7BF-B38DE71D0110}" destId="{EBCE9C22-8132-4CDD-AA04-9627F92FCECD}" srcOrd="1" destOrd="0" presId="urn:microsoft.com/office/officeart/2005/8/layout/chevron1"/>
    <dgm:cxn modelId="{14082774-138C-42C7-8224-A658A67C87A5}" type="presParOf" srcId="{FBD0FDF7-2BD7-46A3-B7BF-B38DE71D0110}" destId="{46F81244-E8CB-4FEC-8681-3C59DB66B415}" srcOrd="2" destOrd="0" presId="urn:microsoft.com/office/officeart/2005/8/layout/chevron1"/>
    <dgm:cxn modelId="{916DC180-BA08-4DD2-991C-B3B32B7A6EF7}" type="presParOf" srcId="{46F81244-E8CB-4FEC-8681-3C59DB66B415}" destId="{6F2A4D6A-2A63-4A38-971B-03DAC7D36E7E}" srcOrd="0" destOrd="0" presId="urn:microsoft.com/office/officeart/2005/8/layout/chevron1"/>
    <dgm:cxn modelId="{337C3569-D82F-4251-819F-A8250393A450}" type="presParOf" srcId="{46F81244-E8CB-4FEC-8681-3C59DB66B415}" destId="{1E0E8129-D124-4FBA-B8F8-530DE25AE13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FD48F-FED2-4D9A-93E2-56910FE0A52E}">
      <dsp:nvSpPr>
        <dsp:cNvPr id="0" name=""/>
        <dsp:cNvSpPr/>
      </dsp:nvSpPr>
      <dsp:spPr>
        <a:xfrm>
          <a:off x="9773" y="3039"/>
          <a:ext cx="5127426" cy="1296000"/>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Model without Data Augmentation</a:t>
          </a:r>
        </a:p>
      </dsp:txBody>
      <dsp:txXfrm>
        <a:off x="657773" y="3039"/>
        <a:ext cx="3831426" cy="1296000"/>
      </dsp:txXfrm>
    </dsp:sp>
    <dsp:sp modelId="{99594215-3BA7-419B-971A-B0B4B588F7AF}">
      <dsp:nvSpPr>
        <dsp:cNvPr id="0" name=""/>
        <dsp:cNvSpPr/>
      </dsp:nvSpPr>
      <dsp:spPr>
        <a:xfrm>
          <a:off x="9773" y="1461040"/>
          <a:ext cx="4101941" cy="232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250000"/>
            </a:lnSpc>
            <a:spcBef>
              <a:spcPct val="0"/>
            </a:spcBef>
            <a:spcAft>
              <a:spcPct val="15000"/>
            </a:spcAft>
            <a:buChar char="•"/>
          </a:pPr>
          <a:r>
            <a:rPr lang="en-US" sz="1600" kern="1200" dirty="0"/>
            <a:t>Total test data: 1380 </a:t>
          </a:r>
        </a:p>
        <a:p>
          <a:pPr marL="171450" lvl="1" indent="-171450" algn="l" defTabSz="711200">
            <a:lnSpc>
              <a:spcPct val="250000"/>
            </a:lnSpc>
            <a:spcBef>
              <a:spcPct val="0"/>
            </a:spcBef>
            <a:spcAft>
              <a:spcPct val="15000"/>
            </a:spcAft>
            <a:buChar char="•"/>
          </a:pPr>
          <a:r>
            <a:rPr lang="en-US" sz="1600" kern="1200" dirty="0"/>
            <a:t>Accurately predicted data: 1246 </a:t>
          </a:r>
        </a:p>
        <a:p>
          <a:pPr marL="171450" lvl="1" indent="-171450" algn="l" defTabSz="711200">
            <a:lnSpc>
              <a:spcPct val="250000"/>
            </a:lnSpc>
            <a:spcBef>
              <a:spcPct val="0"/>
            </a:spcBef>
            <a:spcAft>
              <a:spcPct val="15000"/>
            </a:spcAft>
            <a:buChar char="•"/>
          </a:pPr>
          <a:r>
            <a:rPr lang="en-US" sz="1600" kern="1200" dirty="0"/>
            <a:t>Wrongly predicted data: 134 </a:t>
          </a:r>
        </a:p>
        <a:p>
          <a:pPr marL="171450" lvl="1" indent="-171450" algn="l" defTabSz="711200">
            <a:lnSpc>
              <a:spcPct val="250000"/>
            </a:lnSpc>
            <a:spcBef>
              <a:spcPct val="0"/>
            </a:spcBef>
            <a:spcAft>
              <a:spcPct val="15000"/>
            </a:spcAft>
            <a:buChar char="•"/>
          </a:pPr>
          <a:r>
            <a:rPr lang="en-US" sz="1600" kern="1200" dirty="0"/>
            <a:t>Accuracy: 90.29 %</a:t>
          </a:r>
        </a:p>
      </dsp:txBody>
      <dsp:txXfrm>
        <a:off x="9773" y="1461040"/>
        <a:ext cx="4101941" cy="2322000"/>
      </dsp:txXfrm>
    </dsp:sp>
    <dsp:sp modelId="{6F2A4D6A-2A63-4A38-971B-03DAC7D36E7E}">
      <dsp:nvSpPr>
        <dsp:cNvPr id="0" name=""/>
        <dsp:cNvSpPr/>
      </dsp:nvSpPr>
      <dsp:spPr>
        <a:xfrm>
          <a:off x="4921199" y="3039"/>
          <a:ext cx="5127426" cy="129600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Model with Data Augmentation</a:t>
          </a:r>
        </a:p>
      </dsp:txBody>
      <dsp:txXfrm>
        <a:off x="5569199" y="3039"/>
        <a:ext cx="3831426" cy="1296000"/>
      </dsp:txXfrm>
    </dsp:sp>
    <dsp:sp modelId="{1E0E8129-D124-4FBA-B8F8-530DE25AE13C}">
      <dsp:nvSpPr>
        <dsp:cNvPr id="0" name=""/>
        <dsp:cNvSpPr/>
      </dsp:nvSpPr>
      <dsp:spPr>
        <a:xfrm>
          <a:off x="4921199" y="1461040"/>
          <a:ext cx="4101941" cy="232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250000"/>
            </a:lnSpc>
            <a:spcBef>
              <a:spcPct val="0"/>
            </a:spcBef>
            <a:spcAft>
              <a:spcPct val="15000"/>
            </a:spcAft>
            <a:buChar char="•"/>
          </a:pPr>
          <a:r>
            <a:rPr lang="en-US" sz="1600" kern="1200" dirty="0"/>
            <a:t>Total test data: 1380</a:t>
          </a:r>
        </a:p>
        <a:p>
          <a:pPr marL="171450" lvl="1" indent="-171450" algn="l" defTabSz="711200">
            <a:lnSpc>
              <a:spcPct val="250000"/>
            </a:lnSpc>
            <a:spcBef>
              <a:spcPct val="0"/>
            </a:spcBef>
            <a:spcAft>
              <a:spcPct val="15000"/>
            </a:spcAft>
            <a:buChar char="•"/>
          </a:pPr>
          <a:r>
            <a:rPr lang="en-US" sz="1600" kern="1200" dirty="0"/>
            <a:t>Accurately predicted data: 1263 </a:t>
          </a:r>
        </a:p>
        <a:p>
          <a:pPr marL="171450" lvl="1" indent="-171450" algn="l" defTabSz="711200">
            <a:lnSpc>
              <a:spcPct val="250000"/>
            </a:lnSpc>
            <a:spcBef>
              <a:spcPct val="0"/>
            </a:spcBef>
            <a:spcAft>
              <a:spcPct val="15000"/>
            </a:spcAft>
            <a:buChar char="•"/>
          </a:pPr>
          <a:r>
            <a:rPr lang="en-US" sz="1600" kern="1200" dirty="0"/>
            <a:t>Wrongly predicted data: 117 </a:t>
          </a:r>
        </a:p>
        <a:p>
          <a:pPr marL="171450" lvl="1" indent="-171450" algn="l" defTabSz="711200">
            <a:lnSpc>
              <a:spcPct val="250000"/>
            </a:lnSpc>
            <a:spcBef>
              <a:spcPct val="0"/>
            </a:spcBef>
            <a:spcAft>
              <a:spcPct val="15000"/>
            </a:spcAft>
            <a:buChar char="•"/>
          </a:pPr>
          <a:r>
            <a:rPr lang="en-US" sz="1600" kern="1200" dirty="0"/>
            <a:t>Accuracy: 91.522 %</a:t>
          </a:r>
        </a:p>
      </dsp:txBody>
      <dsp:txXfrm>
        <a:off x="4921199" y="1461040"/>
        <a:ext cx="4101941" cy="232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prasunroy/natural-images" TargetMode="External"/><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9.sv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097280" y="758952"/>
            <a:ext cx="5536780" cy="3566160"/>
          </a:xfrm>
        </p:spPr>
        <p:txBody>
          <a:bodyPr>
            <a:normAutofit/>
          </a:bodyPr>
          <a:lstStyle/>
          <a:p>
            <a:r>
              <a:rPr lang="en-US" sz="6200" dirty="0"/>
              <a:t>Natural Images Recognition using CNN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100050" y="4645152"/>
            <a:ext cx="5534009" cy="1143000"/>
          </a:xfrm>
        </p:spPr>
        <p:txBody>
          <a:bodyPr>
            <a:normAutofit/>
          </a:bodyPr>
          <a:lstStyle/>
          <a:p>
            <a:pPr>
              <a:lnSpc>
                <a:spcPct val="100000"/>
              </a:lnSpc>
            </a:pPr>
            <a:r>
              <a:rPr lang="en-US" sz="800"/>
              <a:t>INFO 6105 Data Science Engineering Methods and Tools</a:t>
            </a:r>
          </a:p>
          <a:p>
            <a:pPr>
              <a:lnSpc>
                <a:spcPct val="100000"/>
              </a:lnSpc>
            </a:pPr>
            <a:r>
              <a:rPr lang="en-US" sz="800"/>
              <a:t>Presenter: Srushti Dhamangaonkar</a:t>
            </a:r>
          </a:p>
          <a:p>
            <a:pPr>
              <a:lnSpc>
                <a:spcPct val="100000"/>
              </a:lnSpc>
            </a:pPr>
            <a:r>
              <a:rPr lang="en-US" sz="800"/>
              <a:t>Professor: Ramkumar Hariharan</a:t>
            </a:r>
          </a:p>
          <a:p>
            <a:pPr>
              <a:lnSpc>
                <a:spcPct val="100000"/>
              </a:lnSpc>
            </a:pPr>
            <a:r>
              <a:rPr lang="en-US" sz="800"/>
              <a:t>Date: 12</a:t>
            </a:r>
            <a:r>
              <a:rPr lang="en-US" sz="800" baseline="30000"/>
              <a:t>th</a:t>
            </a:r>
            <a:r>
              <a:rPr lang="en-US" sz="800"/>
              <a:t> Aug’2020</a:t>
            </a:r>
          </a:p>
        </p:txBody>
      </p:sp>
      <p:cxnSp>
        <p:nvCxnSpPr>
          <p:cNvPr id="54" name="Straight Connector 53">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13071" r="-2" b="25670"/>
          <a:stretch/>
        </p:blipFill>
        <p:spPr>
          <a:xfrm>
            <a:off x="7545677" y="1421188"/>
            <a:ext cx="3841219" cy="3485997"/>
          </a:xfrm>
          <a:prstGeom prst="rect">
            <a:avLst/>
          </a:prstGeom>
        </p:spPr>
      </p:pic>
      <p:sp>
        <p:nvSpPr>
          <p:cNvPr id="56" name="Rectangle 55">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2B7507AF-FE84-4733-809A-F5CACF2C1C92}"/>
              </a:ext>
            </a:extLst>
          </p:cNvPr>
          <p:cNvPicPr>
            <a:picLocks noGrp="1" noChangeAspect="1"/>
          </p:cNvPicPr>
          <p:nvPr>
            <p:ph idx="1"/>
          </p:nvPr>
        </p:nvPicPr>
        <p:blipFill rotWithShape="1">
          <a:blip r:embed="rId2"/>
          <a:srcRect t="-1" r="-142" b="-1"/>
          <a:stretch/>
        </p:blipFill>
        <p:spPr>
          <a:xfrm>
            <a:off x="1761326" y="905933"/>
            <a:ext cx="8701351" cy="5039728"/>
          </a:xfrm>
          <a:prstGeom prst="rect">
            <a:avLst/>
          </a:prstGeom>
        </p:spPr>
      </p:pic>
    </p:spTree>
    <p:extLst>
      <p:ext uri="{BB962C8B-B14F-4D97-AF65-F5344CB8AC3E}">
        <p14:creationId xmlns:p14="http://schemas.microsoft.com/office/powerpoint/2010/main" val="267189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6021F-CEBA-4C2E-9F1D-02F367BCD487}"/>
              </a:ext>
            </a:extLst>
          </p:cNvPr>
          <p:cNvSpPr>
            <a:spLocks noGrp="1"/>
          </p:cNvSpPr>
          <p:nvPr>
            <p:ph type="title"/>
          </p:nvPr>
        </p:nvSpPr>
        <p:spPr>
          <a:xfrm>
            <a:off x="643468" y="643467"/>
            <a:ext cx="3073550" cy="5126203"/>
          </a:xfrm>
        </p:spPr>
        <p:txBody>
          <a:bodyPr anchor="ctr">
            <a:normAutofit/>
          </a:bodyPr>
          <a:lstStyle/>
          <a:p>
            <a:pPr algn="r"/>
            <a:r>
              <a:rPr lang="en-US" sz="3300"/>
              <a:t>Counteracting Overfitting:</a:t>
            </a:r>
            <a:br>
              <a:rPr lang="en-US" sz="3300"/>
            </a:br>
            <a:br>
              <a:rPr lang="en-US" sz="3300"/>
            </a:br>
            <a:r>
              <a:rPr lang="en-US" sz="3300"/>
              <a:t>Data Augmentation and Dropping Layers</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AA8B90-A672-4DCF-B4AC-CB8961DB7E65}"/>
              </a:ext>
            </a:extLst>
          </p:cNvPr>
          <p:cNvSpPr>
            <a:spLocks noGrp="1"/>
          </p:cNvSpPr>
          <p:nvPr>
            <p:ph idx="1"/>
          </p:nvPr>
        </p:nvSpPr>
        <p:spPr>
          <a:xfrm>
            <a:off x="4352635" y="621697"/>
            <a:ext cx="6791894" cy="5147973"/>
          </a:xfrm>
        </p:spPr>
        <p:txBody>
          <a:bodyPr anchor="ctr">
            <a:normAutofit/>
          </a:bodyPr>
          <a:lstStyle/>
          <a:p>
            <a:pPr>
              <a:lnSpc>
                <a:spcPct val="90000"/>
              </a:lnSpc>
            </a:pPr>
            <a:r>
              <a:rPr lang="en-US" sz="1600" b="1" i="1" dirty="0"/>
              <a:t>Data Augmentation: </a:t>
            </a:r>
            <a:r>
              <a:rPr lang="en-US" sz="1600" i="1" dirty="0"/>
              <a:t>One way to mitigate the overfitting problem is to perform data augmentation by making random transformations of the training images; The data augmentation parameters used in this model are:</a:t>
            </a:r>
            <a:endParaRPr lang="en-US" sz="1300" i="1" dirty="0"/>
          </a:p>
          <a:p>
            <a:pPr marL="0" indent="0">
              <a:lnSpc>
                <a:spcPct val="90000"/>
              </a:lnSpc>
              <a:buNone/>
            </a:pPr>
            <a:endParaRPr lang="en-US" sz="1100" dirty="0">
              <a:latin typeface="Courier New" panose="02070309020205020404" pitchFamily="49" charset="0"/>
              <a:cs typeface="Courier New" panose="02070309020205020404" pitchFamily="49" charset="0"/>
            </a:endParaRPr>
          </a:p>
          <a:p>
            <a:pPr marL="292608" lvl="1" indent="0">
              <a:lnSpc>
                <a:spcPct val="90000"/>
              </a:lnSpc>
              <a:buNone/>
            </a:pPr>
            <a:r>
              <a:rPr lang="en-US" sz="1100" dirty="0" err="1">
                <a:latin typeface="Courier New" panose="02070309020205020404" pitchFamily="49" charset="0"/>
                <a:cs typeface="Courier New" panose="02070309020205020404" pitchFamily="49" charset="0"/>
              </a:rPr>
              <a:t>ImageDataGenerator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zoom_range</a:t>
            </a:r>
            <a:r>
              <a:rPr lang="en-US" sz="1100" dirty="0">
                <a:latin typeface="Courier New" panose="02070309020205020404" pitchFamily="49" charset="0"/>
                <a:cs typeface="Courier New" panose="02070309020205020404" pitchFamily="49" charset="0"/>
              </a:rPr>
              <a:t>=0.2, </a:t>
            </a:r>
            <a:r>
              <a:rPr lang="en-US" sz="1100" dirty="0" err="1">
                <a:latin typeface="Courier New" panose="02070309020205020404" pitchFamily="49" charset="0"/>
                <a:cs typeface="Courier New" panose="02070309020205020404" pitchFamily="49" charset="0"/>
              </a:rPr>
              <a:t>horizontal_flip</a:t>
            </a:r>
            <a:r>
              <a:rPr lang="en-US" sz="1100" dirty="0">
                <a:latin typeface="Courier New" panose="02070309020205020404" pitchFamily="49" charset="0"/>
                <a:cs typeface="Courier New" panose="02070309020205020404" pitchFamily="49" charset="0"/>
              </a:rPr>
              <a:t>=True, </a:t>
            </a:r>
            <a:r>
              <a:rPr lang="en-US" sz="1100" dirty="0" err="1">
                <a:latin typeface="Courier New" panose="02070309020205020404" pitchFamily="49" charset="0"/>
                <a:cs typeface="Courier New" panose="02070309020205020404" pitchFamily="49" charset="0"/>
              </a:rPr>
              <a:t>shear_range</a:t>
            </a:r>
            <a:r>
              <a:rPr lang="en-US" sz="1100" dirty="0">
                <a:latin typeface="Courier New" panose="02070309020205020404" pitchFamily="49" charset="0"/>
                <a:cs typeface="Courier New" panose="02070309020205020404" pitchFamily="49" charset="0"/>
              </a:rPr>
              <a:t>=0.2,   </a:t>
            </a:r>
            <a:r>
              <a:rPr lang="en-US" sz="1100" dirty="0" err="1">
                <a:latin typeface="Courier New" panose="02070309020205020404" pitchFamily="49" charset="0"/>
                <a:cs typeface="Courier New" panose="02070309020205020404" pitchFamily="49" charset="0"/>
              </a:rPr>
              <a:t>width_shift_range</a:t>
            </a:r>
            <a:r>
              <a:rPr lang="en-US" sz="1100" dirty="0">
                <a:latin typeface="Courier New" panose="02070309020205020404" pitchFamily="49" charset="0"/>
                <a:cs typeface="Courier New" panose="02070309020205020404" pitchFamily="49" charset="0"/>
              </a:rPr>
              <a:t>=0.2, </a:t>
            </a:r>
            <a:r>
              <a:rPr lang="en-US" sz="1100" dirty="0" err="1">
                <a:latin typeface="Courier New" panose="02070309020205020404" pitchFamily="49" charset="0"/>
                <a:cs typeface="Courier New" panose="02070309020205020404" pitchFamily="49" charset="0"/>
              </a:rPr>
              <a:t>height_shift_range</a:t>
            </a:r>
            <a:r>
              <a:rPr lang="en-US" sz="1100" dirty="0">
                <a:latin typeface="Courier New" panose="02070309020205020404" pitchFamily="49" charset="0"/>
                <a:cs typeface="Courier New" panose="02070309020205020404" pitchFamily="49" charset="0"/>
              </a:rPr>
              <a:t>=0.2)</a:t>
            </a:r>
          </a:p>
          <a:p>
            <a:pPr marL="384048" lvl="2" indent="0">
              <a:lnSpc>
                <a:spcPct val="90000"/>
              </a:lnSpc>
              <a:buNone/>
            </a:pPr>
            <a:endParaRPr lang="en-US" b="1" dirty="0">
              <a:latin typeface="Courier New" panose="02070309020205020404" pitchFamily="49" charset="0"/>
              <a:cs typeface="Courier New" panose="02070309020205020404" pitchFamily="49" charset="0"/>
            </a:endParaRPr>
          </a:p>
          <a:p>
            <a:pPr>
              <a:lnSpc>
                <a:spcPct val="90000"/>
              </a:lnSpc>
            </a:pPr>
            <a:r>
              <a:rPr lang="en-US" sz="1600" b="1" i="1" dirty="0"/>
              <a:t>Dropping Layers: </a:t>
            </a:r>
            <a:r>
              <a:rPr lang="en-US" sz="1600" i="1" dirty="0"/>
              <a:t>The convolution and pooling layers generate lots of feature maps from the training images. Randomly dropping some of these feature maps helps vary the features that are extracted in each batch, ensuring the model doesn't become overly-reliant on any one dominant feature in the training data.</a:t>
            </a:r>
          </a:p>
          <a:p>
            <a:pPr marL="0" indent="0">
              <a:lnSpc>
                <a:spcPct val="90000"/>
              </a:lnSpc>
              <a:buNone/>
            </a:pPr>
            <a:r>
              <a:rPr lang="en-US"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classifier.add</a:t>
            </a:r>
            <a:r>
              <a:rPr lang="en-US" sz="1100" dirty="0">
                <a:latin typeface="Courier New" panose="02070309020205020404" pitchFamily="49" charset="0"/>
                <a:cs typeface="Courier New" panose="02070309020205020404" pitchFamily="49" charset="0"/>
              </a:rPr>
              <a:t>(Dropout(0.25))</a:t>
            </a: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1E0D8-0A75-4CEB-9F4D-1A4F292D93E0}"/>
              </a:ext>
            </a:extLst>
          </p:cNvPr>
          <p:cNvSpPr>
            <a:spLocks noGrp="1"/>
          </p:cNvSpPr>
          <p:nvPr>
            <p:ph type="title"/>
          </p:nvPr>
        </p:nvSpPr>
        <p:spPr>
          <a:xfrm>
            <a:off x="1097280" y="286603"/>
            <a:ext cx="10058400" cy="1450757"/>
          </a:xfrm>
        </p:spPr>
        <p:txBody>
          <a:bodyPr>
            <a:normAutofit/>
          </a:bodyPr>
          <a:lstStyle/>
          <a:p>
            <a:r>
              <a:rPr lang="en-US" dirty="0"/>
              <a:t>Model Accuracy on Test Data</a:t>
            </a:r>
            <a:endParaRPr lang="en-US"/>
          </a:p>
        </p:txBody>
      </p:sp>
      <p:cxnSp>
        <p:nvCxnSpPr>
          <p:cNvPr id="70" name="Straight Connector 6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AA4DB080-CA82-4B50-8969-89C522198347}"/>
              </a:ext>
            </a:extLst>
          </p:cNvPr>
          <p:cNvGraphicFramePr>
            <a:graphicFrameLocks noGrp="1"/>
          </p:cNvGraphicFramePr>
          <p:nvPr>
            <p:ph idx="1"/>
            <p:extLst>
              <p:ext uri="{D42A27DB-BD31-4B8C-83A1-F6EECF244321}">
                <p14:modId xmlns:p14="http://schemas.microsoft.com/office/powerpoint/2010/main" val="28079218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80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3BE68A-7233-447E-A565-9AF0C13BE77A}"/>
              </a:ext>
            </a:extLst>
          </p:cNvPr>
          <p:cNvSpPr>
            <a:spLocks noGrp="1"/>
          </p:cNvSpPr>
          <p:nvPr>
            <p:ph type="title"/>
          </p:nvPr>
        </p:nvSpPr>
        <p:spPr/>
        <p:txBody>
          <a:bodyPr/>
          <a:lstStyle/>
          <a:p>
            <a:r>
              <a:rPr lang="en-US" dirty="0"/>
              <a:t>Model Accuracy and Loss Graphs</a:t>
            </a:r>
          </a:p>
        </p:txBody>
      </p:sp>
      <p:sp>
        <p:nvSpPr>
          <p:cNvPr id="5" name="Text Placeholder 4">
            <a:extLst>
              <a:ext uri="{FF2B5EF4-FFF2-40B4-BE49-F238E27FC236}">
                <a16:creationId xmlns:a16="http://schemas.microsoft.com/office/drawing/2014/main" id="{1A49214D-920E-4837-B523-725531A1CEE1}"/>
              </a:ext>
            </a:extLst>
          </p:cNvPr>
          <p:cNvSpPr>
            <a:spLocks noGrp="1"/>
          </p:cNvSpPr>
          <p:nvPr>
            <p:ph type="body" idx="1"/>
          </p:nvPr>
        </p:nvSpPr>
        <p:spPr/>
        <p:txBody>
          <a:bodyPr/>
          <a:lstStyle/>
          <a:p>
            <a:pPr algn="ctr"/>
            <a:r>
              <a:rPr lang="en-US" dirty="0"/>
              <a:t>Accuracy vs Epoch</a:t>
            </a:r>
          </a:p>
        </p:txBody>
      </p:sp>
      <p:sp>
        <p:nvSpPr>
          <p:cNvPr id="6" name="Text Placeholder 5">
            <a:extLst>
              <a:ext uri="{FF2B5EF4-FFF2-40B4-BE49-F238E27FC236}">
                <a16:creationId xmlns:a16="http://schemas.microsoft.com/office/drawing/2014/main" id="{4E5C361B-BA81-47F5-947C-4BD8470C04CB}"/>
              </a:ext>
            </a:extLst>
          </p:cNvPr>
          <p:cNvSpPr>
            <a:spLocks noGrp="1"/>
          </p:cNvSpPr>
          <p:nvPr>
            <p:ph type="body" sz="quarter" idx="3"/>
          </p:nvPr>
        </p:nvSpPr>
        <p:spPr>
          <a:xfrm>
            <a:off x="6601669" y="2057400"/>
            <a:ext cx="4639736" cy="736282"/>
          </a:xfrm>
        </p:spPr>
        <p:txBody>
          <a:bodyPr/>
          <a:lstStyle/>
          <a:p>
            <a:pPr algn="ctr"/>
            <a:r>
              <a:rPr lang="en-US" dirty="0"/>
              <a:t>Loss vs Epoch</a:t>
            </a:r>
          </a:p>
        </p:txBody>
      </p:sp>
      <p:pic>
        <p:nvPicPr>
          <p:cNvPr id="7" name="Content Placeholder 6">
            <a:extLst>
              <a:ext uri="{FF2B5EF4-FFF2-40B4-BE49-F238E27FC236}">
                <a16:creationId xmlns:a16="http://schemas.microsoft.com/office/drawing/2014/main" id="{132817E7-103D-4BC0-9DA7-A61E30EFE6CB}"/>
              </a:ext>
            </a:extLst>
          </p:cNvPr>
          <p:cNvPicPr>
            <a:picLocks noGrp="1" noChangeAspect="1"/>
          </p:cNvPicPr>
          <p:nvPr>
            <p:ph sz="half" idx="2"/>
          </p:nvPr>
        </p:nvPicPr>
        <p:blipFill>
          <a:blip r:embed="rId2"/>
          <a:stretch>
            <a:fillRect/>
          </a:stretch>
        </p:blipFill>
        <p:spPr>
          <a:xfrm>
            <a:off x="1854091" y="2957513"/>
            <a:ext cx="3126005" cy="2911475"/>
          </a:xfrm>
          <a:prstGeom prst="rect">
            <a:avLst/>
          </a:prstGeom>
        </p:spPr>
      </p:pic>
      <p:pic>
        <p:nvPicPr>
          <p:cNvPr id="8" name="Content Placeholder 7">
            <a:extLst>
              <a:ext uri="{FF2B5EF4-FFF2-40B4-BE49-F238E27FC236}">
                <a16:creationId xmlns:a16="http://schemas.microsoft.com/office/drawing/2014/main" id="{7AF97017-10D7-4E2D-8009-856727E68558}"/>
              </a:ext>
            </a:extLst>
          </p:cNvPr>
          <p:cNvPicPr>
            <a:picLocks noGrp="1" noChangeAspect="1"/>
          </p:cNvPicPr>
          <p:nvPr>
            <p:ph sz="quarter" idx="4"/>
          </p:nvPr>
        </p:nvPicPr>
        <p:blipFill>
          <a:blip r:embed="rId3"/>
          <a:stretch>
            <a:fillRect/>
          </a:stretch>
        </p:blipFill>
        <p:spPr>
          <a:xfrm>
            <a:off x="7310967" y="2957513"/>
            <a:ext cx="3050116" cy="2911475"/>
          </a:xfrm>
          <a:prstGeom prst="rect">
            <a:avLst/>
          </a:prstGeom>
        </p:spPr>
      </p:pic>
    </p:spTree>
    <p:extLst>
      <p:ext uri="{BB962C8B-B14F-4D97-AF65-F5344CB8AC3E}">
        <p14:creationId xmlns:p14="http://schemas.microsoft.com/office/powerpoint/2010/main" val="295723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6600-E213-42CF-B322-670D5CC413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F4B0EBC-B7D7-4FC6-ACFF-BE8375D8A8FE}"/>
              </a:ext>
            </a:extLst>
          </p:cNvPr>
          <p:cNvSpPr>
            <a:spLocks noGrp="1"/>
          </p:cNvSpPr>
          <p:nvPr>
            <p:ph idx="1"/>
          </p:nvPr>
        </p:nvSpPr>
        <p:spPr/>
        <p:txBody>
          <a:bodyPr/>
          <a:lstStyle/>
          <a:p>
            <a:r>
              <a:rPr lang="en-US" dirty="0"/>
              <a:t>We Studied the CNN – Deep Neural Network by implementing and building the CNN model to Train and Test our model successfully on the Kaggle Natural Images Dataset.</a:t>
            </a:r>
          </a:p>
          <a:p>
            <a:r>
              <a:rPr lang="en-US" dirty="0"/>
              <a:t>The Model was able to get an accuracy in range 90 – 92%. We enhanced the Model accuracy by implementing Image Data Augmentation in this model.</a:t>
            </a:r>
          </a:p>
          <a:p>
            <a:r>
              <a:rPr lang="en-US" dirty="0"/>
              <a:t>This Project help me in understanding the real-world application of Data Science Engineering Methods and Tools.</a:t>
            </a:r>
          </a:p>
          <a:p>
            <a:r>
              <a:rPr lang="en-US" dirty="0"/>
              <a:t>The model can be enhanced by using VGG16 (A CNN architecture) and by also giving a larger dataset from ImageNet.</a:t>
            </a:r>
          </a:p>
        </p:txBody>
      </p:sp>
    </p:spTree>
    <p:extLst>
      <p:ext uri="{BB962C8B-B14F-4D97-AF65-F5344CB8AC3E}">
        <p14:creationId xmlns:p14="http://schemas.microsoft.com/office/powerpoint/2010/main" val="35248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6963" y="758826"/>
            <a:ext cx="10058400" cy="4062326"/>
          </a:xfrm>
        </p:spPr>
        <p:txBody>
          <a:bodyPr vert="horz" lIns="91440" tIns="45720" rIns="91440" bIns="45720" rtlCol="0" anchor="ctr">
            <a:normAutofit/>
          </a:bodyPr>
          <a:lstStyle/>
          <a:p>
            <a:pPr lvl="0"/>
            <a:r>
              <a:rPr lang="en-US" sz="5000" i="1" dirty="0">
                <a:solidFill>
                  <a:schemeClr val="tx1">
                    <a:lumMod val="85000"/>
                    <a:lumOff val="15000"/>
                  </a:schemeClr>
                </a:solidFill>
              </a:rPr>
              <a:t>“The Future of Search will be about pictures rather than Keywords”</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00138" y="5305783"/>
            <a:ext cx="10058400" cy="793389"/>
          </a:xfrm>
        </p:spPr>
        <p:txBody>
          <a:bodyPr vert="horz" lIns="91440" tIns="45720" rIns="91440" bIns="45720" rtlCol="0" anchor="t">
            <a:normAutofit/>
          </a:bodyPr>
          <a:lstStyle/>
          <a:p>
            <a:pPr marL="0" indent="0">
              <a:lnSpc>
                <a:spcPct val="100000"/>
              </a:lnSpc>
              <a:buNone/>
            </a:pPr>
            <a:r>
              <a:rPr lang="en-US" sz="2400" cap="all" spc="200" dirty="0">
                <a:solidFill>
                  <a:schemeClr val="tx1"/>
                </a:solidFill>
              </a:rPr>
              <a:t>Ben Silbermann – CEO, Pinterest</a:t>
            </a:r>
          </a:p>
        </p:txBody>
      </p:sp>
      <p:cxnSp>
        <p:nvCxnSpPr>
          <p:cNvPr id="51" name="Straight Connector 50">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9A09C-D836-4EAE-80E5-E37AF15FD3A1}"/>
              </a:ext>
            </a:extLst>
          </p:cNvPr>
          <p:cNvSpPr>
            <a:spLocks noGrp="1"/>
          </p:cNvSpPr>
          <p:nvPr>
            <p:ph type="title"/>
          </p:nvPr>
        </p:nvSpPr>
        <p:spPr>
          <a:xfrm>
            <a:off x="643467" y="634946"/>
            <a:ext cx="3689094" cy="5055904"/>
          </a:xfrm>
        </p:spPr>
        <p:txBody>
          <a:bodyPr anchor="ctr">
            <a:normAutofit/>
          </a:bodyPr>
          <a:lstStyle/>
          <a:p>
            <a:pPr algn="r"/>
            <a:r>
              <a:rPr lang="en-US" sz="5000" dirty="0"/>
              <a:t>Natural Images</a:t>
            </a:r>
          </a:p>
        </p:txBody>
      </p:sp>
      <p:cxnSp>
        <p:nvCxnSpPr>
          <p:cNvPr id="40" name="Straight Connector 3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 name="Group 2">
            <a:extLst>
              <a:ext uri="{FF2B5EF4-FFF2-40B4-BE49-F238E27FC236}">
                <a16:creationId xmlns:a16="http://schemas.microsoft.com/office/drawing/2014/main" id="{7B062D8E-C74F-40C8-BCAB-A5C53D9DB0FB}"/>
              </a:ext>
            </a:extLst>
          </p:cNvPr>
          <p:cNvGrpSpPr/>
          <p:nvPr/>
        </p:nvGrpSpPr>
        <p:grpSpPr>
          <a:xfrm>
            <a:off x="4976031" y="637072"/>
            <a:ext cx="6582555" cy="5117547"/>
            <a:chOff x="4976031" y="637072"/>
            <a:chExt cx="6582555" cy="5117547"/>
          </a:xfrm>
        </p:grpSpPr>
        <p:sp>
          <p:nvSpPr>
            <p:cNvPr id="4" name="Rectangle: Rounded Corners 3">
              <a:extLst>
                <a:ext uri="{FF2B5EF4-FFF2-40B4-BE49-F238E27FC236}">
                  <a16:creationId xmlns:a16="http://schemas.microsoft.com/office/drawing/2014/main" id="{60F6C2B9-42DC-4612-96CA-0FD9E3E84ECF}"/>
                </a:ext>
              </a:extLst>
            </p:cNvPr>
            <p:cNvSpPr/>
            <p:nvPr/>
          </p:nvSpPr>
          <p:spPr>
            <a:xfrm>
              <a:off x="4976031" y="637072"/>
              <a:ext cx="6582555" cy="107737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5" name="Rectangle 4" descr="Database">
              <a:extLst>
                <a:ext uri="{FF2B5EF4-FFF2-40B4-BE49-F238E27FC236}">
                  <a16:creationId xmlns:a16="http://schemas.microsoft.com/office/drawing/2014/main" id="{7EECE0A3-0A43-4174-9A08-F32E10EF9A80}"/>
                </a:ext>
              </a:extLst>
            </p:cNvPr>
            <p:cNvSpPr/>
            <p:nvPr/>
          </p:nvSpPr>
          <p:spPr>
            <a:xfrm>
              <a:off x="5301937" y="879482"/>
              <a:ext cx="592558" cy="592558"/>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5976DAF6-88BC-4A6E-97E1-C4209DF31758}"/>
                </a:ext>
              </a:extLst>
            </p:cNvPr>
            <p:cNvSpPr/>
            <p:nvPr/>
          </p:nvSpPr>
          <p:spPr>
            <a:xfrm>
              <a:off x="6220402" y="637072"/>
              <a:ext cx="5338183" cy="1077378"/>
            </a:xfrm>
            <a:custGeom>
              <a:avLst/>
              <a:gdLst>
                <a:gd name="connsiteX0" fmla="*/ 0 w 5338183"/>
                <a:gd name="connsiteY0" fmla="*/ 0 h 1077378"/>
                <a:gd name="connsiteX1" fmla="*/ 5338183 w 5338183"/>
                <a:gd name="connsiteY1" fmla="*/ 0 h 1077378"/>
                <a:gd name="connsiteX2" fmla="*/ 5338183 w 5338183"/>
                <a:gd name="connsiteY2" fmla="*/ 1077378 h 1077378"/>
                <a:gd name="connsiteX3" fmla="*/ 0 w 5338183"/>
                <a:gd name="connsiteY3" fmla="*/ 1077378 h 1077378"/>
                <a:gd name="connsiteX4" fmla="*/ 0 w 5338183"/>
                <a:gd name="connsiteY4" fmla="*/ 0 h 107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8183" h="1077378">
                  <a:moveTo>
                    <a:pt x="0" y="0"/>
                  </a:moveTo>
                  <a:lnTo>
                    <a:pt x="5338183" y="0"/>
                  </a:lnTo>
                  <a:lnTo>
                    <a:pt x="5338183" y="1077378"/>
                  </a:lnTo>
                  <a:lnTo>
                    <a:pt x="0" y="1077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14023" tIns="114023" rIns="114023" bIns="114023" numCol="1" spcCol="1270" anchor="ctr" anchorCtr="0">
              <a:noAutofit/>
            </a:bodyPr>
            <a:lstStyle/>
            <a:p>
              <a:pPr marL="0" lvl="0" indent="0" algn="l" defTabSz="711200">
                <a:lnSpc>
                  <a:spcPct val="100000"/>
                </a:lnSpc>
                <a:spcBef>
                  <a:spcPct val="0"/>
                </a:spcBef>
                <a:spcAft>
                  <a:spcPct val="35000"/>
                </a:spcAft>
                <a:buNone/>
              </a:pPr>
              <a:r>
                <a:rPr lang="en-US" sz="1600" i="1" kern="1200" dirty="0"/>
                <a:t>Natural images Dataset, which contains 6,899 images in 8 different classes </a:t>
              </a:r>
              <a:r>
                <a:rPr lang="en-US" sz="1600" b="1" i="1" kern="1200" dirty="0"/>
                <a:t>airplane, car, cat, dog, flower, fruit, motorbike </a:t>
              </a:r>
              <a:r>
                <a:rPr lang="en-US" sz="1600" i="1" kern="1200" dirty="0"/>
                <a:t>and</a:t>
              </a:r>
              <a:r>
                <a:rPr lang="en-US" sz="1600" b="1" i="1" kern="1200" dirty="0"/>
                <a:t> person.</a:t>
              </a:r>
              <a:endParaRPr lang="en-US" sz="1600" kern="1200" dirty="0"/>
            </a:p>
          </p:txBody>
        </p:sp>
        <p:sp>
          <p:nvSpPr>
            <p:cNvPr id="7" name="Rectangle: Rounded Corners 6">
              <a:extLst>
                <a:ext uri="{FF2B5EF4-FFF2-40B4-BE49-F238E27FC236}">
                  <a16:creationId xmlns:a16="http://schemas.microsoft.com/office/drawing/2014/main" id="{3CAF0646-A768-43BF-8735-6F06F2C54755}"/>
                </a:ext>
              </a:extLst>
            </p:cNvPr>
            <p:cNvSpPr/>
            <p:nvPr/>
          </p:nvSpPr>
          <p:spPr>
            <a:xfrm>
              <a:off x="4976031" y="1983795"/>
              <a:ext cx="6582555" cy="1077378"/>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Brain">
              <a:extLst>
                <a:ext uri="{FF2B5EF4-FFF2-40B4-BE49-F238E27FC236}">
                  <a16:creationId xmlns:a16="http://schemas.microsoft.com/office/drawing/2014/main" id="{88548264-0457-4CDE-9E31-9CACD6415897}"/>
                </a:ext>
              </a:extLst>
            </p:cNvPr>
            <p:cNvSpPr/>
            <p:nvPr/>
          </p:nvSpPr>
          <p:spPr>
            <a:xfrm>
              <a:off x="5301937" y="2226205"/>
              <a:ext cx="592558" cy="59255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B69510D0-5602-4811-9477-D4586B6D18F0}"/>
                </a:ext>
              </a:extLst>
            </p:cNvPr>
            <p:cNvSpPr/>
            <p:nvPr/>
          </p:nvSpPr>
          <p:spPr>
            <a:xfrm>
              <a:off x="6220402" y="1983795"/>
              <a:ext cx="5338183" cy="1077378"/>
            </a:xfrm>
            <a:custGeom>
              <a:avLst/>
              <a:gdLst>
                <a:gd name="connsiteX0" fmla="*/ 0 w 5338183"/>
                <a:gd name="connsiteY0" fmla="*/ 0 h 1077378"/>
                <a:gd name="connsiteX1" fmla="*/ 5338183 w 5338183"/>
                <a:gd name="connsiteY1" fmla="*/ 0 h 1077378"/>
                <a:gd name="connsiteX2" fmla="*/ 5338183 w 5338183"/>
                <a:gd name="connsiteY2" fmla="*/ 1077378 h 1077378"/>
                <a:gd name="connsiteX3" fmla="*/ 0 w 5338183"/>
                <a:gd name="connsiteY3" fmla="*/ 1077378 h 1077378"/>
                <a:gd name="connsiteX4" fmla="*/ 0 w 5338183"/>
                <a:gd name="connsiteY4" fmla="*/ 0 h 107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8183" h="1077378">
                  <a:moveTo>
                    <a:pt x="0" y="0"/>
                  </a:moveTo>
                  <a:lnTo>
                    <a:pt x="5338183" y="0"/>
                  </a:lnTo>
                  <a:lnTo>
                    <a:pt x="5338183" y="1077378"/>
                  </a:lnTo>
                  <a:lnTo>
                    <a:pt x="0" y="1077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14023" tIns="114023" rIns="114023" bIns="114023" numCol="1" spcCol="1270" anchor="ctr" anchorCtr="0">
              <a:noAutofit/>
            </a:bodyPr>
            <a:lstStyle/>
            <a:p>
              <a:pPr marL="0" lvl="0" indent="0" algn="l" defTabSz="711200">
                <a:lnSpc>
                  <a:spcPct val="100000"/>
                </a:lnSpc>
                <a:spcBef>
                  <a:spcPct val="0"/>
                </a:spcBef>
                <a:spcAft>
                  <a:spcPct val="35000"/>
                </a:spcAft>
                <a:buNone/>
              </a:pPr>
              <a:r>
                <a:rPr lang="en-US" sz="1600" i="1" kern="1200"/>
                <a:t>The motive of this project is to identify the above images using Neural Network.</a:t>
              </a:r>
              <a:endParaRPr lang="en-US" sz="1600" kern="1200" dirty="0"/>
            </a:p>
          </p:txBody>
        </p:sp>
        <p:sp>
          <p:nvSpPr>
            <p:cNvPr id="10" name="Rectangle: Rounded Corners 9">
              <a:extLst>
                <a:ext uri="{FF2B5EF4-FFF2-40B4-BE49-F238E27FC236}">
                  <a16:creationId xmlns:a16="http://schemas.microsoft.com/office/drawing/2014/main" id="{D41C539A-9AE7-4DB1-A6BB-9A73C5FB00D8}"/>
                </a:ext>
              </a:extLst>
            </p:cNvPr>
            <p:cNvSpPr/>
            <p:nvPr/>
          </p:nvSpPr>
          <p:spPr>
            <a:xfrm>
              <a:off x="4976031" y="3330518"/>
              <a:ext cx="6582555" cy="1077378"/>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Magnifying glass">
              <a:extLst>
                <a:ext uri="{FF2B5EF4-FFF2-40B4-BE49-F238E27FC236}">
                  <a16:creationId xmlns:a16="http://schemas.microsoft.com/office/drawing/2014/main" id="{DF8655F0-836B-4F52-B16F-5AA1670D1D6F}"/>
                </a:ext>
              </a:extLst>
            </p:cNvPr>
            <p:cNvSpPr/>
            <p:nvPr/>
          </p:nvSpPr>
          <p:spPr>
            <a:xfrm>
              <a:off x="5301937" y="3572928"/>
              <a:ext cx="592558" cy="592558"/>
            </a:xfrm>
            <a:prstGeom prst="rect">
              <a:avLst/>
            </a:prstGeom>
            <a:blipFill>
              <a:blip r:embed="rId6">
                <a:extLs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07F3F519-10E4-4808-91C8-C0484E8C55CB}"/>
                </a:ext>
              </a:extLst>
            </p:cNvPr>
            <p:cNvSpPr/>
            <p:nvPr/>
          </p:nvSpPr>
          <p:spPr>
            <a:xfrm>
              <a:off x="6220402" y="3330518"/>
              <a:ext cx="5338183" cy="1077378"/>
            </a:xfrm>
            <a:custGeom>
              <a:avLst/>
              <a:gdLst>
                <a:gd name="connsiteX0" fmla="*/ 0 w 5338183"/>
                <a:gd name="connsiteY0" fmla="*/ 0 h 1077378"/>
                <a:gd name="connsiteX1" fmla="*/ 5338183 w 5338183"/>
                <a:gd name="connsiteY1" fmla="*/ 0 h 1077378"/>
                <a:gd name="connsiteX2" fmla="*/ 5338183 w 5338183"/>
                <a:gd name="connsiteY2" fmla="*/ 1077378 h 1077378"/>
                <a:gd name="connsiteX3" fmla="*/ 0 w 5338183"/>
                <a:gd name="connsiteY3" fmla="*/ 1077378 h 1077378"/>
                <a:gd name="connsiteX4" fmla="*/ 0 w 5338183"/>
                <a:gd name="connsiteY4" fmla="*/ 0 h 107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8183" h="1077378">
                  <a:moveTo>
                    <a:pt x="0" y="0"/>
                  </a:moveTo>
                  <a:lnTo>
                    <a:pt x="5338183" y="0"/>
                  </a:lnTo>
                  <a:lnTo>
                    <a:pt x="5338183" y="1077378"/>
                  </a:lnTo>
                  <a:lnTo>
                    <a:pt x="0" y="1077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14023" tIns="114023" rIns="114023" bIns="114023" numCol="1" spcCol="1270" anchor="ctr" anchorCtr="0">
              <a:noAutofit/>
            </a:bodyPr>
            <a:lstStyle/>
            <a:p>
              <a:pPr marL="0" lvl="0" indent="0" algn="l" defTabSz="711200">
                <a:lnSpc>
                  <a:spcPct val="100000"/>
                </a:lnSpc>
                <a:spcBef>
                  <a:spcPct val="0"/>
                </a:spcBef>
                <a:spcAft>
                  <a:spcPct val="35000"/>
                </a:spcAft>
                <a:buNone/>
              </a:pPr>
              <a:r>
                <a:rPr lang="en-US" sz="1600" i="1" kern="1200"/>
                <a:t>The dataset is available at </a:t>
              </a:r>
              <a:r>
                <a:rPr lang="en-US" sz="1600" i="1" kern="1200">
                  <a:solidFill>
                    <a:srgbClr val="002060"/>
                  </a:solidFill>
                  <a:hlinkClick r:id="rId8">
                    <a:extLst>
                      <a:ext uri="{A12FA001-AC4F-418D-AE19-62706E023703}">
                        <ahyp:hlinkClr xmlns:ahyp="http://schemas.microsoft.com/office/drawing/2018/hyperlinkcolor" val="tx"/>
                      </a:ext>
                    </a:extLst>
                  </a:hlinkClick>
                </a:rPr>
                <a:t>Kaggle</a:t>
              </a:r>
              <a:r>
                <a:rPr lang="en-US" sz="1600" i="1" kern="1200"/>
                <a:t>.</a:t>
              </a:r>
              <a:endParaRPr lang="en-US" sz="1600" kern="1200" dirty="0"/>
            </a:p>
          </p:txBody>
        </p:sp>
        <p:sp>
          <p:nvSpPr>
            <p:cNvPr id="13" name="Rectangle: Rounded Corners 12">
              <a:extLst>
                <a:ext uri="{FF2B5EF4-FFF2-40B4-BE49-F238E27FC236}">
                  <a16:creationId xmlns:a16="http://schemas.microsoft.com/office/drawing/2014/main" id="{C11691E0-E8F3-40CB-8BAD-73AA27D67E50}"/>
                </a:ext>
              </a:extLst>
            </p:cNvPr>
            <p:cNvSpPr/>
            <p:nvPr/>
          </p:nvSpPr>
          <p:spPr>
            <a:xfrm>
              <a:off x="4976031" y="4677241"/>
              <a:ext cx="6582555" cy="1077378"/>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4" name="Rectangle 13" descr="Head with Gears">
              <a:extLst>
                <a:ext uri="{FF2B5EF4-FFF2-40B4-BE49-F238E27FC236}">
                  <a16:creationId xmlns:a16="http://schemas.microsoft.com/office/drawing/2014/main" id="{E27F6529-44E0-4F8F-BA8F-D524A460C3A7}"/>
                </a:ext>
              </a:extLst>
            </p:cNvPr>
            <p:cNvSpPr/>
            <p:nvPr/>
          </p:nvSpPr>
          <p:spPr>
            <a:xfrm>
              <a:off x="5301937" y="4919651"/>
              <a:ext cx="592558" cy="59255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3114DC8C-757E-426E-9DCB-971E93B20DC8}"/>
                </a:ext>
              </a:extLst>
            </p:cNvPr>
            <p:cNvSpPr/>
            <p:nvPr/>
          </p:nvSpPr>
          <p:spPr>
            <a:xfrm>
              <a:off x="6220402" y="4677241"/>
              <a:ext cx="5338183" cy="1077378"/>
            </a:xfrm>
            <a:custGeom>
              <a:avLst/>
              <a:gdLst>
                <a:gd name="connsiteX0" fmla="*/ 0 w 5338183"/>
                <a:gd name="connsiteY0" fmla="*/ 0 h 1077378"/>
                <a:gd name="connsiteX1" fmla="*/ 5338183 w 5338183"/>
                <a:gd name="connsiteY1" fmla="*/ 0 h 1077378"/>
                <a:gd name="connsiteX2" fmla="*/ 5338183 w 5338183"/>
                <a:gd name="connsiteY2" fmla="*/ 1077378 h 1077378"/>
                <a:gd name="connsiteX3" fmla="*/ 0 w 5338183"/>
                <a:gd name="connsiteY3" fmla="*/ 1077378 h 1077378"/>
                <a:gd name="connsiteX4" fmla="*/ 0 w 5338183"/>
                <a:gd name="connsiteY4" fmla="*/ 0 h 107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8183" h="1077378">
                  <a:moveTo>
                    <a:pt x="0" y="0"/>
                  </a:moveTo>
                  <a:lnTo>
                    <a:pt x="5338183" y="0"/>
                  </a:lnTo>
                  <a:lnTo>
                    <a:pt x="5338183" y="1077378"/>
                  </a:lnTo>
                  <a:lnTo>
                    <a:pt x="0" y="1077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14023" tIns="114023" rIns="114023" bIns="114023" numCol="1" spcCol="1270" anchor="ctr" anchorCtr="0">
              <a:noAutofit/>
            </a:bodyPr>
            <a:lstStyle/>
            <a:p>
              <a:pPr marL="0" lvl="0" indent="0" algn="l" defTabSz="711200">
                <a:lnSpc>
                  <a:spcPct val="100000"/>
                </a:lnSpc>
                <a:spcBef>
                  <a:spcPct val="0"/>
                </a:spcBef>
                <a:spcAft>
                  <a:spcPct val="35000"/>
                </a:spcAft>
                <a:buNone/>
              </a:pPr>
              <a:r>
                <a:rPr lang="en-US" sz="1600" i="1" kern="1200"/>
                <a:t>Convolutional Neural Network is used here to train the Natural Images dataset and to identify images out of the given 8 category.</a:t>
              </a:r>
              <a:endParaRPr lang="en-US" sz="1600" kern="1200" dirty="0"/>
            </a:p>
          </p:txBody>
        </p:sp>
      </p:grpSp>
    </p:spTree>
    <p:extLst>
      <p:ext uri="{BB962C8B-B14F-4D97-AF65-F5344CB8AC3E}">
        <p14:creationId xmlns:p14="http://schemas.microsoft.com/office/powerpoint/2010/main" val="24675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3D826-41D3-4828-B041-7E0D2715A95B}"/>
              </a:ext>
            </a:extLst>
          </p:cNvPr>
          <p:cNvSpPr>
            <a:spLocks noGrp="1"/>
          </p:cNvSpPr>
          <p:nvPr>
            <p:ph type="title"/>
          </p:nvPr>
        </p:nvSpPr>
        <p:spPr>
          <a:xfrm>
            <a:off x="643468" y="643467"/>
            <a:ext cx="3073550" cy="5126203"/>
          </a:xfrm>
        </p:spPr>
        <p:txBody>
          <a:bodyPr anchor="ctr">
            <a:normAutofit/>
          </a:bodyPr>
          <a:lstStyle/>
          <a:p>
            <a:pPr algn="r"/>
            <a:r>
              <a:rPr lang="en-US" sz="3300" dirty="0"/>
              <a:t>Convolutional Neural Networks (CNN)</a:t>
            </a:r>
          </a:p>
        </p:txBody>
      </p:sp>
      <p:cxnSp>
        <p:nvCxnSpPr>
          <p:cNvPr id="26" name="Straight Connector 2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0E118C-F154-41C4-94BF-C92D499A1A8F}"/>
              </a:ext>
            </a:extLst>
          </p:cNvPr>
          <p:cNvSpPr>
            <a:spLocks noGrp="1"/>
          </p:cNvSpPr>
          <p:nvPr>
            <p:ph idx="1"/>
          </p:nvPr>
        </p:nvSpPr>
        <p:spPr>
          <a:xfrm>
            <a:off x="4363786" y="621697"/>
            <a:ext cx="6791894" cy="5147973"/>
          </a:xfrm>
        </p:spPr>
        <p:txBody>
          <a:bodyPr anchor="ctr">
            <a:normAutofit/>
          </a:bodyPr>
          <a:lstStyle/>
          <a:p>
            <a:pPr marL="0" indent="0">
              <a:buNone/>
            </a:pPr>
            <a:r>
              <a:rPr lang="en-US" dirty="0"/>
              <a:t>What is CNN?</a:t>
            </a:r>
          </a:p>
          <a:p>
            <a:r>
              <a:rPr lang="en-US" dirty="0"/>
              <a:t>	</a:t>
            </a:r>
            <a:r>
              <a:rPr lang="en-US" sz="1600" i="1" dirty="0"/>
              <a:t>A </a:t>
            </a:r>
            <a:r>
              <a:rPr lang="en-US" sz="1600" b="1" i="1" dirty="0"/>
              <a:t>convolutional neural network (CNN)</a:t>
            </a:r>
            <a:r>
              <a:rPr lang="en-US" sz="1600" i="1" dirty="0"/>
              <a:t> consists of an input and an output layer, as well as multiple hidden layers. The hidden layers of a CNN typically consist of a series of </a:t>
            </a:r>
            <a:r>
              <a:rPr lang="en-US" sz="1600" b="1" i="1" dirty="0"/>
              <a:t>convolutional layers</a:t>
            </a:r>
            <a:r>
              <a:rPr lang="en-US" sz="1600" i="1" dirty="0"/>
              <a:t> that convolve with a multiplication or other dot product. </a:t>
            </a:r>
          </a:p>
          <a:p>
            <a:r>
              <a:rPr lang="en-US" sz="1600" i="1" dirty="0"/>
              <a:t>	The activation function is commonly a Rectified Linear Unit (RELU) layer and is subsequently followed by additional convolutions such as </a:t>
            </a:r>
            <a:r>
              <a:rPr lang="en-US" sz="1600" b="1" i="1" dirty="0"/>
              <a:t>pooling layers, fully connected layers </a:t>
            </a:r>
            <a:r>
              <a:rPr lang="en-US" sz="1600" i="1" dirty="0"/>
              <a:t>and</a:t>
            </a:r>
            <a:r>
              <a:rPr lang="en-US" sz="1600" b="1" i="1" dirty="0"/>
              <a:t> normalization layers</a:t>
            </a:r>
            <a:r>
              <a:rPr lang="en-US" sz="1600" i="1" dirty="0"/>
              <a:t>, referred to as hidden layers because their inputs and outputs are masked by the activation function and final convolution.</a:t>
            </a:r>
          </a:p>
        </p:txBody>
      </p:sp>
      <p:sp>
        <p:nvSpPr>
          <p:cNvPr id="28" name="Rectangle 27">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465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FBAA-9034-4A1A-80E3-07DA31CA668B}"/>
              </a:ext>
            </a:extLst>
          </p:cNvPr>
          <p:cNvSpPr>
            <a:spLocks noGrp="1"/>
          </p:cNvSpPr>
          <p:nvPr>
            <p:ph type="title"/>
          </p:nvPr>
        </p:nvSpPr>
        <p:spPr/>
        <p:txBody>
          <a:bodyPr/>
          <a:lstStyle/>
          <a:p>
            <a:r>
              <a:rPr lang="en-US" dirty="0"/>
              <a:t>CNN Model Illustration</a:t>
            </a:r>
          </a:p>
        </p:txBody>
      </p:sp>
      <p:pic>
        <p:nvPicPr>
          <p:cNvPr id="5" name="Content Placeholder 4" descr="A picture containing screenshot&#10;&#10;Description automatically generated">
            <a:extLst>
              <a:ext uri="{FF2B5EF4-FFF2-40B4-BE49-F238E27FC236}">
                <a16:creationId xmlns:a16="http://schemas.microsoft.com/office/drawing/2014/main" id="{7752D35F-DBCD-4BBA-8CED-7D622A2DBD57}"/>
              </a:ext>
            </a:extLst>
          </p:cNvPr>
          <p:cNvPicPr>
            <a:picLocks noGrp="1" noChangeAspect="1"/>
          </p:cNvPicPr>
          <p:nvPr>
            <p:ph idx="1"/>
          </p:nvPr>
        </p:nvPicPr>
        <p:blipFill>
          <a:blip r:embed="rId2"/>
          <a:stretch>
            <a:fillRect/>
          </a:stretch>
        </p:blipFill>
        <p:spPr>
          <a:xfrm>
            <a:off x="1611914" y="2255396"/>
            <a:ext cx="9029132" cy="3222044"/>
          </a:xfrm>
        </p:spPr>
      </p:pic>
    </p:spTree>
    <p:extLst>
      <p:ext uri="{BB962C8B-B14F-4D97-AF65-F5344CB8AC3E}">
        <p14:creationId xmlns:p14="http://schemas.microsoft.com/office/powerpoint/2010/main" val="214095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06DCE9-1796-4F70-85A1-F6D1A3C25340}"/>
              </a:ext>
            </a:extLst>
          </p:cNvPr>
          <p:cNvSpPr>
            <a:spLocks noGrp="1"/>
          </p:cNvSpPr>
          <p:nvPr>
            <p:ph type="title"/>
          </p:nvPr>
        </p:nvSpPr>
        <p:spPr>
          <a:xfrm>
            <a:off x="492369" y="605896"/>
            <a:ext cx="3642309" cy="5646208"/>
          </a:xfrm>
        </p:spPr>
        <p:txBody>
          <a:bodyPr anchor="ctr">
            <a:normAutofit/>
          </a:bodyPr>
          <a:lstStyle/>
          <a:p>
            <a:r>
              <a:rPr lang="en-US" sz="3700" dirty="0">
                <a:solidFill>
                  <a:srgbClr val="FFFFFF"/>
                </a:solidFill>
              </a:rPr>
              <a:t>Convolutional Layers </a:t>
            </a:r>
          </a:p>
        </p:txBody>
      </p:sp>
      <p:sp>
        <p:nvSpPr>
          <p:cNvPr id="4" name="Rectangle 1">
            <a:extLst>
              <a:ext uri="{FF2B5EF4-FFF2-40B4-BE49-F238E27FC236}">
                <a16:creationId xmlns:a16="http://schemas.microsoft.com/office/drawing/2014/main" id="{E1E8D94B-0E38-46F4-B174-35B1AEE91A91}"/>
              </a:ext>
            </a:extLst>
          </p:cNvPr>
          <p:cNvSpPr>
            <a:spLocks noGrp="1" noChangeArrowheads="1"/>
          </p:cNvSpPr>
          <p:nvPr>
            <p:ph idx="1"/>
          </p:nvPr>
        </p:nvSpPr>
        <p:spPr bwMode="auto">
          <a:xfrm>
            <a:off x="5231958" y="605896"/>
            <a:ext cx="5923721"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101568" numCol="1" anchor="ctr" anchorCtr="0" compatLnSpc="1">
            <a:prstTxWarp prst="textNoShape">
              <a:avLst/>
            </a:prstTxWarp>
            <a:normAutofit/>
          </a:bodyPr>
          <a:lstStyle/>
          <a:p>
            <a:pPr fontAlgn="base">
              <a:lnSpc>
                <a:spcPct val="100000"/>
              </a:lnSpc>
            </a:pPr>
            <a:r>
              <a:rPr lang="en-US" sz="1600" i="1" dirty="0"/>
              <a:t>The convolutional layer is the core building block of a CNN. The layer's parameters consist of a set of learnable filters (or kernels), which have a small receptive field, but extend through the full depth of the input volume.</a:t>
            </a:r>
          </a:p>
          <a:p>
            <a:pPr fontAlgn="base">
              <a:lnSpc>
                <a:spcPct val="100000"/>
              </a:lnSpc>
            </a:pPr>
            <a:r>
              <a:rPr lang="en-US" sz="1600" i="1" dirty="0"/>
              <a:t>The input to CNN is a tensor with shape (number of images, (image width , image height), image depth).</a:t>
            </a:r>
          </a:p>
          <a:p>
            <a:pPr fontAlgn="base">
              <a:lnSpc>
                <a:spcPct val="100000"/>
              </a:lnSpc>
            </a:pPr>
            <a:endParaRPr lang="en-US" sz="1500" dirty="0"/>
          </a:p>
          <a:p>
            <a:pPr lvl="2" fontAlgn="base">
              <a:buNone/>
            </a:pPr>
            <a:r>
              <a:rPr lang="en-US" altLang="en-US" sz="1100" i="1" dirty="0">
                <a:latin typeface="Courier New" panose="02070309020205020404" pitchFamily="49" charset="0"/>
                <a:cs typeface="Courier New" panose="02070309020205020404" pitchFamily="49" charset="0"/>
              </a:rPr>
              <a:t>classifier = Sequential()</a:t>
            </a:r>
          </a:p>
          <a:p>
            <a:pPr lvl="2" fontAlgn="base">
              <a:buNone/>
            </a:pPr>
            <a:r>
              <a:rPr lang="en-US" altLang="en-US" sz="1100" i="1" dirty="0" err="1">
                <a:latin typeface="Courier New" panose="02070309020205020404" pitchFamily="49" charset="0"/>
                <a:cs typeface="Courier New" panose="02070309020205020404" pitchFamily="49" charset="0"/>
              </a:rPr>
              <a:t>classifier.add</a:t>
            </a:r>
            <a:r>
              <a:rPr lang="en-US" altLang="en-US" sz="1100" i="1" dirty="0">
                <a:latin typeface="Courier New" panose="02070309020205020404" pitchFamily="49" charset="0"/>
                <a:cs typeface="Courier New" panose="02070309020205020404" pitchFamily="49" charset="0"/>
              </a:rPr>
              <a:t>(Convolution2D(32, (3, 3), </a:t>
            </a:r>
            <a:r>
              <a:rPr lang="en-US" altLang="en-US" sz="1100" i="1" dirty="0" err="1">
                <a:latin typeface="Courier New" panose="02070309020205020404" pitchFamily="49" charset="0"/>
                <a:cs typeface="Courier New" panose="02070309020205020404" pitchFamily="49" charset="0"/>
              </a:rPr>
              <a:t>input_shape</a:t>
            </a:r>
            <a:r>
              <a:rPr lang="en-US" altLang="en-US" sz="1100" i="1" dirty="0">
                <a:latin typeface="Courier New" panose="02070309020205020404" pitchFamily="49" charset="0"/>
                <a:cs typeface="Courier New" panose="02070309020205020404" pitchFamily="49" charset="0"/>
              </a:rPr>
              <a:t> = (128, 128, 3), activation = '</a:t>
            </a:r>
            <a:r>
              <a:rPr lang="en-US" altLang="en-US" sz="1100" i="1" dirty="0" err="1">
                <a:latin typeface="Courier New" panose="02070309020205020404" pitchFamily="49" charset="0"/>
                <a:cs typeface="Courier New" panose="02070309020205020404" pitchFamily="49" charset="0"/>
              </a:rPr>
              <a:t>relu</a:t>
            </a:r>
            <a:r>
              <a:rPr lang="en-US" altLang="en-US" sz="1100" i="1" dirty="0">
                <a:latin typeface="Courier New" panose="02070309020205020404" pitchFamily="49" charset="0"/>
                <a:cs typeface="Courier New" panose="02070309020205020404" pitchFamily="49" charset="0"/>
              </a:rPr>
              <a:t>’, padding='same’)) </a:t>
            </a:r>
          </a:p>
          <a:p>
            <a:pPr lvl="2" fontAlgn="base">
              <a:buNone/>
            </a:pPr>
            <a:endParaRPr lang="en-US" altLang="en-US" sz="900" i="1" dirty="0"/>
          </a:p>
          <a:p>
            <a:pPr fontAlgn="base">
              <a:lnSpc>
                <a:spcPct val="100000"/>
              </a:lnSpc>
            </a:pPr>
            <a:r>
              <a:rPr lang="en-US" altLang="en-US" sz="1600" dirty="0"/>
              <a:t>Convolution layer id defined as sequential,</a:t>
            </a:r>
            <a:r>
              <a:rPr lang="en-US" sz="1600" dirty="0"/>
              <a:t> Sequential model is nothing but a linear stack of layers.</a:t>
            </a:r>
          </a:p>
          <a:p>
            <a:pPr fontAlgn="base">
              <a:lnSpc>
                <a:spcPct val="100000"/>
              </a:lnSpc>
            </a:pPr>
            <a:r>
              <a:rPr lang="en-US" altLang="en-US" sz="1600" b="1" dirty="0"/>
              <a:t>.add() </a:t>
            </a:r>
            <a:r>
              <a:rPr lang="en-US" altLang="en-US" sz="1600" dirty="0"/>
              <a:t>takes each layer details and stacks one after the other.</a:t>
            </a:r>
          </a:p>
          <a:p>
            <a:pPr fontAlgn="base">
              <a:lnSpc>
                <a:spcPct val="100000"/>
              </a:lnSpc>
            </a:pPr>
            <a:r>
              <a:rPr lang="en-US" altLang="en-US" sz="1600" dirty="0"/>
              <a:t>Convolution2D  is </a:t>
            </a:r>
            <a:r>
              <a:rPr lang="en-US" sz="1600" dirty="0"/>
              <a:t>Convolution operator for filtering windows of two-dimensional inputs which takes, in this case, </a:t>
            </a:r>
            <a:r>
              <a:rPr lang="en-US" sz="1600" dirty="0" err="1"/>
              <a:t>input_shape</a:t>
            </a:r>
            <a:r>
              <a:rPr lang="en-US" sz="1600" dirty="0"/>
              <a:t> = (128, 128, 3) along with activation function like ‘</a:t>
            </a:r>
            <a:r>
              <a:rPr lang="en-US" sz="1600" dirty="0" err="1"/>
              <a:t>ReLu</a:t>
            </a:r>
            <a:r>
              <a:rPr lang="en-US" sz="1600" dirty="0"/>
              <a:t>’ or ‘</a:t>
            </a:r>
            <a:r>
              <a:rPr lang="en-US" sz="1600" dirty="0" err="1"/>
              <a:t>Softmax</a:t>
            </a:r>
            <a:r>
              <a:rPr lang="en-US" sz="1600" dirty="0"/>
              <a:t>’. Along with these parameters we pass padding as ‘same’ (padding for image border) or ’valid’ (no padding for image border)</a:t>
            </a:r>
            <a:endParaRPr lang="en-US" altLang="en-US" sz="1600" dirty="0"/>
          </a:p>
        </p:txBody>
      </p:sp>
    </p:spTree>
    <p:extLst>
      <p:ext uri="{BB962C8B-B14F-4D97-AF65-F5344CB8AC3E}">
        <p14:creationId xmlns:p14="http://schemas.microsoft.com/office/powerpoint/2010/main" val="315579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CC7FC1-8A29-4D03-83B8-9223DD10E749}"/>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Pooling</a:t>
            </a:r>
          </a:p>
        </p:txBody>
      </p:sp>
      <p:sp>
        <p:nvSpPr>
          <p:cNvPr id="3" name="Content Placeholder 2">
            <a:extLst>
              <a:ext uri="{FF2B5EF4-FFF2-40B4-BE49-F238E27FC236}">
                <a16:creationId xmlns:a16="http://schemas.microsoft.com/office/drawing/2014/main" id="{30EA46ED-5D6F-408D-9DA8-F3094B242572}"/>
              </a:ext>
            </a:extLst>
          </p:cNvPr>
          <p:cNvSpPr>
            <a:spLocks noGrp="1"/>
          </p:cNvSpPr>
          <p:nvPr>
            <p:ph idx="1"/>
          </p:nvPr>
        </p:nvSpPr>
        <p:spPr>
          <a:xfrm>
            <a:off x="5231958" y="605896"/>
            <a:ext cx="5923721" cy="5646208"/>
          </a:xfrm>
        </p:spPr>
        <p:txBody>
          <a:bodyPr anchor="ctr">
            <a:normAutofit/>
          </a:bodyPr>
          <a:lstStyle/>
          <a:p>
            <a:r>
              <a:rPr lang="en-US" sz="1600" b="1" i="1" dirty="0"/>
              <a:t>Pooling layers </a:t>
            </a:r>
            <a:r>
              <a:rPr lang="en-US" sz="1600" i="1" dirty="0"/>
              <a:t>reduce the dimensions of the data by combining the outputs of neuron clusters at one layer into a single neuron in the next layer. Local pooling combines small clusters, typically 2 x 2.</a:t>
            </a:r>
          </a:p>
          <a:p>
            <a:endParaRPr lang="en-US" sz="1600" i="1" dirty="0"/>
          </a:p>
          <a:p>
            <a:r>
              <a:rPr lang="en-US" sz="1600" i="1" dirty="0"/>
              <a:t>Max pooling uses the maximum value from each of a cluster of neurons at the prior layer. Average pooling uses the average value from each of a cluster of neurons at the prior layer.</a:t>
            </a:r>
          </a:p>
          <a:p>
            <a:endParaRPr lang="en-US" sz="2400" dirty="0"/>
          </a:p>
          <a:p>
            <a:pPr marL="384048" lvl="2" indent="0">
              <a:buNone/>
            </a:pPr>
            <a:r>
              <a:rPr lang="en-US" sz="1100" i="1" dirty="0" err="1">
                <a:latin typeface="Courier New" panose="02070309020205020404" pitchFamily="49" charset="0"/>
                <a:cs typeface="Courier New" panose="02070309020205020404" pitchFamily="49" charset="0"/>
              </a:rPr>
              <a:t>classifier.add</a:t>
            </a:r>
            <a:r>
              <a:rPr lang="en-US" sz="1100" i="1" dirty="0">
                <a:latin typeface="Courier New" panose="02070309020205020404" pitchFamily="49" charset="0"/>
                <a:cs typeface="Courier New" panose="02070309020205020404" pitchFamily="49" charset="0"/>
              </a:rPr>
              <a:t>(MaxPooling2D(</a:t>
            </a:r>
            <a:r>
              <a:rPr lang="en-US" sz="1100" i="1" dirty="0" err="1">
                <a:latin typeface="Courier New" panose="02070309020205020404" pitchFamily="49" charset="0"/>
                <a:cs typeface="Courier New" panose="02070309020205020404" pitchFamily="49" charset="0"/>
              </a:rPr>
              <a:t>pool_size</a:t>
            </a:r>
            <a:r>
              <a:rPr lang="en-US" sz="1100" i="1" dirty="0">
                <a:latin typeface="Courier New" panose="02070309020205020404" pitchFamily="49" charset="0"/>
                <a:cs typeface="Courier New" panose="02070309020205020404" pitchFamily="49" charset="0"/>
              </a:rPr>
              <a:t> = (2, 2)))</a:t>
            </a:r>
          </a:p>
          <a:p>
            <a:endParaRPr lang="en-US" sz="2400" dirty="0"/>
          </a:p>
        </p:txBody>
      </p:sp>
    </p:spTree>
    <p:extLst>
      <p:ext uri="{BB962C8B-B14F-4D97-AF65-F5344CB8AC3E}">
        <p14:creationId xmlns:p14="http://schemas.microsoft.com/office/powerpoint/2010/main" val="12176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327BFB-5EE0-4AC2-A9FE-A40E258F0974}"/>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Fully Connected Layers</a:t>
            </a:r>
          </a:p>
        </p:txBody>
      </p:sp>
      <p:sp>
        <p:nvSpPr>
          <p:cNvPr id="3" name="Content Placeholder 2">
            <a:extLst>
              <a:ext uri="{FF2B5EF4-FFF2-40B4-BE49-F238E27FC236}">
                <a16:creationId xmlns:a16="http://schemas.microsoft.com/office/drawing/2014/main" id="{577D998E-C00E-4EF2-A786-CDBF7A9F7F8A}"/>
              </a:ext>
            </a:extLst>
          </p:cNvPr>
          <p:cNvSpPr>
            <a:spLocks noGrp="1"/>
          </p:cNvSpPr>
          <p:nvPr>
            <p:ph idx="1"/>
          </p:nvPr>
        </p:nvSpPr>
        <p:spPr>
          <a:xfrm>
            <a:off x="5231958" y="605896"/>
            <a:ext cx="5923721" cy="5646208"/>
          </a:xfrm>
        </p:spPr>
        <p:txBody>
          <a:bodyPr anchor="ctr">
            <a:normAutofit/>
          </a:bodyPr>
          <a:lstStyle/>
          <a:p>
            <a:pPr>
              <a:lnSpc>
                <a:spcPct val="100000"/>
              </a:lnSpc>
            </a:pPr>
            <a:r>
              <a:rPr lang="en-US" sz="1600" b="1" i="1" dirty="0"/>
              <a:t>Fully connected layers</a:t>
            </a:r>
            <a:r>
              <a:rPr lang="en-US" sz="1600" i="1" dirty="0"/>
              <a:t> connect every neuron in one layer to every neuron in another layer. It is in principle the same as the traditional multi-layer perceptron neural network (MLP). The flattened matrix goes through a fully connected layer to classify the images.</a:t>
            </a:r>
          </a:p>
          <a:p>
            <a:pPr>
              <a:lnSpc>
                <a:spcPct val="100000"/>
              </a:lnSpc>
            </a:pPr>
            <a:endParaRPr lang="en-US" sz="1600" i="1" dirty="0"/>
          </a:p>
          <a:p>
            <a:pPr>
              <a:lnSpc>
                <a:spcPct val="100000"/>
              </a:lnSpc>
            </a:pPr>
            <a:r>
              <a:rPr lang="en-US" sz="1600" i="1" dirty="0"/>
              <a:t>We can say, In a </a:t>
            </a:r>
            <a:r>
              <a:rPr lang="en-US" sz="1600" b="1" i="1" dirty="0"/>
              <a:t>fully connected layer</a:t>
            </a:r>
            <a:r>
              <a:rPr lang="en-US" sz="1600" i="1" dirty="0"/>
              <a:t>, the receptive field is the entire previous layer.</a:t>
            </a:r>
          </a:p>
          <a:p>
            <a:pPr>
              <a:lnSpc>
                <a:spcPct val="100000"/>
              </a:lnSpc>
            </a:pPr>
            <a:endParaRPr lang="en-US" sz="1800" dirty="0"/>
          </a:p>
          <a:p>
            <a:pPr lvl="2" fontAlgn="base">
              <a:buNone/>
            </a:pPr>
            <a:r>
              <a:rPr lang="fr-FR" sz="1100" i="1" dirty="0" err="1">
                <a:latin typeface="Courier New" panose="02070309020205020404" pitchFamily="49" charset="0"/>
                <a:cs typeface="Courier New" panose="02070309020205020404" pitchFamily="49" charset="0"/>
              </a:rPr>
              <a:t>classifier.add</a:t>
            </a:r>
            <a:r>
              <a:rPr lang="fr-FR" sz="1100" i="1" dirty="0">
                <a:latin typeface="Courier New" panose="02070309020205020404" pitchFamily="49" charset="0"/>
                <a:cs typeface="Courier New" panose="02070309020205020404" pitchFamily="49" charset="0"/>
              </a:rPr>
              <a:t>(Dense( 8, activation = '</a:t>
            </a:r>
            <a:r>
              <a:rPr lang="fr-FR" sz="1100" i="1" dirty="0" err="1">
                <a:latin typeface="Courier New" panose="02070309020205020404" pitchFamily="49" charset="0"/>
                <a:cs typeface="Courier New" panose="02070309020205020404" pitchFamily="49" charset="0"/>
              </a:rPr>
              <a:t>softmax</a:t>
            </a:r>
            <a:r>
              <a:rPr lang="fr-FR" sz="1100" i="1" dirty="0">
                <a:latin typeface="Courier New" panose="02070309020205020404" pitchFamily="49" charset="0"/>
                <a:cs typeface="Courier New" panose="02070309020205020404" pitchFamily="49" charset="0"/>
              </a:rPr>
              <a:t>’))</a:t>
            </a:r>
          </a:p>
          <a:p>
            <a:pPr lvl="2" fontAlgn="base">
              <a:buNone/>
            </a:pPr>
            <a:endParaRPr lang="en-US" sz="1800" dirty="0"/>
          </a:p>
          <a:p>
            <a:pPr>
              <a:lnSpc>
                <a:spcPct val="100000"/>
              </a:lnSpc>
            </a:pPr>
            <a:r>
              <a:rPr lang="en-US" sz="1600" i="1" dirty="0"/>
              <a:t>In a </a:t>
            </a:r>
            <a:r>
              <a:rPr lang="en-US" sz="1600" b="1" i="1" dirty="0"/>
              <a:t>convolutional layer</a:t>
            </a:r>
            <a:r>
              <a:rPr lang="en-US" sz="1600" i="1" dirty="0"/>
              <a:t>, the receptive area is smaller than the entire previous layer.</a:t>
            </a:r>
          </a:p>
        </p:txBody>
      </p:sp>
    </p:spTree>
    <p:extLst>
      <p:ext uri="{BB962C8B-B14F-4D97-AF65-F5344CB8AC3E}">
        <p14:creationId xmlns:p14="http://schemas.microsoft.com/office/powerpoint/2010/main" val="252875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2ADE6-F7DC-4644-BC2D-067A0B33B3C3}"/>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t>CNN Sequence Plot Model</a:t>
            </a:r>
          </a:p>
        </p:txBody>
      </p:sp>
      <p:cxnSp>
        <p:nvCxnSpPr>
          <p:cNvPr id="51" name="Straight Connector 5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79F23905-F6C7-40B1-BD7B-3F8CD7A8900F}"/>
              </a:ext>
            </a:extLst>
          </p:cNvPr>
          <p:cNvSpPr txBox="1">
            <a:spLocks/>
          </p:cNvSpPr>
          <p:nvPr/>
        </p:nvSpPr>
        <p:spPr>
          <a:xfrm>
            <a:off x="492371" y="2790855"/>
            <a:ext cx="3084844" cy="3311766"/>
          </a:xfrm>
          <a:prstGeom prst="rect">
            <a:avLst/>
          </a:prstGeom>
        </p:spPr>
        <p:txBody>
          <a:bodyPr vert="horz" lIns="0" tIns="45720" rIns="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600" i="1" dirty="0">
                <a:latin typeface="+mn-lt"/>
                <a:ea typeface="+mn-ea"/>
                <a:cs typeface="+mn-cs"/>
              </a:rPr>
              <a:t>Sequence of the model layer implemented in real time</a:t>
            </a:r>
          </a:p>
          <a:p>
            <a:pPr>
              <a:lnSpc>
                <a:spcPct val="100000"/>
              </a:lnSpc>
              <a:spcAft>
                <a:spcPts val="600"/>
              </a:spcAft>
              <a:buFont typeface="Calibri" panose="020F0502020204030204" pitchFamily="34" charset="0"/>
            </a:pPr>
            <a:endParaRPr lang="en-US" sz="1600" i="1" dirty="0">
              <a:latin typeface="+mn-lt"/>
              <a:ea typeface="+mn-ea"/>
              <a:cs typeface="+mn-cs"/>
            </a:endParaRPr>
          </a:p>
          <a:p>
            <a:pPr>
              <a:lnSpc>
                <a:spcPct val="100000"/>
              </a:lnSpc>
              <a:spcAft>
                <a:spcPts val="600"/>
              </a:spcAft>
              <a:buFont typeface="Calibri" panose="020F0502020204030204" pitchFamily="34" charset="0"/>
            </a:pPr>
            <a:r>
              <a:rPr lang="en-US" sz="1600" i="1" dirty="0">
                <a:latin typeface="+mn-lt"/>
                <a:ea typeface="+mn-ea"/>
                <a:cs typeface="+mn-cs"/>
              </a:rPr>
              <a:t>Notice that we have a layer that randomly drops 25% of the features to prevent </a:t>
            </a:r>
            <a:r>
              <a:rPr lang="en-US" sz="1600" b="1" i="1" dirty="0">
                <a:latin typeface="+mn-lt"/>
                <a:ea typeface="+mn-ea"/>
                <a:cs typeface="+mn-cs"/>
              </a:rPr>
              <a:t>overfitting</a:t>
            </a:r>
            <a:r>
              <a:rPr lang="en-US" sz="1600" i="1" dirty="0">
                <a:latin typeface="+mn-lt"/>
                <a:ea typeface="+mn-ea"/>
                <a:cs typeface="+mn-cs"/>
              </a:rPr>
              <a:t>.</a:t>
            </a:r>
          </a:p>
          <a:p>
            <a:pPr>
              <a:lnSpc>
                <a:spcPct val="100000"/>
              </a:lnSpc>
              <a:spcAft>
                <a:spcPts val="600"/>
              </a:spcAft>
              <a:buFont typeface="Calibri" panose="020F0502020204030204" pitchFamily="34" charset="0"/>
            </a:pPr>
            <a:endParaRPr lang="en-US" sz="1600" i="1" dirty="0">
              <a:latin typeface="+mn-lt"/>
              <a:ea typeface="+mn-ea"/>
              <a:cs typeface="+mn-cs"/>
            </a:endParaRPr>
          </a:p>
          <a:p>
            <a:pPr>
              <a:lnSpc>
                <a:spcPct val="100000"/>
              </a:lnSpc>
              <a:spcAft>
                <a:spcPts val="600"/>
              </a:spcAft>
              <a:buFont typeface="Calibri" panose="020F0502020204030204" pitchFamily="34" charset="0"/>
            </a:pPr>
            <a:r>
              <a:rPr lang="en-US" sz="1600" i="1" dirty="0">
                <a:latin typeface="+mn-lt"/>
                <a:ea typeface="+mn-ea"/>
                <a:cs typeface="+mn-cs"/>
              </a:rPr>
              <a:t>The Code base for the Model is given in the next slide.</a:t>
            </a:r>
          </a:p>
        </p:txBody>
      </p:sp>
      <p:pic>
        <p:nvPicPr>
          <p:cNvPr id="35" name="Content Placeholder 34" descr="A screenshot of a cell phone&#10;&#10;Description automatically generated">
            <a:extLst>
              <a:ext uri="{FF2B5EF4-FFF2-40B4-BE49-F238E27FC236}">
                <a16:creationId xmlns:a16="http://schemas.microsoft.com/office/drawing/2014/main" id="{7E8F9006-5153-498C-9FF2-F8D06A7D4592}"/>
              </a:ext>
            </a:extLst>
          </p:cNvPr>
          <p:cNvPicPr>
            <a:picLocks noGrp="1" noChangeAspect="1"/>
          </p:cNvPicPr>
          <p:nvPr>
            <p:ph idx="1"/>
          </p:nvPr>
        </p:nvPicPr>
        <p:blipFill rotWithShape="1">
          <a:blip r:embed="rId2"/>
          <a:srcRect t="50062"/>
          <a:stretch/>
        </p:blipFill>
        <p:spPr>
          <a:xfrm>
            <a:off x="9410460" y="643467"/>
            <a:ext cx="1980182" cy="5571066"/>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B26E8CC1-D283-49CE-96AC-063803C420D1}"/>
              </a:ext>
            </a:extLst>
          </p:cNvPr>
          <p:cNvPicPr>
            <a:picLocks noChangeAspect="1"/>
          </p:cNvPicPr>
          <p:nvPr/>
        </p:nvPicPr>
        <p:blipFill rotWithShape="1">
          <a:blip r:embed="rId2"/>
          <a:srcRect b="50000"/>
          <a:stretch/>
        </p:blipFill>
        <p:spPr>
          <a:xfrm>
            <a:off x="6634900" y="643467"/>
            <a:ext cx="1979887" cy="5577152"/>
          </a:xfrm>
          <a:prstGeom prst="rect">
            <a:avLst/>
          </a:prstGeom>
        </p:spPr>
      </p:pic>
      <p:sp>
        <p:nvSpPr>
          <p:cNvPr id="53" name="Rectangle 52">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28098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47854D2-C2B1-4273-BEE8-C059778BC5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Courier New</vt:lpstr>
      <vt:lpstr>Franklin Gothic Book</vt:lpstr>
      <vt:lpstr>1_RetrospectVTI</vt:lpstr>
      <vt:lpstr>Natural Images Recognition using CNN</vt:lpstr>
      <vt:lpstr>“The Future of Search will be about pictures rather than Keywords”</vt:lpstr>
      <vt:lpstr>Natural Images</vt:lpstr>
      <vt:lpstr>Convolutional Neural Networks (CNN)</vt:lpstr>
      <vt:lpstr>CNN Model Illustration</vt:lpstr>
      <vt:lpstr>Convolutional Layers </vt:lpstr>
      <vt:lpstr>Pooling</vt:lpstr>
      <vt:lpstr>Fully Connected Layers</vt:lpstr>
      <vt:lpstr>CNN Sequence Plot Model</vt:lpstr>
      <vt:lpstr>PowerPoint Presentation</vt:lpstr>
      <vt:lpstr>Counteracting Overfitting:  Data Augmentation and Dropping Layers</vt:lpstr>
      <vt:lpstr>Model Accuracy on Test Data</vt:lpstr>
      <vt:lpstr>Model Accuracy and Loss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2020-08-13T01:15:59Z</dcterms:created>
  <dcterms:modified xsi:type="dcterms:W3CDTF">2020-08-13T03:42:26Z</dcterms:modified>
</cp:coreProperties>
</file>