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57" r:id="rId3"/>
    <p:sldId id="258" r:id="rId4"/>
    <p:sldId id="268" r:id="rId5"/>
    <p:sldId id="276" r:id="rId6"/>
    <p:sldId id="259" r:id="rId7"/>
    <p:sldId id="260" r:id="rId8"/>
    <p:sldId id="261" r:id="rId9"/>
    <p:sldId id="262" r:id="rId10"/>
    <p:sldId id="263" r:id="rId11"/>
    <p:sldId id="271" r:id="rId12"/>
    <p:sldId id="270" r:id="rId13"/>
    <p:sldId id="272" r:id="rId14"/>
    <p:sldId id="277" r:id="rId15"/>
    <p:sldId id="280" r:id="rId16"/>
    <p:sldId id="279" r:id="rId17"/>
    <p:sldId id="278" r:id="rId18"/>
    <p:sldId id="275" r:id="rId19"/>
    <p:sldId id="265" r:id="rId20"/>
    <p:sldId id="26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69875" autoAdjust="0"/>
  </p:normalViewPr>
  <p:slideViewPr>
    <p:cSldViewPr snapToGrid="0">
      <p:cViewPr varScale="1">
        <p:scale>
          <a:sx n="52" d="100"/>
          <a:sy n="52" d="100"/>
        </p:scale>
        <p:origin x="43" y="226"/>
      </p:cViewPr>
      <p:guideLst/>
    </p:cSldViewPr>
  </p:slideViewPr>
  <p:notesTextViewPr>
    <p:cViewPr>
      <p:scale>
        <a:sx n="115" d="100"/>
        <a:sy n="115" d="100"/>
      </p:scale>
      <p:origin x="0" y="0"/>
    </p:cViewPr>
  </p:notesTextViewPr>
  <p:sorterViewPr>
    <p:cViewPr varScale="1">
      <p:scale>
        <a:sx n="1" d="1"/>
        <a:sy n="1" d="1"/>
      </p:scale>
      <p:origin x="0" y="-30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059B4-285E-4426-B764-4091F7C97317}" type="datetimeFigureOut">
              <a:rPr lang="en-IN" smtClean="0"/>
              <a:t>19-04-2020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D734B-AC94-4E64-802E-0D41AE032BF0}" type="slidenum">
              <a:rPr lang="en-IN" smtClean="0"/>
              <a:t>‹#›</a:t>
            </a:fld>
            <a:endParaRPr lang="en-IN"/>
          </a:p>
        </p:txBody>
      </p:sp>
    </p:spTree>
    <p:extLst>
      <p:ext uri="{BB962C8B-B14F-4D97-AF65-F5344CB8AC3E}">
        <p14:creationId xmlns:p14="http://schemas.microsoft.com/office/powerpoint/2010/main" val="4103763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1</a:t>
            </a:fld>
            <a:endParaRPr lang="en-IN"/>
          </a:p>
        </p:txBody>
      </p:sp>
    </p:spTree>
    <p:extLst>
      <p:ext uri="{BB962C8B-B14F-4D97-AF65-F5344CB8AC3E}">
        <p14:creationId xmlns:p14="http://schemas.microsoft.com/office/powerpoint/2010/main" val="842601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12</a:t>
            </a:fld>
            <a:endParaRPr lang="en-IN"/>
          </a:p>
        </p:txBody>
      </p:sp>
    </p:spTree>
    <p:extLst>
      <p:ext uri="{BB962C8B-B14F-4D97-AF65-F5344CB8AC3E}">
        <p14:creationId xmlns:p14="http://schemas.microsoft.com/office/powerpoint/2010/main" val="774073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1CD734B-AC94-4E64-802E-0D41AE032BF0}" type="slidenum">
              <a:rPr lang="en-IN" smtClean="0"/>
              <a:t>13</a:t>
            </a:fld>
            <a:endParaRPr lang="en-IN"/>
          </a:p>
        </p:txBody>
      </p:sp>
    </p:spTree>
    <p:extLst>
      <p:ext uri="{BB962C8B-B14F-4D97-AF65-F5344CB8AC3E}">
        <p14:creationId xmlns:p14="http://schemas.microsoft.com/office/powerpoint/2010/main" val="2434501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14</a:t>
            </a:fld>
            <a:endParaRPr lang="en-IN"/>
          </a:p>
        </p:txBody>
      </p:sp>
    </p:spTree>
    <p:extLst>
      <p:ext uri="{BB962C8B-B14F-4D97-AF65-F5344CB8AC3E}">
        <p14:creationId xmlns:p14="http://schemas.microsoft.com/office/powerpoint/2010/main" val="327928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15</a:t>
            </a:fld>
            <a:endParaRPr lang="en-IN"/>
          </a:p>
        </p:txBody>
      </p:sp>
    </p:spTree>
    <p:extLst>
      <p:ext uri="{BB962C8B-B14F-4D97-AF65-F5344CB8AC3E}">
        <p14:creationId xmlns:p14="http://schemas.microsoft.com/office/powerpoint/2010/main" val="3619503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16</a:t>
            </a:fld>
            <a:endParaRPr lang="en-IN"/>
          </a:p>
        </p:txBody>
      </p:sp>
    </p:spTree>
    <p:extLst>
      <p:ext uri="{BB962C8B-B14F-4D97-AF65-F5344CB8AC3E}">
        <p14:creationId xmlns:p14="http://schemas.microsoft.com/office/powerpoint/2010/main" val="4215778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17</a:t>
            </a:fld>
            <a:endParaRPr lang="en-IN"/>
          </a:p>
        </p:txBody>
      </p:sp>
    </p:spTree>
    <p:extLst>
      <p:ext uri="{BB962C8B-B14F-4D97-AF65-F5344CB8AC3E}">
        <p14:creationId xmlns:p14="http://schemas.microsoft.com/office/powerpoint/2010/main" val="2259337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18</a:t>
            </a:fld>
            <a:endParaRPr lang="en-IN"/>
          </a:p>
        </p:txBody>
      </p:sp>
    </p:spTree>
    <p:extLst>
      <p:ext uri="{BB962C8B-B14F-4D97-AF65-F5344CB8AC3E}">
        <p14:creationId xmlns:p14="http://schemas.microsoft.com/office/powerpoint/2010/main" val="181811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3</a:t>
            </a:fld>
            <a:endParaRPr lang="en-IN"/>
          </a:p>
        </p:txBody>
      </p:sp>
    </p:spTree>
    <p:extLst>
      <p:ext uri="{BB962C8B-B14F-4D97-AF65-F5344CB8AC3E}">
        <p14:creationId xmlns:p14="http://schemas.microsoft.com/office/powerpoint/2010/main" val="389965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4</a:t>
            </a:fld>
            <a:endParaRPr lang="en-IN"/>
          </a:p>
        </p:txBody>
      </p:sp>
    </p:spTree>
    <p:extLst>
      <p:ext uri="{BB962C8B-B14F-4D97-AF65-F5344CB8AC3E}">
        <p14:creationId xmlns:p14="http://schemas.microsoft.com/office/powerpoint/2010/main" val="4007692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5</a:t>
            </a:fld>
            <a:endParaRPr lang="en-IN"/>
          </a:p>
        </p:txBody>
      </p:sp>
    </p:spTree>
    <p:extLst>
      <p:ext uri="{BB962C8B-B14F-4D97-AF65-F5344CB8AC3E}">
        <p14:creationId xmlns:p14="http://schemas.microsoft.com/office/powerpoint/2010/main" val="795035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6</a:t>
            </a:fld>
            <a:endParaRPr lang="en-IN"/>
          </a:p>
        </p:txBody>
      </p:sp>
    </p:spTree>
    <p:extLst>
      <p:ext uri="{BB962C8B-B14F-4D97-AF65-F5344CB8AC3E}">
        <p14:creationId xmlns:p14="http://schemas.microsoft.com/office/powerpoint/2010/main" val="1136624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7</a:t>
            </a:fld>
            <a:endParaRPr lang="en-IN"/>
          </a:p>
        </p:txBody>
      </p:sp>
    </p:spTree>
    <p:extLst>
      <p:ext uri="{BB962C8B-B14F-4D97-AF65-F5344CB8AC3E}">
        <p14:creationId xmlns:p14="http://schemas.microsoft.com/office/powerpoint/2010/main" val="2168451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1CD734B-AC94-4E64-802E-0D41AE032BF0}" type="slidenum">
              <a:rPr lang="en-IN" smtClean="0"/>
              <a:t>8</a:t>
            </a:fld>
            <a:endParaRPr lang="en-IN"/>
          </a:p>
        </p:txBody>
      </p:sp>
    </p:spTree>
    <p:extLst>
      <p:ext uri="{BB962C8B-B14F-4D97-AF65-F5344CB8AC3E}">
        <p14:creationId xmlns:p14="http://schemas.microsoft.com/office/powerpoint/2010/main" val="2151310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1CD734B-AC94-4E64-802E-0D41AE032BF0}" type="slidenum">
              <a:rPr lang="en-IN" smtClean="0"/>
              <a:t>9</a:t>
            </a:fld>
            <a:endParaRPr lang="en-IN"/>
          </a:p>
        </p:txBody>
      </p:sp>
    </p:spTree>
    <p:extLst>
      <p:ext uri="{BB962C8B-B14F-4D97-AF65-F5344CB8AC3E}">
        <p14:creationId xmlns:p14="http://schemas.microsoft.com/office/powerpoint/2010/main" val="3852535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CD734B-AC94-4E64-802E-0D41AE032BF0}" type="slidenum">
              <a:rPr lang="en-IN" smtClean="0"/>
              <a:t>11</a:t>
            </a:fld>
            <a:endParaRPr lang="en-IN"/>
          </a:p>
        </p:txBody>
      </p:sp>
    </p:spTree>
    <p:extLst>
      <p:ext uri="{BB962C8B-B14F-4D97-AF65-F5344CB8AC3E}">
        <p14:creationId xmlns:p14="http://schemas.microsoft.com/office/powerpoint/2010/main" val="214698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3856EE5-EAA1-4772-9227-F11743BD0F6D}" type="datetimeFigureOut">
              <a:rPr lang="en-IN" smtClean="0"/>
              <a:t>19-04-2020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3D96AE2-51A0-4623-A83C-4166B2D47F19}"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878029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56EE5-EAA1-4772-9227-F11743BD0F6D}"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96AE2-51A0-4623-A83C-4166B2D47F19}" type="slidenum">
              <a:rPr lang="en-IN" smtClean="0"/>
              <a:t>‹#›</a:t>
            </a:fld>
            <a:endParaRPr lang="en-IN"/>
          </a:p>
        </p:txBody>
      </p:sp>
    </p:spTree>
    <p:extLst>
      <p:ext uri="{BB962C8B-B14F-4D97-AF65-F5344CB8AC3E}">
        <p14:creationId xmlns:p14="http://schemas.microsoft.com/office/powerpoint/2010/main" val="142728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56EE5-EAA1-4772-9227-F11743BD0F6D}"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96AE2-51A0-4623-A83C-4166B2D47F19}" type="slidenum">
              <a:rPr lang="en-IN" smtClean="0"/>
              <a:t>‹#›</a:t>
            </a:fld>
            <a:endParaRPr lang="en-IN"/>
          </a:p>
        </p:txBody>
      </p:sp>
    </p:spTree>
    <p:extLst>
      <p:ext uri="{BB962C8B-B14F-4D97-AF65-F5344CB8AC3E}">
        <p14:creationId xmlns:p14="http://schemas.microsoft.com/office/powerpoint/2010/main" val="263219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56EE5-EAA1-4772-9227-F11743BD0F6D}"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96AE2-51A0-4623-A83C-4166B2D47F19}" type="slidenum">
              <a:rPr lang="en-IN" smtClean="0"/>
              <a:t>‹#›</a:t>
            </a:fld>
            <a:endParaRPr lang="en-IN"/>
          </a:p>
        </p:txBody>
      </p:sp>
    </p:spTree>
    <p:extLst>
      <p:ext uri="{BB962C8B-B14F-4D97-AF65-F5344CB8AC3E}">
        <p14:creationId xmlns:p14="http://schemas.microsoft.com/office/powerpoint/2010/main" val="349435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3856EE5-EAA1-4772-9227-F11743BD0F6D}" type="datetimeFigureOut">
              <a:rPr lang="en-IN" smtClean="0"/>
              <a:t>19-04-2020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3D96AE2-51A0-4623-A83C-4166B2D47F19}"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612011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56EE5-EAA1-4772-9227-F11743BD0F6D}"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D96AE2-51A0-4623-A83C-4166B2D47F19}" type="slidenum">
              <a:rPr lang="en-IN" smtClean="0"/>
              <a:t>‹#›</a:t>
            </a:fld>
            <a:endParaRPr lang="en-IN"/>
          </a:p>
        </p:txBody>
      </p:sp>
    </p:spTree>
    <p:extLst>
      <p:ext uri="{BB962C8B-B14F-4D97-AF65-F5344CB8AC3E}">
        <p14:creationId xmlns:p14="http://schemas.microsoft.com/office/powerpoint/2010/main" val="401180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56EE5-EAA1-4772-9227-F11743BD0F6D}" type="datetimeFigureOut">
              <a:rPr lang="en-IN" smtClean="0"/>
              <a:t>19-04-2020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D96AE2-51A0-4623-A83C-4166B2D47F19}" type="slidenum">
              <a:rPr lang="en-IN" smtClean="0"/>
              <a:t>‹#›</a:t>
            </a:fld>
            <a:endParaRPr lang="en-IN"/>
          </a:p>
        </p:txBody>
      </p:sp>
    </p:spTree>
    <p:extLst>
      <p:ext uri="{BB962C8B-B14F-4D97-AF65-F5344CB8AC3E}">
        <p14:creationId xmlns:p14="http://schemas.microsoft.com/office/powerpoint/2010/main" val="376194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56EE5-EAA1-4772-9227-F11743BD0F6D}" type="datetimeFigureOut">
              <a:rPr lang="en-IN" smtClean="0"/>
              <a:t>19-04-2020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D96AE2-51A0-4623-A83C-4166B2D47F19}" type="slidenum">
              <a:rPr lang="en-IN" smtClean="0"/>
              <a:t>‹#›</a:t>
            </a:fld>
            <a:endParaRPr lang="en-IN"/>
          </a:p>
        </p:txBody>
      </p:sp>
    </p:spTree>
    <p:extLst>
      <p:ext uri="{BB962C8B-B14F-4D97-AF65-F5344CB8AC3E}">
        <p14:creationId xmlns:p14="http://schemas.microsoft.com/office/powerpoint/2010/main" val="399483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56EE5-EAA1-4772-9227-F11743BD0F6D}" type="datetimeFigureOut">
              <a:rPr lang="en-IN" smtClean="0"/>
              <a:t>19-04-2020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D96AE2-51A0-4623-A83C-4166B2D47F19}" type="slidenum">
              <a:rPr lang="en-IN" smtClean="0"/>
              <a:t>‹#›</a:t>
            </a:fld>
            <a:endParaRPr lang="en-IN"/>
          </a:p>
        </p:txBody>
      </p:sp>
    </p:spTree>
    <p:extLst>
      <p:ext uri="{BB962C8B-B14F-4D97-AF65-F5344CB8AC3E}">
        <p14:creationId xmlns:p14="http://schemas.microsoft.com/office/powerpoint/2010/main" val="417501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3856EE5-EAA1-4772-9227-F11743BD0F6D}" type="datetimeFigureOut">
              <a:rPr lang="en-IN" smtClean="0"/>
              <a:t>19-04-2020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3D96AE2-51A0-4623-A83C-4166B2D47F19}"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298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3856EE5-EAA1-4772-9227-F11743BD0F6D}" type="datetimeFigureOut">
              <a:rPr lang="en-IN" smtClean="0"/>
              <a:t>19-04-2020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3D96AE2-51A0-4623-A83C-4166B2D47F19}"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322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3856EE5-EAA1-4772-9227-F11743BD0F6D}" type="datetimeFigureOut">
              <a:rPr lang="en-IN" smtClean="0"/>
              <a:t>19-04-2020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3D96AE2-51A0-4623-A83C-4166B2D47F19}"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07951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8EBB-CC7F-4444-A33C-DA63E2B1160F}"/>
              </a:ext>
            </a:extLst>
          </p:cNvPr>
          <p:cNvSpPr>
            <a:spLocks noGrp="1"/>
          </p:cNvSpPr>
          <p:nvPr>
            <p:ph type="ctrTitle"/>
          </p:nvPr>
        </p:nvSpPr>
        <p:spPr>
          <a:xfrm>
            <a:off x="1633794" y="601163"/>
            <a:ext cx="8924411" cy="3294186"/>
          </a:xfrm>
        </p:spPr>
        <p:txBody>
          <a:bodyPr>
            <a:noAutofit/>
          </a:bodyPr>
          <a:lstStyle/>
          <a:p>
            <a:b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ENHANCED CYBER-PHYSICAL SECURITY IN Internet of things through energy auditing</a:t>
            </a: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19AF018-A746-4D4C-A471-14CEADC84891}"/>
              </a:ext>
            </a:extLst>
          </p:cNvPr>
          <p:cNvSpPr>
            <a:spLocks noGrp="1"/>
          </p:cNvSpPr>
          <p:nvPr>
            <p:ph type="subTitle" idx="1"/>
          </p:nvPr>
        </p:nvSpPr>
        <p:spPr>
          <a:xfrm>
            <a:off x="1524000" y="4609744"/>
            <a:ext cx="9144000" cy="1655762"/>
          </a:xfrm>
        </p:spPr>
        <p:txBody>
          <a:bodyPr>
            <a:normAutofit fontScale="92500"/>
          </a:bodyPr>
          <a:lstStyle/>
          <a:p>
            <a:pPr algn="r"/>
            <a:r>
              <a:rPr lang="en-IN" dirty="0">
                <a:solidFill>
                  <a:schemeClr val="tx1"/>
                </a:solidFill>
                <a:latin typeface="Times New Roman" panose="02020603050405020304" pitchFamily="18" charset="0"/>
                <a:cs typeface="Times New Roman" panose="02020603050405020304" pitchFamily="18" charset="0"/>
              </a:rPr>
              <a:t>   Under the Guidance of:					          Presentation By:</a:t>
            </a:r>
          </a:p>
          <a:p>
            <a:pPr algn="r"/>
            <a:r>
              <a:rPr lang="en-IN" dirty="0" err="1">
                <a:solidFill>
                  <a:schemeClr val="tx1"/>
                </a:solidFill>
                <a:latin typeface="Times New Roman" panose="02020603050405020304" pitchFamily="18" charset="0"/>
                <a:cs typeface="Times New Roman" panose="02020603050405020304" pitchFamily="18" charset="0"/>
              </a:rPr>
              <a:t>Dr.</a:t>
            </a:r>
            <a:r>
              <a:rPr lang="en-IN" dirty="0">
                <a:solidFill>
                  <a:schemeClr val="tx1"/>
                </a:solidFill>
                <a:latin typeface="Times New Roman" panose="02020603050405020304" pitchFamily="18" charset="0"/>
                <a:cs typeface="Times New Roman" panose="02020603050405020304" pitchFamily="18" charset="0"/>
              </a:rPr>
              <a:t> S </a:t>
            </a:r>
            <a:r>
              <a:rPr lang="en-IN" dirty="0" err="1">
                <a:solidFill>
                  <a:schemeClr val="tx1"/>
                </a:solidFill>
                <a:latin typeface="Times New Roman" panose="02020603050405020304" pitchFamily="18" charset="0"/>
                <a:cs typeface="Times New Roman" panose="02020603050405020304" pitchFamily="18" charset="0"/>
              </a:rPr>
              <a:t>Mohideen</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Badusha</a:t>
            </a:r>
            <a:r>
              <a:rPr lang="en-IN" dirty="0">
                <a:solidFill>
                  <a:schemeClr val="tx1"/>
                </a:solidFill>
                <a:latin typeface="Times New Roman" panose="02020603050405020304" pitchFamily="18" charset="0"/>
                <a:cs typeface="Times New Roman" panose="02020603050405020304" pitchFamily="18" charset="0"/>
              </a:rPr>
              <a:t> 				              Niharika G V</a:t>
            </a:r>
          </a:p>
          <a:p>
            <a:pPr algn="r"/>
            <a:r>
              <a:rPr lang="en-IN" dirty="0">
                <a:solidFill>
                  <a:schemeClr val="tx1"/>
                </a:solidFill>
                <a:latin typeface="Times New Roman" panose="02020603050405020304" pitchFamily="18" charset="0"/>
                <a:cs typeface="Times New Roman" panose="02020603050405020304" pitchFamily="18" charset="0"/>
              </a:rPr>
              <a:t>        Senior Professor						4AL16CS059</a:t>
            </a:r>
            <a:endParaRPr lang="en-IN" dirty="0">
              <a:solidFill>
                <a:schemeClr val="tx1"/>
              </a:solidFill>
            </a:endParaRPr>
          </a:p>
        </p:txBody>
      </p:sp>
    </p:spTree>
    <p:extLst>
      <p:ext uri="{BB962C8B-B14F-4D97-AF65-F5344CB8AC3E}">
        <p14:creationId xmlns:p14="http://schemas.microsoft.com/office/powerpoint/2010/main" val="325023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9427-B1CD-41C5-A279-B39A38CBC98D}"/>
              </a:ext>
            </a:extLst>
          </p:cNvPr>
          <p:cNvSpPr>
            <a:spLocks noGrp="1"/>
          </p:cNvSpPr>
          <p:nvPr>
            <p:ph type="title"/>
          </p:nvPr>
        </p:nvSpPr>
        <p:spPr/>
        <p:txBody>
          <a:bodyPr/>
          <a:lstStyle/>
          <a:p>
            <a:pPr lvl="0"/>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3C4103-CED4-4805-9E80-6F79DD2F0A8D}"/>
              </a:ext>
            </a:extLst>
          </p:cNvPr>
          <p:cNvSpPr>
            <a:spLocks noGrp="1"/>
          </p:cNvSpPr>
          <p:nvPr>
            <p:ph idx="1"/>
          </p:nvPr>
        </p:nvSpPr>
        <p:spPr>
          <a:xfrm>
            <a:off x="1371600" y="2044931"/>
            <a:ext cx="9601200" cy="4076997"/>
          </a:xfrm>
        </p:spPr>
        <p:txBody>
          <a:bodyPr>
            <a:normAutofit fontScale="92500" lnSpcReduction="10000"/>
          </a:bodyPr>
          <a:lstStyle/>
          <a:p>
            <a:r>
              <a:rPr lang="en-US" sz="2200" dirty="0">
                <a:latin typeface="Times New Roman" panose="02020603050405020304" pitchFamily="18" charset="0"/>
                <a:cs typeface="Times New Roman" panose="02020603050405020304" pitchFamily="18" charset="0"/>
              </a:rPr>
              <a:t>The proposed system is designed to be sensitive to the abnormal energy pattern changes caused by physical and cyber attacks.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terms of physical attacks, energy changes due to tampering, physical damage, jamming, etc., can be detected and identified.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Speaking of cyber attacks, network and software attacks are the targets, including DoS, unauthorized access, virus and worms, Trojan horse, etc..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Energy anomaly is the evidence of attacks, furthermore, different energy patterns </a:t>
            </a:r>
            <a:r>
              <a:rPr lang="en-IN" sz="2200" dirty="0">
                <a:latin typeface="Times New Roman" panose="02020603050405020304" pitchFamily="18" charset="0"/>
                <a:cs typeface="Times New Roman" panose="02020603050405020304" pitchFamily="18" charset="0"/>
              </a:rPr>
              <a:t>indicate the attack types.</a:t>
            </a:r>
            <a:endParaRPr lang="en-IN"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918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3A5B-2DE1-4D62-B74E-829E493D08B9}"/>
              </a:ext>
            </a:extLst>
          </p:cNvPr>
          <p:cNvSpPr>
            <a:spLocks noGrp="1"/>
          </p:cNvSpPr>
          <p:nvPr>
            <p:ph type="title"/>
          </p:nvPr>
        </p:nvSpPr>
        <p:spPr>
          <a:xfrm>
            <a:off x="1371600" y="685800"/>
            <a:ext cx="10091394" cy="1067586"/>
          </a:xfrm>
        </p:spPr>
        <p:txBody>
          <a:bodyPr>
            <a:normAutofit/>
          </a:bodyPr>
          <a:lstStyle/>
          <a:p>
            <a:r>
              <a:rPr lang="en-US" sz="3200" b="1" dirty="0">
                <a:latin typeface="Times New Roman" panose="02020603050405020304" pitchFamily="18" charset="0"/>
                <a:cs typeface="Times New Roman" panose="02020603050405020304" pitchFamily="18" charset="0"/>
              </a:rPr>
              <a:t>ALGORITHM DESIGN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8858A7-9A8C-4B88-844D-FD99D28B01A3}"/>
              </a:ext>
            </a:extLst>
          </p:cNvPr>
          <p:cNvSpPr>
            <a:spLocks noGrp="1"/>
          </p:cNvSpPr>
          <p:nvPr>
            <p:ph idx="1"/>
          </p:nvPr>
        </p:nvSpPr>
        <p:spPr>
          <a:xfrm>
            <a:off x="1371600" y="1880647"/>
            <a:ext cx="9601200" cy="4161934"/>
          </a:xfrm>
        </p:spPr>
        <p:txBody>
          <a:bodyPr>
            <a:normAutofit/>
          </a:bodyPr>
          <a:lstStyle/>
          <a:p>
            <a:r>
              <a:rPr lang="en-US" sz="2400" dirty="0">
                <a:latin typeface="Times New Roman" panose="02020603050405020304" pitchFamily="18" charset="0"/>
                <a:cs typeface="Times New Roman" panose="02020603050405020304" pitchFamily="18" charset="0"/>
              </a:rPr>
              <a:t>The following Workflow( Fig2 ) and the algorithm that shall be discussed show the whole end-to-end system operation workflow.</a:t>
            </a:r>
          </a:p>
          <a:p>
            <a:r>
              <a:rPr lang="en-US" sz="2400" dirty="0">
                <a:latin typeface="Times New Roman" panose="02020603050405020304" pitchFamily="18" charset="0"/>
                <a:cs typeface="Times New Roman" panose="02020603050405020304" pitchFamily="18" charset="0"/>
              </a:rPr>
              <a:t>The proposed IoT security analytics system is shown in Figure 2</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D0B69330-68E7-44D2-96CD-C436C3488FEA}"/>
              </a:ext>
            </a:extLst>
          </p:cNvPr>
          <p:cNvGrpSpPr/>
          <p:nvPr/>
        </p:nvGrpSpPr>
        <p:grpSpPr>
          <a:xfrm>
            <a:off x="2811293" y="3429000"/>
            <a:ext cx="6721814" cy="2978953"/>
            <a:chOff x="2966936" y="3630923"/>
            <a:chExt cx="6721814" cy="2978953"/>
          </a:xfrm>
        </p:grpSpPr>
        <p:pic>
          <p:nvPicPr>
            <p:cNvPr id="4" name="Picture 3">
              <a:extLst>
                <a:ext uri="{FF2B5EF4-FFF2-40B4-BE49-F238E27FC236}">
                  <a16:creationId xmlns:a16="http://schemas.microsoft.com/office/drawing/2014/main" id="{E560C65A-66E2-4361-B312-192014E86B60}"/>
                </a:ext>
              </a:extLst>
            </p:cNvPr>
            <p:cNvPicPr>
              <a:picLocks noChangeAspect="1"/>
            </p:cNvPicPr>
            <p:nvPr/>
          </p:nvPicPr>
          <p:blipFill rotWithShape="1">
            <a:blip r:embed="rId3"/>
            <a:srcRect l="6835" t="32156" r="38032" b="29025"/>
            <a:stretch/>
          </p:blipFill>
          <p:spPr>
            <a:xfrm>
              <a:off x="2966936" y="3630923"/>
              <a:ext cx="6721814" cy="2538919"/>
            </a:xfrm>
            <a:prstGeom prst="rect">
              <a:avLst/>
            </a:prstGeom>
          </p:spPr>
        </p:pic>
        <p:sp>
          <p:nvSpPr>
            <p:cNvPr id="5" name="TextBox 4">
              <a:extLst>
                <a:ext uri="{FF2B5EF4-FFF2-40B4-BE49-F238E27FC236}">
                  <a16:creationId xmlns:a16="http://schemas.microsoft.com/office/drawing/2014/main" id="{7992A1FE-7A69-427B-8BB0-FACBF8A0B880}"/>
                </a:ext>
              </a:extLst>
            </p:cNvPr>
            <p:cNvSpPr txBox="1"/>
            <p:nvPr/>
          </p:nvSpPr>
          <p:spPr>
            <a:xfrm>
              <a:off x="3553905" y="6240544"/>
              <a:ext cx="5213287"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Fig. 2: Workflow of the proposed IoT security system</a:t>
              </a:r>
            </a:p>
          </p:txBody>
        </p:sp>
      </p:grpSp>
    </p:spTree>
    <p:extLst>
      <p:ext uri="{BB962C8B-B14F-4D97-AF65-F5344CB8AC3E}">
        <p14:creationId xmlns:p14="http://schemas.microsoft.com/office/powerpoint/2010/main" val="297832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FE6CB-426E-4532-9139-F6F085C1F128}"/>
              </a:ext>
            </a:extLst>
          </p:cNvPr>
          <p:cNvSpPr>
            <a:spLocks noGrp="1"/>
          </p:cNvSpPr>
          <p:nvPr>
            <p:ph idx="1"/>
          </p:nvPr>
        </p:nvSpPr>
        <p:spPr>
          <a:xfrm>
            <a:off x="1503218" y="670456"/>
            <a:ext cx="10515600" cy="5517087"/>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Algorithm : Proposed IoT Security System</a:t>
            </a:r>
          </a:p>
          <a:p>
            <a:pPr marL="0" indent="0">
              <a:buNone/>
            </a:pPr>
            <a:endParaRPr lang="en-US" sz="2400" b="1" u="sng" dirty="0">
              <a:latin typeface="Times New Roman" panose="02020603050405020304" pitchFamily="18" charset="0"/>
              <a:cs typeface="Times New Roman" panose="02020603050405020304" pitchFamily="18" charset="0"/>
            </a:endParaRPr>
          </a:p>
          <a:p>
            <a:pPr marL="457200" indent="-457200">
              <a:buAutoNum type="arabicPeriod"/>
            </a:pPr>
            <a:r>
              <a:rPr lang="en-US" sz="2400" b="1" dirty="0">
                <a:latin typeface="Times New Roman" panose="02020603050405020304" pitchFamily="18" charset="0"/>
                <a:cs typeface="Times New Roman" panose="02020603050405020304" pitchFamily="18" charset="0"/>
              </a:rPr>
              <a:t>Input</a:t>
            </a:r>
            <a:r>
              <a:rPr lang="en-US" sz="2400" dirty="0">
                <a:latin typeface="Times New Roman" panose="02020603050405020304" pitchFamily="18" charset="0"/>
                <a:cs typeface="Times New Roman" panose="02020603050405020304" pitchFamily="18" charset="0"/>
              </a:rPr>
              <a:t> : Energy audit reading of the IoT device</a:t>
            </a:r>
          </a:p>
          <a:p>
            <a:pPr marL="457200" indent="-457200">
              <a:buAutoNum type="arabicPeriod"/>
            </a:pPr>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Whether the device is compromised</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Preprocessing </a:t>
            </a:r>
          </a:p>
          <a:p>
            <a:pPr marL="457200" indent="-457200">
              <a:buAutoNum type="arabicPeriod"/>
            </a:pPr>
            <a:r>
              <a:rPr lang="en-US" sz="2400" dirty="0">
                <a:latin typeface="Times New Roman" panose="02020603050405020304" pitchFamily="18" charset="0"/>
                <a:cs typeface="Times New Roman" panose="02020603050405020304" pitchFamily="18" charset="0"/>
              </a:rPr>
              <a:t>Energy disaggregation</a:t>
            </a:r>
          </a:p>
          <a:p>
            <a:pPr marL="457200" indent="-457200">
              <a:buAutoNum type="arabicPeriod"/>
            </a:pPr>
            <a:r>
              <a:rPr lang="en-US" sz="2400" dirty="0">
                <a:latin typeface="Times New Roman" panose="02020603050405020304" pitchFamily="18" charset="0"/>
                <a:cs typeface="Times New Roman" panose="02020603050405020304" pitchFamily="18" charset="0"/>
              </a:rPr>
              <a:t>If applicable, the disaggregated performance metrics are compared with the ground truth to indicate which IoT component is not behaving normal.</a:t>
            </a:r>
          </a:p>
          <a:p>
            <a:pPr marL="457200" indent="-457200">
              <a:buAutoNum type="arabicPeriod"/>
            </a:pPr>
            <a:r>
              <a:rPr lang="en-US" sz="2400" dirty="0">
                <a:latin typeface="Times New Roman" panose="02020603050405020304" pitchFamily="18" charset="0"/>
                <a:cs typeface="Times New Roman" panose="02020603050405020304" pitchFamily="18" charset="0"/>
              </a:rPr>
              <a:t>Anomaly detection based on the prediction error</a:t>
            </a:r>
          </a:p>
          <a:p>
            <a:pPr marL="457200" indent="-457200">
              <a:buAutoNum type="arabicPeriod"/>
            </a:pPr>
            <a:r>
              <a:rPr lang="en-US" sz="2400" dirty="0">
                <a:latin typeface="Times New Roman" panose="02020603050405020304" pitchFamily="18" charset="0"/>
                <a:cs typeface="Times New Roman" panose="02020603050405020304" pitchFamily="18" charset="0"/>
              </a:rPr>
              <a:t>System performance metrics aggregation for energy prediction</a:t>
            </a:r>
          </a:p>
        </p:txBody>
      </p:sp>
    </p:spTree>
    <p:extLst>
      <p:ext uri="{BB962C8B-B14F-4D97-AF65-F5344CB8AC3E}">
        <p14:creationId xmlns:p14="http://schemas.microsoft.com/office/powerpoint/2010/main" val="55787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543F-EEB6-4E07-A5FC-12DB0761D0E8}"/>
              </a:ext>
            </a:extLst>
          </p:cNvPr>
          <p:cNvSpPr>
            <a:spLocks noGrp="1"/>
          </p:cNvSpPr>
          <p:nvPr>
            <p:ph type="title"/>
          </p:nvPr>
        </p:nvSpPr>
        <p:spPr>
          <a:xfrm>
            <a:off x="1371600" y="372288"/>
            <a:ext cx="9601200" cy="1485900"/>
          </a:xfrm>
        </p:spPr>
        <p:txBody>
          <a:bodyPr>
            <a:normAutofit/>
          </a:bodyPr>
          <a:lstStyle/>
          <a:p>
            <a:r>
              <a:rPr lang="en-US" sz="2800" b="1" i="1" dirty="0">
                <a:latin typeface="Times New Roman" panose="02020603050405020304" pitchFamily="18" charset="0"/>
                <a:cs typeface="Times New Roman" panose="02020603050405020304" pitchFamily="18" charset="0"/>
              </a:rPr>
              <a:t>A. Pre Processing</a:t>
            </a:r>
            <a:endParaRPr lang="en-IN" sz="28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196B4F-F526-433B-89F0-B32FE5E3D753}"/>
              </a:ext>
            </a:extLst>
          </p:cNvPr>
          <p:cNvSpPr>
            <a:spLocks noGrp="1"/>
          </p:cNvSpPr>
          <p:nvPr>
            <p:ph sz="half" idx="1"/>
          </p:nvPr>
        </p:nvSpPr>
        <p:spPr>
          <a:xfrm>
            <a:off x="1227906" y="1033670"/>
            <a:ext cx="5917223" cy="5579165"/>
          </a:xfrm>
          <a:ln>
            <a:solidFill>
              <a:schemeClr val="bg1">
                <a:lumMod val="65000"/>
              </a:schemeClr>
            </a:solidFill>
          </a:ln>
        </p:spPr>
        <p:txBody>
          <a:bodyPr>
            <a:normAutofit/>
          </a:bodyPr>
          <a:lstStyle/>
          <a:p>
            <a:pPr fontAlgn="base"/>
            <a:r>
              <a:rPr lang="en-US" sz="1600" dirty="0">
                <a:latin typeface="Times New Roman" panose="02020603050405020304" pitchFamily="18" charset="0"/>
                <a:cs typeface="Times New Roman" panose="02020603050405020304" pitchFamily="18" charset="0"/>
              </a:rPr>
              <a:t>The energy meter could accidentally lose some data samples, so an interpolation step is implemented.</a:t>
            </a:r>
          </a:p>
          <a:p>
            <a:pPr fontAlgn="base"/>
            <a:r>
              <a:rPr lang="en-US" sz="1600" dirty="0">
                <a:latin typeface="Times New Roman" panose="02020603050405020304" pitchFamily="18" charset="0"/>
                <a:cs typeface="Times New Roman" panose="02020603050405020304" pitchFamily="18" charset="0"/>
              </a:rPr>
              <a:t>The energy meter readings and collected system performance data are susceptible to noise.</a:t>
            </a:r>
          </a:p>
          <a:p>
            <a:pPr fontAlgn="base"/>
            <a:r>
              <a:rPr lang="en-US" sz="1600" dirty="0">
                <a:latin typeface="Times New Roman" panose="02020603050405020304" pitchFamily="18" charset="0"/>
                <a:cs typeface="Times New Roman" panose="02020603050405020304" pitchFamily="18" charset="0"/>
              </a:rPr>
              <a:t>Noisy data may have a negative effect on the model training. Hence the data needs to be smoothed.</a:t>
            </a:r>
          </a:p>
          <a:p>
            <a:pPr fontAlgn="base"/>
            <a:r>
              <a:rPr lang="en-US" sz="1600" dirty="0">
                <a:latin typeface="Times New Roman" panose="02020603050405020304" pitchFamily="18" charset="0"/>
                <a:cs typeface="Times New Roman" panose="02020603050405020304" pitchFamily="18" charset="0"/>
              </a:rPr>
              <a:t>The median filtering shown in the below Fig is a noise removal technique</a:t>
            </a:r>
            <a:endParaRPr lang="en-US" sz="2400" dirty="0">
              <a:latin typeface="Times New Roman" panose="02020603050405020304" pitchFamily="18" charset="0"/>
              <a:cs typeface="Times New Roman" panose="02020603050405020304" pitchFamily="18" charset="0"/>
            </a:endParaRPr>
          </a:p>
          <a:p>
            <a:pPr fontAlgn="base"/>
            <a:endParaRPr lang="en-US" sz="2400" dirty="0">
              <a:latin typeface="Times New Roman" panose="02020603050405020304" pitchFamily="18" charset="0"/>
              <a:cs typeface="Times New Roman" panose="02020603050405020304" pitchFamily="18" charset="0"/>
            </a:endParaRPr>
          </a:p>
          <a:p>
            <a:pPr marL="0" indent="0" fontAlgn="base">
              <a:buNone/>
            </a:pPr>
            <a:endParaRPr lang="en-US" sz="2400" dirty="0">
              <a:latin typeface="Times New Roman" panose="02020603050405020304" pitchFamily="18" charset="0"/>
              <a:cs typeface="Times New Roman" panose="02020603050405020304" pitchFamily="18" charset="0"/>
            </a:endParaRPr>
          </a:p>
          <a:p>
            <a:pPr fontAlgn="base"/>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285EEA7-B290-4A12-8E82-FAAEAA781D2A}"/>
              </a:ext>
            </a:extLst>
          </p:cNvPr>
          <p:cNvPicPr>
            <a:picLocks noChangeAspect="1"/>
          </p:cNvPicPr>
          <p:nvPr/>
        </p:nvPicPr>
        <p:blipFill rotWithShape="1">
          <a:blip r:embed="rId3"/>
          <a:srcRect l="40385" t="30777" r="13461" b="5774"/>
          <a:stretch/>
        </p:blipFill>
        <p:spPr>
          <a:xfrm>
            <a:off x="2252323" y="3554358"/>
            <a:ext cx="3919877" cy="2890909"/>
          </a:xfrm>
          <a:prstGeom prst="rect">
            <a:avLst/>
          </a:prstGeom>
        </p:spPr>
      </p:pic>
      <p:sp>
        <p:nvSpPr>
          <p:cNvPr id="7" name="Content Placeholder 2">
            <a:extLst>
              <a:ext uri="{FF2B5EF4-FFF2-40B4-BE49-F238E27FC236}">
                <a16:creationId xmlns:a16="http://schemas.microsoft.com/office/drawing/2014/main" id="{9C4AAB42-4551-4BA4-ABC4-CE12C4D4CFEE}"/>
              </a:ext>
            </a:extLst>
          </p:cNvPr>
          <p:cNvSpPr txBox="1">
            <a:spLocks/>
          </p:cNvSpPr>
          <p:nvPr/>
        </p:nvSpPr>
        <p:spPr>
          <a:xfrm>
            <a:off x="7628442" y="711926"/>
            <a:ext cx="4448175" cy="5199611"/>
          </a:xfrm>
          <a:prstGeom prst="rect">
            <a:avLst/>
          </a:prstGeom>
        </p:spPr>
        <p:txBody>
          <a:bodyPr vert="horz" lIns="91440" tIns="45720" rIns="91440" bIns="45720" rtlCol="0">
            <a:normAutofit fontScale="70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2400" b="1" u="sng" dirty="0">
                <a:latin typeface="Times New Roman" panose="02020603050405020304" pitchFamily="18" charset="0"/>
                <a:cs typeface="Times New Roman" panose="02020603050405020304" pitchFamily="18" charset="0"/>
              </a:rPr>
              <a:t>Algorithm : Proposed IoT Security System</a:t>
            </a:r>
          </a:p>
          <a:p>
            <a:pPr marL="0" indent="0">
              <a:buFont typeface="Franklin Gothic Book" panose="020B0503020102020204" pitchFamily="34" charset="0"/>
              <a:buNone/>
            </a:pPr>
            <a:endParaRPr lang="en-US" sz="2400" b="1" u="sng" dirty="0">
              <a:latin typeface="Times New Roman" panose="02020603050405020304" pitchFamily="18" charset="0"/>
              <a:cs typeface="Times New Roman" panose="02020603050405020304" pitchFamily="18" charset="0"/>
            </a:endParaRPr>
          </a:p>
          <a:p>
            <a:pPr marL="457200" indent="-457200">
              <a:buFont typeface="Franklin Gothic Book" panose="020B0503020102020204" pitchFamily="34" charset="0"/>
              <a:buAutoNum type="arabicPeriod"/>
            </a:pPr>
            <a:r>
              <a:rPr lang="en-US" sz="2400" b="1" dirty="0">
                <a:solidFill>
                  <a:schemeClr val="bg1">
                    <a:lumMod val="65000"/>
                  </a:schemeClr>
                </a:solidFill>
                <a:latin typeface="Times New Roman" panose="02020603050405020304" pitchFamily="18" charset="0"/>
                <a:cs typeface="Times New Roman" panose="02020603050405020304" pitchFamily="18" charset="0"/>
              </a:rPr>
              <a:t>Input</a:t>
            </a:r>
            <a:r>
              <a:rPr lang="en-US" sz="2400" dirty="0">
                <a:solidFill>
                  <a:schemeClr val="bg1">
                    <a:lumMod val="65000"/>
                  </a:schemeClr>
                </a:solidFill>
                <a:latin typeface="Times New Roman" panose="02020603050405020304" pitchFamily="18" charset="0"/>
                <a:cs typeface="Times New Roman" panose="02020603050405020304" pitchFamily="18" charset="0"/>
              </a:rPr>
              <a:t> : Energy audit reading of the IoT device</a:t>
            </a:r>
          </a:p>
          <a:p>
            <a:pPr marL="457200" indent="-457200">
              <a:buFont typeface="Franklin Gothic Book" panose="020B0503020102020204" pitchFamily="34" charset="0"/>
              <a:buAutoNum type="arabicPeriod"/>
            </a:pPr>
            <a:r>
              <a:rPr lang="en-US" sz="2400" b="1" dirty="0">
                <a:solidFill>
                  <a:schemeClr val="bg1">
                    <a:lumMod val="65000"/>
                  </a:schemeClr>
                </a:solidFill>
                <a:latin typeface="Times New Roman" panose="02020603050405020304" pitchFamily="18" charset="0"/>
                <a:cs typeface="Times New Roman" panose="02020603050405020304" pitchFamily="18" charset="0"/>
              </a:rPr>
              <a:t>Output</a:t>
            </a:r>
            <a:r>
              <a:rPr lang="en-US" sz="2400" dirty="0">
                <a:solidFill>
                  <a:schemeClr val="bg1">
                    <a:lumMod val="65000"/>
                  </a:schemeClr>
                </a:solidFill>
                <a:latin typeface="Times New Roman" panose="02020603050405020304" pitchFamily="18" charset="0"/>
                <a:cs typeface="Times New Roman" panose="02020603050405020304" pitchFamily="18" charset="0"/>
              </a:rPr>
              <a:t>: Whether the device is compromised</a:t>
            </a:r>
          </a:p>
          <a:p>
            <a:pPr marL="457200" indent="-457200">
              <a:buFont typeface="Franklin Gothic Book" panose="020B0503020102020204" pitchFamily="34" charset="0"/>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Franklin Gothic Book" panose="020B0503020102020204" pitchFamily="34" charset="0"/>
              <a:buAutoNum type="arabicPeriod"/>
            </a:pPr>
            <a:r>
              <a:rPr lang="en-US" sz="2400" dirty="0">
                <a:solidFill>
                  <a:schemeClr val="tx1"/>
                </a:solidFill>
                <a:latin typeface="Times New Roman" panose="02020603050405020304" pitchFamily="18" charset="0"/>
                <a:cs typeface="Times New Roman" panose="02020603050405020304" pitchFamily="18" charset="0"/>
              </a:rPr>
              <a:t>Preprocessing</a:t>
            </a:r>
            <a:r>
              <a:rPr lang="en-US" sz="2400" dirty="0">
                <a:latin typeface="Times New Roman" panose="02020603050405020304" pitchFamily="18" charset="0"/>
                <a:cs typeface="Times New Roman" panose="02020603050405020304" pitchFamily="18" charset="0"/>
              </a:rPr>
              <a:t> </a:t>
            </a:r>
          </a:p>
          <a:p>
            <a:pPr marL="457200" indent="-457200">
              <a:buFont typeface="Franklin Gothic Book" panose="020B0503020102020204" pitchFamily="34" charset="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Energy disaggregation</a:t>
            </a:r>
          </a:p>
          <a:p>
            <a:pPr marL="457200" indent="-457200">
              <a:buFont typeface="Franklin Gothic Book" panose="020B0503020102020204" pitchFamily="34" charset="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If applicable, the disaggregated performance metrics are compared with the ground truth to indicate which IoT component is not behaving normal.</a:t>
            </a:r>
          </a:p>
          <a:p>
            <a:pPr marL="457200" indent="-457200">
              <a:buFont typeface="Franklin Gothic Book" panose="020B0503020102020204" pitchFamily="34" charset="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System performance metrics aggregation for energy prediction</a:t>
            </a:r>
          </a:p>
          <a:p>
            <a:pPr marL="457200" indent="-457200">
              <a:buFont typeface="Franklin Gothic Book" panose="020B0503020102020204" pitchFamily="34" charset="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Anomaly detection based on the prediction error</a:t>
            </a:r>
            <a:endParaRPr lang="en-IN" sz="2400"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20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543F-EEB6-4E07-A5FC-12DB0761D0E8}"/>
              </a:ext>
            </a:extLst>
          </p:cNvPr>
          <p:cNvSpPr>
            <a:spLocks noGrp="1"/>
          </p:cNvSpPr>
          <p:nvPr>
            <p:ph type="title"/>
          </p:nvPr>
        </p:nvSpPr>
        <p:spPr>
          <a:xfrm>
            <a:off x="1371600" y="305492"/>
            <a:ext cx="6250305" cy="760615"/>
          </a:xfrm>
        </p:spPr>
        <p:txBody>
          <a:bodyPr>
            <a:normAutofit/>
          </a:bodyPr>
          <a:lstStyle/>
          <a:p>
            <a:r>
              <a:rPr lang="en-US" sz="2800" b="1" i="1" dirty="0">
                <a:latin typeface="Times New Roman" panose="02020603050405020304" pitchFamily="18" charset="0"/>
                <a:cs typeface="Times New Roman" panose="02020603050405020304" pitchFamily="18" charset="0"/>
              </a:rPr>
              <a:t>C. Disaggregation Model</a:t>
            </a:r>
            <a:endParaRPr lang="en-IN" sz="28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196B4F-F526-433B-89F0-B32FE5E3D753}"/>
              </a:ext>
            </a:extLst>
          </p:cNvPr>
          <p:cNvSpPr>
            <a:spLocks noGrp="1"/>
          </p:cNvSpPr>
          <p:nvPr>
            <p:ph sz="half" idx="1"/>
          </p:nvPr>
        </p:nvSpPr>
        <p:spPr>
          <a:xfrm>
            <a:off x="1371599" y="1066106"/>
            <a:ext cx="6049617" cy="5791893"/>
          </a:xfrm>
          <a:ln>
            <a:solidFill>
              <a:schemeClr val="bg1">
                <a:lumMod val="65000"/>
              </a:schemeClr>
            </a:solidFill>
          </a:ln>
        </p:spPr>
        <p:txBody>
          <a:bodyPr>
            <a:normAutofit fontScale="70000" lnSpcReduction="20000"/>
          </a:bodyPr>
          <a:lstStyle/>
          <a:p>
            <a:pPr fontAlgn="base"/>
            <a:r>
              <a:rPr lang="en-US" sz="2400" dirty="0">
                <a:latin typeface="Times New Roman" panose="02020603050405020304" pitchFamily="18" charset="0"/>
                <a:cs typeface="Times New Roman" panose="02020603050405020304" pitchFamily="18" charset="0"/>
              </a:rPr>
              <a:t>Energy disaggregation is unidentifiable and thus a difficult prediction problem because more than 1 sources are extracted from a single observation.</a:t>
            </a:r>
          </a:p>
          <a:p>
            <a:pPr fontAlgn="base"/>
            <a:r>
              <a:rPr lang="en-US" sz="2400" dirty="0">
                <a:latin typeface="Times New Roman" panose="02020603050405020304" pitchFamily="18" charset="0"/>
                <a:cs typeface="Times New Roman" panose="02020603050405020304" pitchFamily="18" charset="0"/>
              </a:rPr>
              <a:t>The architecture of the disaggregation model is shown in Fig 4</a:t>
            </a:r>
          </a:p>
        </p:txBody>
      </p:sp>
      <p:sp>
        <p:nvSpPr>
          <p:cNvPr id="5" name="Content Placeholder 2">
            <a:extLst>
              <a:ext uri="{FF2B5EF4-FFF2-40B4-BE49-F238E27FC236}">
                <a16:creationId xmlns:a16="http://schemas.microsoft.com/office/drawing/2014/main" id="{67F502FF-FB3E-41FE-9736-641D5E645FF4}"/>
              </a:ext>
            </a:extLst>
          </p:cNvPr>
          <p:cNvSpPr>
            <a:spLocks noGrp="1"/>
          </p:cNvSpPr>
          <p:nvPr>
            <p:ph sz="half" idx="2"/>
          </p:nvPr>
        </p:nvSpPr>
        <p:spPr>
          <a:xfrm>
            <a:off x="7621905" y="685800"/>
            <a:ext cx="4448175" cy="5199611"/>
          </a:xfrm>
        </p:spPr>
        <p:txBody>
          <a:bodyPr>
            <a:normAutofit fontScale="70000" lnSpcReduction="20000"/>
          </a:bodyPr>
          <a:lstStyle/>
          <a:p>
            <a:pPr marL="0" indent="0">
              <a:buNone/>
            </a:pPr>
            <a:r>
              <a:rPr lang="en-US" sz="2400" b="1" u="sng" dirty="0">
                <a:latin typeface="Times New Roman" panose="02020603050405020304" pitchFamily="18" charset="0"/>
                <a:cs typeface="Times New Roman" panose="02020603050405020304" pitchFamily="18" charset="0"/>
              </a:rPr>
              <a:t>Algorithm : Proposed IoT Security System</a:t>
            </a:r>
          </a:p>
          <a:p>
            <a:pPr marL="0" indent="0">
              <a:buNone/>
            </a:pPr>
            <a:endParaRPr lang="en-US" sz="2400" b="1" u="sng" dirty="0">
              <a:latin typeface="Times New Roman" panose="02020603050405020304" pitchFamily="18" charset="0"/>
              <a:cs typeface="Times New Roman" panose="02020603050405020304" pitchFamily="18" charset="0"/>
            </a:endParaRPr>
          </a:p>
          <a:p>
            <a:pPr marL="457200" indent="-457200">
              <a:buAutoNum type="arabicPeriod"/>
            </a:pPr>
            <a:r>
              <a:rPr lang="en-US" sz="2400" b="1" dirty="0">
                <a:solidFill>
                  <a:schemeClr val="bg1">
                    <a:lumMod val="65000"/>
                  </a:schemeClr>
                </a:solidFill>
                <a:latin typeface="Times New Roman" panose="02020603050405020304" pitchFamily="18" charset="0"/>
                <a:cs typeface="Times New Roman" panose="02020603050405020304" pitchFamily="18" charset="0"/>
              </a:rPr>
              <a:t>Input</a:t>
            </a:r>
            <a:r>
              <a:rPr lang="en-US" sz="2400" dirty="0">
                <a:solidFill>
                  <a:schemeClr val="bg1">
                    <a:lumMod val="65000"/>
                  </a:schemeClr>
                </a:solidFill>
                <a:latin typeface="Times New Roman" panose="02020603050405020304" pitchFamily="18" charset="0"/>
                <a:cs typeface="Times New Roman" panose="02020603050405020304" pitchFamily="18" charset="0"/>
              </a:rPr>
              <a:t> : Energy audit reading of the IoT device</a:t>
            </a:r>
          </a:p>
          <a:p>
            <a:pPr marL="457200" indent="-457200">
              <a:buAutoNum type="arabicPeriod"/>
            </a:pPr>
            <a:r>
              <a:rPr lang="en-US" sz="2400" b="1" dirty="0">
                <a:solidFill>
                  <a:schemeClr val="bg1">
                    <a:lumMod val="65000"/>
                  </a:schemeClr>
                </a:solidFill>
                <a:latin typeface="Times New Roman" panose="02020603050405020304" pitchFamily="18" charset="0"/>
                <a:cs typeface="Times New Roman" panose="02020603050405020304" pitchFamily="18" charset="0"/>
              </a:rPr>
              <a:t>Output</a:t>
            </a:r>
            <a:r>
              <a:rPr lang="en-US" sz="2400" dirty="0">
                <a:solidFill>
                  <a:schemeClr val="bg1">
                    <a:lumMod val="65000"/>
                  </a:schemeClr>
                </a:solidFill>
                <a:latin typeface="Times New Roman" panose="02020603050405020304" pitchFamily="18" charset="0"/>
                <a:cs typeface="Times New Roman" panose="02020603050405020304" pitchFamily="18" charset="0"/>
              </a:rPr>
              <a:t>: Whether the device is compromised</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Preprocessing</a:t>
            </a:r>
            <a:r>
              <a:rPr lang="en-US" sz="2400" dirty="0">
                <a:latin typeface="Times New Roman" panose="02020603050405020304" pitchFamily="18" charset="0"/>
                <a:cs typeface="Times New Roman" panose="02020603050405020304" pitchFamily="18" charset="0"/>
              </a:rPr>
              <a:t> </a:t>
            </a:r>
          </a:p>
          <a:p>
            <a:pPr marL="457200" indent="-457200">
              <a:buAutoNum type="arabicPeriod"/>
            </a:pPr>
            <a:r>
              <a:rPr lang="en-US" sz="2400" dirty="0">
                <a:solidFill>
                  <a:schemeClr val="tx1"/>
                </a:solidFill>
                <a:latin typeface="Times New Roman" panose="02020603050405020304" pitchFamily="18" charset="0"/>
                <a:cs typeface="Times New Roman" panose="02020603050405020304" pitchFamily="18" charset="0"/>
              </a:rPr>
              <a:t>Energy disaggregation</a:t>
            </a: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If applicable, the disaggregated performance metrics are compared with the ground truth to indicate which IoT component is not behaving normal.</a:t>
            </a: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System performance metrics aggregation for energy prediction</a:t>
            </a: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Anomaly detection based on the prediction error</a:t>
            </a:r>
            <a:endParaRPr lang="en-IN" sz="2400" dirty="0">
              <a:solidFill>
                <a:schemeClr val="bg1">
                  <a:lumMod val="6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2453962-CFCD-423D-8490-516CB4AFCA35}"/>
              </a:ext>
            </a:extLst>
          </p:cNvPr>
          <p:cNvPicPr>
            <a:picLocks noChangeAspect="1"/>
          </p:cNvPicPr>
          <p:nvPr/>
        </p:nvPicPr>
        <p:blipFill rotWithShape="1">
          <a:blip r:embed="rId3"/>
          <a:srcRect l="7501" t="24182" r="30414" b="10000"/>
          <a:stretch/>
        </p:blipFill>
        <p:spPr>
          <a:xfrm>
            <a:off x="2227008" y="2344188"/>
            <a:ext cx="3968684" cy="4513812"/>
          </a:xfrm>
          <a:prstGeom prst="rect">
            <a:avLst/>
          </a:prstGeom>
        </p:spPr>
      </p:pic>
    </p:spTree>
    <p:extLst>
      <p:ext uri="{BB962C8B-B14F-4D97-AF65-F5344CB8AC3E}">
        <p14:creationId xmlns:p14="http://schemas.microsoft.com/office/powerpoint/2010/main" val="385928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FE6CB-426E-4532-9139-F6F085C1F128}"/>
              </a:ext>
            </a:extLst>
          </p:cNvPr>
          <p:cNvSpPr>
            <a:spLocks noGrp="1"/>
          </p:cNvSpPr>
          <p:nvPr>
            <p:ph idx="1"/>
          </p:nvPr>
        </p:nvSpPr>
        <p:spPr>
          <a:xfrm>
            <a:off x="1503218" y="670456"/>
            <a:ext cx="10515600" cy="5517087"/>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Algorithm : Proposed IoT Security System</a:t>
            </a:r>
          </a:p>
          <a:p>
            <a:pPr marL="0" indent="0">
              <a:buNone/>
            </a:pPr>
            <a:endParaRPr lang="en-US" sz="2400" b="1" u="sng" dirty="0">
              <a:latin typeface="Times New Roman" panose="02020603050405020304" pitchFamily="18" charset="0"/>
              <a:cs typeface="Times New Roman" panose="02020603050405020304" pitchFamily="18" charset="0"/>
            </a:endParaRPr>
          </a:p>
          <a:p>
            <a:pPr marL="457200" indent="-457200">
              <a:buAutoNum type="arabicPeriod"/>
            </a:pPr>
            <a:r>
              <a:rPr lang="en-US" sz="2400" b="1" dirty="0">
                <a:solidFill>
                  <a:schemeClr val="bg1">
                    <a:lumMod val="65000"/>
                  </a:schemeClr>
                </a:solidFill>
                <a:latin typeface="Times New Roman" panose="02020603050405020304" pitchFamily="18" charset="0"/>
                <a:cs typeface="Times New Roman" panose="02020603050405020304" pitchFamily="18" charset="0"/>
              </a:rPr>
              <a:t>Input</a:t>
            </a:r>
            <a:r>
              <a:rPr lang="en-US" sz="2400" dirty="0">
                <a:solidFill>
                  <a:schemeClr val="bg1">
                    <a:lumMod val="65000"/>
                  </a:schemeClr>
                </a:solidFill>
                <a:latin typeface="Times New Roman" panose="02020603050405020304" pitchFamily="18" charset="0"/>
                <a:cs typeface="Times New Roman" panose="02020603050405020304" pitchFamily="18" charset="0"/>
              </a:rPr>
              <a:t> : Energy audit reading of the IoT device</a:t>
            </a:r>
          </a:p>
          <a:p>
            <a:pPr marL="457200" indent="-457200">
              <a:buAutoNum type="arabicPeriod"/>
            </a:pPr>
            <a:r>
              <a:rPr lang="en-US" sz="2400" b="1" dirty="0">
                <a:solidFill>
                  <a:schemeClr val="bg1">
                    <a:lumMod val="65000"/>
                  </a:schemeClr>
                </a:solidFill>
                <a:latin typeface="Times New Roman" panose="02020603050405020304" pitchFamily="18" charset="0"/>
                <a:cs typeface="Times New Roman" panose="02020603050405020304" pitchFamily="18" charset="0"/>
              </a:rPr>
              <a:t>Output</a:t>
            </a:r>
            <a:r>
              <a:rPr lang="en-US" sz="2400" dirty="0">
                <a:solidFill>
                  <a:schemeClr val="bg1">
                    <a:lumMod val="65000"/>
                  </a:schemeClr>
                </a:solidFill>
                <a:latin typeface="Times New Roman" panose="02020603050405020304" pitchFamily="18" charset="0"/>
                <a:cs typeface="Times New Roman" panose="02020603050405020304" pitchFamily="18" charset="0"/>
              </a:rPr>
              <a:t>: Whether the device is compromised</a:t>
            </a:r>
          </a:p>
          <a:p>
            <a:pPr marL="457200" indent="-457200">
              <a:buAutoNum type="arabicPeriod"/>
            </a:pPr>
            <a:endParaRPr lang="en-US" sz="2400" dirty="0">
              <a:solidFill>
                <a:schemeClr val="bg1">
                  <a:lumMod val="65000"/>
                </a:schemeClr>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Preprocessing </a:t>
            </a: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Energy disaggregation</a:t>
            </a:r>
          </a:p>
          <a:p>
            <a:pPr marL="457200" indent="-457200">
              <a:buAutoNum type="arabicPeriod"/>
            </a:pPr>
            <a:r>
              <a:rPr lang="en-US" sz="2400" dirty="0">
                <a:latin typeface="Times New Roman" panose="02020603050405020304" pitchFamily="18" charset="0"/>
                <a:cs typeface="Times New Roman" panose="02020603050405020304" pitchFamily="18" charset="0"/>
              </a:rPr>
              <a:t>If applicable, the disaggregated performance metrics are compared with the ground truth to indicate which IoT component is not behaving normal.</a:t>
            </a: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System performance metrics aggregation for energy prediction</a:t>
            </a: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Anomaly detection based on the prediction error</a:t>
            </a:r>
            <a:endParaRPr lang="en-IN" sz="2400"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693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543F-EEB6-4E07-A5FC-12DB0761D0E8}"/>
              </a:ext>
            </a:extLst>
          </p:cNvPr>
          <p:cNvSpPr>
            <a:spLocks noGrp="1"/>
          </p:cNvSpPr>
          <p:nvPr>
            <p:ph type="title"/>
          </p:nvPr>
        </p:nvSpPr>
        <p:spPr/>
        <p:txBody>
          <a:bodyPr>
            <a:normAutofit/>
          </a:bodyPr>
          <a:lstStyle/>
          <a:p>
            <a:r>
              <a:rPr lang="en-US" sz="2800" b="1" i="1" dirty="0">
                <a:latin typeface="Times New Roman" panose="02020603050405020304" pitchFamily="18" charset="0"/>
                <a:cs typeface="Times New Roman" panose="02020603050405020304" pitchFamily="18" charset="0"/>
              </a:rPr>
              <a:t>D. Aggregation based prediction model</a:t>
            </a:r>
            <a:endParaRPr lang="en-IN" sz="28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196B4F-F526-433B-89F0-B32FE5E3D753}"/>
              </a:ext>
            </a:extLst>
          </p:cNvPr>
          <p:cNvSpPr>
            <a:spLocks noGrp="1"/>
          </p:cNvSpPr>
          <p:nvPr>
            <p:ph sz="half" idx="1"/>
          </p:nvPr>
        </p:nvSpPr>
        <p:spPr>
          <a:xfrm>
            <a:off x="1371600" y="1645920"/>
            <a:ext cx="5572539" cy="4940409"/>
          </a:xfrm>
          <a:ln>
            <a:solidFill>
              <a:schemeClr val="bg1">
                <a:lumMod val="65000"/>
              </a:schemeClr>
            </a:solidFill>
          </a:ln>
        </p:spPr>
        <p:txBody>
          <a:bodyPr>
            <a:normAutofit fontScale="70000" lnSpcReduction="20000"/>
          </a:bodyPr>
          <a:lstStyle/>
          <a:p>
            <a:pPr fontAlgn="base"/>
            <a:r>
              <a:rPr lang="en-US" sz="2400" dirty="0">
                <a:latin typeface="Times New Roman" panose="02020603050405020304" pitchFamily="18" charset="0"/>
                <a:cs typeface="Times New Roman" panose="02020603050405020304" pitchFamily="18" charset="0"/>
              </a:rPr>
              <a:t>A DL based aggregation model is proposed to predict the power consumption. </a:t>
            </a:r>
          </a:p>
          <a:p>
            <a:pPr fontAlgn="base"/>
            <a:r>
              <a:rPr lang="en-US" sz="2400" dirty="0">
                <a:latin typeface="Times New Roman" panose="02020603050405020304" pitchFamily="18" charset="0"/>
                <a:cs typeface="Times New Roman" panose="02020603050405020304" pitchFamily="18" charset="0"/>
              </a:rPr>
              <a:t>The architecture of the model is shown in Fig5</a:t>
            </a:r>
          </a:p>
          <a:p>
            <a:pPr marL="0" indent="0" fontAlgn="base">
              <a:buNone/>
            </a:pPr>
            <a:endParaRPr lang="en-US" sz="2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7F502FF-FB3E-41FE-9736-641D5E645FF4}"/>
              </a:ext>
            </a:extLst>
          </p:cNvPr>
          <p:cNvSpPr>
            <a:spLocks noGrp="1"/>
          </p:cNvSpPr>
          <p:nvPr>
            <p:ph sz="half" idx="2"/>
          </p:nvPr>
        </p:nvSpPr>
        <p:spPr>
          <a:xfrm>
            <a:off x="7621905" y="685800"/>
            <a:ext cx="4448175" cy="5199611"/>
          </a:xfrm>
        </p:spPr>
        <p:txBody>
          <a:bodyPr>
            <a:normAutofit fontScale="70000" lnSpcReduction="20000"/>
          </a:bodyPr>
          <a:lstStyle/>
          <a:p>
            <a:pPr marL="0" indent="0">
              <a:buNone/>
            </a:pPr>
            <a:r>
              <a:rPr lang="en-US" sz="2400" b="1" u="sng" dirty="0">
                <a:latin typeface="Times New Roman" panose="02020603050405020304" pitchFamily="18" charset="0"/>
                <a:cs typeface="Times New Roman" panose="02020603050405020304" pitchFamily="18" charset="0"/>
              </a:rPr>
              <a:t>Algorithm : Proposed IoT Security System</a:t>
            </a:r>
          </a:p>
          <a:p>
            <a:pPr marL="0" indent="0">
              <a:buNone/>
            </a:pPr>
            <a:endParaRPr lang="en-US" sz="2400" b="1" u="sng" dirty="0">
              <a:latin typeface="Times New Roman" panose="02020603050405020304" pitchFamily="18" charset="0"/>
              <a:cs typeface="Times New Roman" panose="02020603050405020304" pitchFamily="18" charset="0"/>
            </a:endParaRPr>
          </a:p>
          <a:p>
            <a:pPr marL="457200" indent="-457200">
              <a:buAutoNum type="arabicPeriod"/>
            </a:pPr>
            <a:r>
              <a:rPr lang="en-US" sz="2400" b="1" dirty="0">
                <a:solidFill>
                  <a:schemeClr val="bg1">
                    <a:lumMod val="65000"/>
                  </a:schemeClr>
                </a:solidFill>
                <a:latin typeface="Times New Roman" panose="02020603050405020304" pitchFamily="18" charset="0"/>
                <a:cs typeface="Times New Roman" panose="02020603050405020304" pitchFamily="18" charset="0"/>
              </a:rPr>
              <a:t>Input</a:t>
            </a:r>
            <a:r>
              <a:rPr lang="en-US" sz="2400" dirty="0">
                <a:solidFill>
                  <a:schemeClr val="bg1">
                    <a:lumMod val="65000"/>
                  </a:schemeClr>
                </a:solidFill>
                <a:latin typeface="Times New Roman" panose="02020603050405020304" pitchFamily="18" charset="0"/>
                <a:cs typeface="Times New Roman" panose="02020603050405020304" pitchFamily="18" charset="0"/>
              </a:rPr>
              <a:t> : Energy audit reading of the IoT device</a:t>
            </a:r>
          </a:p>
          <a:p>
            <a:pPr marL="457200" indent="-457200">
              <a:buAutoNum type="arabicPeriod"/>
            </a:pPr>
            <a:r>
              <a:rPr lang="en-US" sz="2400" b="1" dirty="0">
                <a:solidFill>
                  <a:schemeClr val="bg1">
                    <a:lumMod val="65000"/>
                  </a:schemeClr>
                </a:solidFill>
                <a:latin typeface="Times New Roman" panose="02020603050405020304" pitchFamily="18" charset="0"/>
                <a:cs typeface="Times New Roman" panose="02020603050405020304" pitchFamily="18" charset="0"/>
              </a:rPr>
              <a:t>Output</a:t>
            </a:r>
            <a:r>
              <a:rPr lang="en-US" sz="2400" dirty="0">
                <a:solidFill>
                  <a:schemeClr val="bg1">
                    <a:lumMod val="65000"/>
                  </a:schemeClr>
                </a:solidFill>
                <a:latin typeface="Times New Roman" panose="02020603050405020304" pitchFamily="18" charset="0"/>
                <a:cs typeface="Times New Roman" panose="02020603050405020304" pitchFamily="18" charset="0"/>
              </a:rPr>
              <a:t>: Whether the device is compromised</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Preprocessing</a:t>
            </a:r>
            <a:r>
              <a:rPr lang="en-US" sz="2400" dirty="0">
                <a:latin typeface="Times New Roman" panose="02020603050405020304" pitchFamily="18" charset="0"/>
                <a:cs typeface="Times New Roman" panose="02020603050405020304" pitchFamily="18" charset="0"/>
              </a:rPr>
              <a:t> </a:t>
            </a: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Energy disaggregation</a:t>
            </a: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If applicable, the disaggregated performance metrics are compared with the ground truth to indicate which IoT component is not behaving normal.</a:t>
            </a:r>
          </a:p>
          <a:p>
            <a:pPr marL="457200" indent="-457200">
              <a:buAutoNum type="arabicPeriod"/>
            </a:pPr>
            <a:r>
              <a:rPr lang="en-US" sz="2400" dirty="0">
                <a:solidFill>
                  <a:schemeClr val="tx1"/>
                </a:solidFill>
                <a:latin typeface="Times New Roman" panose="02020603050405020304" pitchFamily="18" charset="0"/>
                <a:cs typeface="Times New Roman" panose="02020603050405020304" pitchFamily="18" charset="0"/>
              </a:rPr>
              <a:t>System performance metrics aggregation for energy prediction</a:t>
            </a: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Anomaly detection based on the prediction error</a:t>
            </a:r>
            <a:endParaRPr lang="en-IN" sz="2400" dirty="0">
              <a:solidFill>
                <a:schemeClr val="bg1">
                  <a:lumMod val="6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EF72C2-E61A-4515-B1C2-41782F29BD1B}"/>
              </a:ext>
            </a:extLst>
          </p:cNvPr>
          <p:cNvPicPr>
            <a:picLocks noChangeAspect="1"/>
          </p:cNvPicPr>
          <p:nvPr/>
        </p:nvPicPr>
        <p:blipFill rotWithShape="1">
          <a:blip r:embed="rId3"/>
          <a:srcRect l="16623" t="29952" r="27610" b="14181"/>
          <a:stretch/>
        </p:blipFill>
        <p:spPr>
          <a:xfrm>
            <a:off x="2481469" y="2557669"/>
            <a:ext cx="3564835" cy="3831325"/>
          </a:xfrm>
          <a:prstGeom prst="rect">
            <a:avLst/>
          </a:prstGeom>
        </p:spPr>
      </p:pic>
    </p:spTree>
    <p:extLst>
      <p:ext uri="{BB962C8B-B14F-4D97-AF65-F5344CB8AC3E}">
        <p14:creationId xmlns:p14="http://schemas.microsoft.com/office/powerpoint/2010/main" val="3961152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543F-EEB6-4E07-A5FC-12DB0761D0E8}"/>
              </a:ext>
            </a:extLst>
          </p:cNvPr>
          <p:cNvSpPr>
            <a:spLocks noGrp="1"/>
          </p:cNvSpPr>
          <p:nvPr>
            <p:ph type="title"/>
          </p:nvPr>
        </p:nvSpPr>
        <p:spPr/>
        <p:txBody>
          <a:bodyPr>
            <a:normAutofit/>
          </a:bodyPr>
          <a:lstStyle/>
          <a:p>
            <a:r>
              <a:rPr lang="en-US" sz="2800" b="1" i="1" dirty="0">
                <a:latin typeface="Times New Roman" panose="02020603050405020304" pitchFamily="18" charset="0"/>
                <a:cs typeface="Times New Roman" panose="02020603050405020304" pitchFamily="18" charset="0"/>
              </a:rPr>
              <a:t>E. Anomaly Detection</a:t>
            </a:r>
            <a:endParaRPr lang="en-IN" sz="28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196B4F-F526-433B-89F0-B32FE5E3D753}"/>
              </a:ext>
            </a:extLst>
          </p:cNvPr>
          <p:cNvSpPr>
            <a:spLocks noGrp="1"/>
          </p:cNvSpPr>
          <p:nvPr>
            <p:ph sz="half" idx="1"/>
          </p:nvPr>
        </p:nvSpPr>
        <p:spPr>
          <a:xfrm>
            <a:off x="1219201" y="1645921"/>
            <a:ext cx="5738190" cy="4701870"/>
          </a:xfrm>
          <a:ln>
            <a:solidFill>
              <a:schemeClr val="bg1">
                <a:lumMod val="65000"/>
              </a:schemeClr>
            </a:solidFill>
          </a:ln>
        </p:spPr>
        <p:txBody>
          <a:bodyPr>
            <a:normAutofit fontScale="70000" lnSpcReduction="20000"/>
          </a:bodyPr>
          <a:lstStyle/>
          <a:p>
            <a:pPr fontAlgn="base"/>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The anomaly detection for the time series data is based on the statistical analysis.</a:t>
            </a:r>
          </a:p>
          <a:p>
            <a:pPr fontAlgn="base"/>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A classic threshold for normal distribution data is 3</a:t>
            </a:r>
            <a:r>
              <a:rPr lang="el-GR" sz="2400" dirty="0">
                <a:latin typeface="Times New Roman" panose="02020603050405020304" pitchFamily="18" charset="0"/>
                <a:cs typeface="Times New Roman" panose="02020603050405020304" pitchFamily="18" charset="0"/>
              </a:rPr>
              <a:t>σ</a:t>
            </a:r>
            <a:r>
              <a:rPr lang="en-IN" sz="2400" dirty="0">
                <a:latin typeface="Times New Roman" panose="02020603050405020304" pitchFamily="18" charset="0"/>
                <a:cs typeface="Times New Roman" panose="02020603050405020304" pitchFamily="18" charset="0"/>
              </a:rPr>
              <a:t>.</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Commonly </a:t>
            </a:r>
            <a:r>
              <a:rPr lang="el-GR" sz="2400" dirty="0">
                <a:latin typeface="Times New Roman" panose="02020603050405020304" pitchFamily="18" charset="0"/>
                <a:cs typeface="Times New Roman" panose="02020603050405020304" pitchFamily="18" charset="0"/>
              </a:rPr>
              <a:t>μ</a:t>
            </a:r>
            <a:r>
              <a:rPr lang="en-IN" sz="2400" dirty="0">
                <a:latin typeface="Times New Roman" panose="02020603050405020304" pitchFamily="18" charset="0"/>
                <a:cs typeface="Times New Roman" panose="02020603050405020304" pitchFamily="18" charset="0"/>
              </a:rPr>
              <a:t>  </a:t>
            </a:r>
            <a:r>
              <a:rPr lang="cy-GB"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3σ is used to represent a normal data.</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In the real time IoT security system, </a:t>
            </a:r>
            <a:r>
              <a:rPr lang="el-GR" sz="2400" dirty="0">
                <a:latin typeface="Times New Roman" panose="02020603050405020304" pitchFamily="18" charset="0"/>
                <a:cs typeface="Times New Roman" panose="02020603050405020304" pitchFamily="18" charset="0"/>
              </a:rPr>
              <a:t>μ</a:t>
            </a:r>
            <a:r>
              <a:rPr lang="en-IN" sz="2400" dirty="0">
                <a:latin typeface="Times New Roman" panose="02020603050405020304" pitchFamily="18" charset="0"/>
                <a:cs typeface="Times New Roman" panose="02020603050405020304" pitchFamily="18" charset="0"/>
              </a:rPr>
              <a:t> and σ vary from time to time, thus an online estimation is used:</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7F502FF-FB3E-41FE-9736-641D5E645FF4}"/>
              </a:ext>
            </a:extLst>
          </p:cNvPr>
          <p:cNvSpPr>
            <a:spLocks noGrp="1"/>
          </p:cNvSpPr>
          <p:nvPr>
            <p:ph sz="half" idx="2"/>
          </p:nvPr>
        </p:nvSpPr>
        <p:spPr>
          <a:xfrm>
            <a:off x="7621905" y="685800"/>
            <a:ext cx="4448175" cy="5199611"/>
          </a:xfrm>
        </p:spPr>
        <p:txBody>
          <a:bodyPr>
            <a:normAutofit fontScale="70000" lnSpcReduction="20000"/>
          </a:bodyPr>
          <a:lstStyle/>
          <a:p>
            <a:pPr marL="0" indent="0">
              <a:buNone/>
            </a:pPr>
            <a:r>
              <a:rPr lang="en-US" sz="2400" b="1" u="sng" dirty="0">
                <a:latin typeface="Times New Roman" panose="02020603050405020304" pitchFamily="18" charset="0"/>
                <a:cs typeface="Times New Roman" panose="02020603050405020304" pitchFamily="18" charset="0"/>
              </a:rPr>
              <a:t>Algorithm : Proposed IoT Security System</a:t>
            </a:r>
          </a:p>
          <a:p>
            <a:pPr marL="0" indent="0">
              <a:buNone/>
            </a:pPr>
            <a:endParaRPr lang="en-US" sz="2400" b="1" u="sng" dirty="0">
              <a:latin typeface="Times New Roman" panose="02020603050405020304" pitchFamily="18" charset="0"/>
              <a:cs typeface="Times New Roman" panose="02020603050405020304" pitchFamily="18" charset="0"/>
            </a:endParaRPr>
          </a:p>
          <a:p>
            <a:pPr marL="457200" indent="-457200">
              <a:buAutoNum type="arabicPeriod"/>
            </a:pPr>
            <a:r>
              <a:rPr lang="en-US" sz="2400" b="1" dirty="0">
                <a:solidFill>
                  <a:schemeClr val="bg1">
                    <a:lumMod val="65000"/>
                  </a:schemeClr>
                </a:solidFill>
                <a:latin typeface="Times New Roman" panose="02020603050405020304" pitchFamily="18" charset="0"/>
                <a:cs typeface="Times New Roman" panose="02020603050405020304" pitchFamily="18" charset="0"/>
              </a:rPr>
              <a:t>Input</a:t>
            </a:r>
            <a:r>
              <a:rPr lang="en-US" sz="2400" dirty="0">
                <a:solidFill>
                  <a:schemeClr val="bg1">
                    <a:lumMod val="65000"/>
                  </a:schemeClr>
                </a:solidFill>
                <a:latin typeface="Times New Roman" panose="02020603050405020304" pitchFamily="18" charset="0"/>
                <a:cs typeface="Times New Roman" panose="02020603050405020304" pitchFamily="18" charset="0"/>
              </a:rPr>
              <a:t> : Energy audit reading of the IoT device</a:t>
            </a:r>
          </a:p>
          <a:p>
            <a:pPr marL="457200" indent="-457200">
              <a:buAutoNum type="arabicPeriod"/>
            </a:pPr>
            <a:r>
              <a:rPr lang="en-US" sz="2400" b="1" dirty="0">
                <a:solidFill>
                  <a:schemeClr val="bg1">
                    <a:lumMod val="65000"/>
                  </a:schemeClr>
                </a:solidFill>
                <a:latin typeface="Times New Roman" panose="02020603050405020304" pitchFamily="18" charset="0"/>
                <a:cs typeface="Times New Roman" panose="02020603050405020304" pitchFamily="18" charset="0"/>
              </a:rPr>
              <a:t>Output</a:t>
            </a:r>
            <a:r>
              <a:rPr lang="en-US" sz="2400" dirty="0">
                <a:solidFill>
                  <a:schemeClr val="bg1">
                    <a:lumMod val="65000"/>
                  </a:schemeClr>
                </a:solidFill>
                <a:latin typeface="Times New Roman" panose="02020603050405020304" pitchFamily="18" charset="0"/>
                <a:cs typeface="Times New Roman" panose="02020603050405020304" pitchFamily="18" charset="0"/>
              </a:rPr>
              <a:t>: Whether the device is compromised</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Preprocessing </a:t>
            </a: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Energy disaggregation</a:t>
            </a: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If applicable, the disaggregated performance metrics are compared with the ground truth to indicate which IoT component is not behaving normal.</a:t>
            </a:r>
          </a:p>
          <a:p>
            <a:pPr marL="457200" indent="-457200">
              <a:buAutoNum type="arabicPeriod"/>
            </a:pPr>
            <a:r>
              <a:rPr lang="en-US" sz="2400" dirty="0">
                <a:solidFill>
                  <a:schemeClr val="bg1">
                    <a:lumMod val="65000"/>
                  </a:schemeClr>
                </a:solidFill>
                <a:latin typeface="Times New Roman" panose="02020603050405020304" pitchFamily="18" charset="0"/>
                <a:cs typeface="Times New Roman" panose="02020603050405020304" pitchFamily="18" charset="0"/>
              </a:rPr>
              <a:t>System performance metrics aggregation for energy prediction</a:t>
            </a:r>
          </a:p>
          <a:p>
            <a:pPr marL="457200" indent="-457200">
              <a:buAutoNum type="arabicPeriod"/>
            </a:pPr>
            <a:r>
              <a:rPr lang="en-US" sz="2400" dirty="0">
                <a:solidFill>
                  <a:schemeClr val="tx1"/>
                </a:solidFill>
                <a:latin typeface="Times New Roman" panose="02020603050405020304" pitchFamily="18" charset="0"/>
                <a:cs typeface="Times New Roman" panose="02020603050405020304" pitchFamily="18" charset="0"/>
              </a:rPr>
              <a:t>Anomaly detection based on the prediction error</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F82585-CB77-4C16-B6C9-6FF69E06675F}"/>
              </a:ext>
            </a:extLst>
          </p:cNvPr>
          <p:cNvPicPr>
            <a:picLocks noChangeAspect="1"/>
          </p:cNvPicPr>
          <p:nvPr/>
        </p:nvPicPr>
        <p:blipFill rotWithShape="1">
          <a:blip r:embed="rId3"/>
          <a:srcRect l="18693" t="64155" r="23877" b="20966"/>
          <a:stretch/>
        </p:blipFill>
        <p:spPr>
          <a:xfrm>
            <a:off x="1371600" y="4739309"/>
            <a:ext cx="5413512" cy="1504839"/>
          </a:xfrm>
          <a:prstGeom prst="rect">
            <a:avLst/>
          </a:prstGeom>
        </p:spPr>
      </p:pic>
    </p:spTree>
    <p:extLst>
      <p:ext uri="{BB962C8B-B14F-4D97-AF65-F5344CB8AC3E}">
        <p14:creationId xmlns:p14="http://schemas.microsoft.com/office/powerpoint/2010/main" val="6877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9F20-50D8-4B56-A584-63A00A17EBB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33B82D2D-CDCA-4C0B-9CBB-7DDDFF9131D3}"/>
              </a:ext>
            </a:extLst>
          </p:cNvPr>
          <p:cNvSpPr>
            <a:spLocks noGrp="1"/>
          </p:cNvSpPr>
          <p:nvPr>
            <p:ph idx="1"/>
          </p:nvPr>
        </p:nvSpPr>
        <p:spPr/>
        <p:txBody>
          <a:bodyPr>
            <a:normAutofit fontScale="92500" lnSpcReduction="20000"/>
          </a:bodyPr>
          <a:lstStyle/>
          <a:p>
            <a:r>
              <a:rPr lang="en-IN" sz="2400" dirty="0">
                <a:latin typeface="Times New Roman" panose="02020603050405020304" pitchFamily="18" charset="0"/>
                <a:cs typeface="Times New Roman" panose="02020603050405020304" pitchFamily="18" charset="0"/>
              </a:rPr>
              <a:t>Providing security to Smart home components like smart speakers, home hubs, energy saving thermostats, smart video doorbells, smart plugs etc</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Security to </a:t>
            </a:r>
            <a:r>
              <a:rPr lang="en-IN" sz="2400" dirty="0" err="1">
                <a:latin typeface="Times New Roman" panose="02020603050405020304" pitchFamily="18" charset="0"/>
                <a:cs typeface="Times New Roman" panose="02020603050405020304" pitchFamily="18" charset="0"/>
              </a:rPr>
              <a:t>Iot</a:t>
            </a:r>
            <a:r>
              <a:rPr lang="en-IN" sz="2400" dirty="0">
                <a:latin typeface="Times New Roman" panose="02020603050405020304" pitchFamily="18" charset="0"/>
                <a:cs typeface="Times New Roman" panose="02020603050405020304" pitchFamily="18" charset="0"/>
              </a:rPr>
              <a:t> wearables like fitness bands, GPS trackers, Panic buttons etc.</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Securing smart city devices like LED lighting controls, Environmental sensors, etc</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Not only these, even Smart grids, connected cars, smart retails, smart farming and other IoT applications shall be given security</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14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9D98-EFBE-4599-B994-E3DBE843075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52AAC1-BC0C-4062-9735-EE253EB4DDDE}"/>
              </a:ext>
            </a:extLst>
          </p:cNvPr>
          <p:cNvSpPr>
            <a:spLocks noGrp="1"/>
          </p:cNvSpPr>
          <p:nvPr>
            <p:ph idx="1"/>
          </p:nvPr>
        </p:nvSpPr>
        <p:spPr>
          <a:xfrm>
            <a:off x="1371600" y="1800520"/>
            <a:ext cx="9601200" cy="4600280"/>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A DL based IoT security system using energy auditing data is proposed.</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side channel energy meter readings detect not only the cyber attacks, but also the physical attacks and threats.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dual disaggregation and aggregation DL models learn the normal performances of the IoT system and can also provide detailed analytics of the individual system performance metrics.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With the proposed approach. The IoT system will be better monitored and secured</a:t>
            </a:r>
          </a:p>
        </p:txBody>
      </p:sp>
    </p:spTree>
    <p:extLst>
      <p:ext uri="{BB962C8B-B14F-4D97-AF65-F5344CB8AC3E}">
        <p14:creationId xmlns:p14="http://schemas.microsoft.com/office/powerpoint/2010/main" val="148728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EBF2-096D-4F53-842A-0E0345D157A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C14E89-4470-41B2-8D8F-675D079117FB}"/>
              </a:ext>
            </a:extLst>
          </p:cNvPr>
          <p:cNvSpPr>
            <a:spLocks noGrp="1"/>
          </p:cNvSpPr>
          <p:nvPr>
            <p:ph idx="1"/>
          </p:nvPr>
        </p:nvSpPr>
        <p:spPr>
          <a:xfrm>
            <a:off x="1371600" y="1635551"/>
            <a:ext cx="9601200" cy="4237348"/>
          </a:xfrm>
        </p:spPr>
        <p:txBody>
          <a:bodyPr>
            <a:normAutofit/>
          </a:bodyPr>
          <a:lstStyle/>
          <a:p>
            <a:pPr algn="just">
              <a:lnSpc>
                <a:spcPct val="100000"/>
              </a:lnSpc>
            </a:pPr>
            <a:r>
              <a:rPr lang="en-IN" sz="2400" dirty="0">
                <a:latin typeface="Times New Roman" panose="02020603050405020304" pitchFamily="18" charset="0"/>
                <a:cs typeface="Times New Roman" panose="02020603050405020304" pitchFamily="18" charset="0"/>
              </a:rPr>
              <a:t>Introduction</a:t>
            </a:r>
          </a:p>
          <a:p>
            <a:pPr algn="just">
              <a:lnSpc>
                <a:spcPct val="100000"/>
              </a:lnSpc>
            </a:pPr>
            <a:r>
              <a:rPr lang="en-IN" sz="2400" dirty="0">
                <a:latin typeface="Times New Roman" panose="02020603050405020304" pitchFamily="18" charset="0"/>
                <a:cs typeface="Times New Roman" panose="02020603050405020304" pitchFamily="18" charset="0"/>
              </a:rPr>
              <a:t>Statement of the problem</a:t>
            </a:r>
          </a:p>
          <a:p>
            <a:pPr algn="just">
              <a:lnSpc>
                <a:spcPct val="100000"/>
              </a:lnSpc>
            </a:pPr>
            <a:r>
              <a:rPr lang="en-IN" sz="2400" dirty="0">
                <a:latin typeface="Times New Roman" panose="02020603050405020304" pitchFamily="18" charset="0"/>
                <a:cs typeface="Times New Roman" panose="02020603050405020304" pitchFamily="18" charset="0"/>
              </a:rPr>
              <a:t>Objectives</a:t>
            </a:r>
          </a:p>
          <a:p>
            <a:pPr algn="just">
              <a:lnSpc>
                <a:spcPct val="100000"/>
              </a:lnSpc>
            </a:pPr>
            <a:r>
              <a:rPr lang="en-IN" sz="2400" dirty="0">
                <a:latin typeface="Times New Roman" panose="02020603050405020304" pitchFamily="18" charset="0"/>
                <a:cs typeface="Times New Roman" panose="02020603050405020304" pitchFamily="18" charset="0"/>
              </a:rPr>
              <a:t>Need for the study</a:t>
            </a:r>
          </a:p>
          <a:p>
            <a:pPr algn="just">
              <a:lnSpc>
                <a:spcPct val="100000"/>
              </a:lnSpc>
            </a:pPr>
            <a:r>
              <a:rPr lang="en-IN" sz="2400" dirty="0">
                <a:latin typeface="Times New Roman" panose="02020603050405020304" pitchFamily="18" charset="0"/>
                <a:cs typeface="Times New Roman" panose="02020603050405020304" pitchFamily="18" charset="0"/>
              </a:rPr>
              <a:t>Methodology</a:t>
            </a:r>
          </a:p>
          <a:p>
            <a:pPr algn="just">
              <a:lnSpc>
                <a:spcPct val="100000"/>
              </a:lnSpc>
            </a:pPr>
            <a:r>
              <a:rPr lang="en-IN" sz="2400" dirty="0">
                <a:latin typeface="Times New Roman" panose="02020603050405020304" pitchFamily="18" charset="0"/>
                <a:cs typeface="Times New Roman" panose="02020603050405020304" pitchFamily="18" charset="0"/>
              </a:rPr>
              <a:t>Applications</a:t>
            </a:r>
          </a:p>
          <a:p>
            <a:pPr algn="just">
              <a:lnSpc>
                <a:spcPct val="100000"/>
              </a:lnSpc>
            </a:pPr>
            <a:r>
              <a:rPr lang="en-IN" sz="2400" dirty="0">
                <a:latin typeface="Times New Roman" panose="02020603050405020304" pitchFamily="18" charset="0"/>
                <a:cs typeface="Times New Roman" panose="02020603050405020304" pitchFamily="18" charset="0"/>
              </a:rPr>
              <a:t>Conclusion </a:t>
            </a:r>
          </a:p>
          <a:p>
            <a:pPr algn="just">
              <a:lnSpc>
                <a:spcPct val="100000"/>
              </a:lnSpc>
            </a:pPr>
            <a:r>
              <a:rPr lang="en-IN" sz="2400" dirty="0">
                <a:latin typeface="Times New Roman" panose="02020603050405020304" pitchFamily="18" charset="0"/>
                <a:cs typeface="Times New Roman" panose="02020603050405020304" pitchFamily="18" charset="0"/>
              </a:rPr>
              <a:t>References </a:t>
            </a:r>
          </a:p>
        </p:txBody>
      </p:sp>
    </p:spTree>
    <p:extLst>
      <p:ext uri="{BB962C8B-B14F-4D97-AF65-F5344CB8AC3E}">
        <p14:creationId xmlns:p14="http://schemas.microsoft.com/office/powerpoint/2010/main" val="2235982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810A-8AEC-40FD-B7DB-F367C10CD70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br>
              <a:rPr lang="en-IN" dirty="0"/>
            </a:br>
            <a:endParaRPr lang="en-IN" dirty="0"/>
          </a:p>
        </p:txBody>
      </p:sp>
      <p:sp>
        <p:nvSpPr>
          <p:cNvPr id="3" name="Content Placeholder 2">
            <a:extLst>
              <a:ext uri="{FF2B5EF4-FFF2-40B4-BE49-F238E27FC236}">
                <a16:creationId xmlns:a16="http://schemas.microsoft.com/office/drawing/2014/main" id="{1F998452-DD06-494E-B0B2-12DE9F74AF53}"/>
              </a:ext>
            </a:extLst>
          </p:cNvPr>
          <p:cNvSpPr>
            <a:spLocks noGrp="1"/>
          </p:cNvSpPr>
          <p:nvPr>
            <p:ph idx="1"/>
          </p:nvPr>
        </p:nvSpPr>
        <p:spPr>
          <a:xfrm>
            <a:off x="1371600" y="1640811"/>
            <a:ext cx="9601200" cy="4359111"/>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Fangyu</a:t>
            </a:r>
            <a:r>
              <a:rPr lang="en-IN" dirty="0">
                <a:latin typeface="Times New Roman" panose="02020603050405020304" pitchFamily="18" charset="0"/>
                <a:cs typeface="Times New Roman" panose="02020603050405020304" pitchFamily="18" charset="0"/>
              </a:rPr>
              <a:t> Li, Yang Shi, Aditya Shinde</a:t>
            </a:r>
            <a:r>
              <a:rPr lang="en-US"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WenZhan</a:t>
            </a:r>
            <a:r>
              <a:rPr lang="en-IN" dirty="0">
                <a:latin typeface="Times New Roman" panose="02020603050405020304" pitchFamily="18" charset="0"/>
                <a:cs typeface="Times New Roman" panose="02020603050405020304" pitchFamily="18" charset="0"/>
              </a:rPr>
              <a:t> Song</a:t>
            </a:r>
            <a:r>
              <a:rPr lang="en-US" dirty="0">
                <a:latin typeface="Times New Roman" panose="02020603050405020304" pitchFamily="18" charset="0"/>
                <a:cs typeface="Times New Roman" panose="02020603050405020304" pitchFamily="18" charset="0"/>
              </a:rPr>
              <a:t>, “Enhanced Cyber-Physical Security in Internet of </a:t>
            </a:r>
            <a:r>
              <a:rPr lang="en-IN" dirty="0">
                <a:latin typeface="Times New Roman" panose="02020603050405020304" pitchFamily="18" charset="0"/>
                <a:cs typeface="Times New Roman" panose="02020603050405020304" pitchFamily="18" charset="0"/>
              </a:rPr>
              <a:t>Things through Energy Auditing</a:t>
            </a:r>
            <a:r>
              <a:rPr lang="en-US" dirty="0">
                <a:latin typeface="Times New Roman" panose="02020603050405020304" pitchFamily="18" charset="0"/>
                <a:cs typeface="Times New Roman" panose="02020603050405020304" pitchFamily="18" charset="0"/>
              </a:rPr>
              <a:t>” IEEE INTERNET OF THINGS JOURNAL, VOL. X, NO. X, XX 2019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[2] H. A. Abdul-Ghani, D. </a:t>
            </a:r>
            <a:r>
              <a:rPr lang="en-US" sz="2400" dirty="0" err="1">
                <a:latin typeface="Times New Roman" panose="02020603050405020304" pitchFamily="18" charset="0"/>
                <a:cs typeface="Times New Roman" panose="02020603050405020304" pitchFamily="18" charset="0"/>
              </a:rPr>
              <a:t>Konstantas</a:t>
            </a:r>
            <a:r>
              <a:rPr lang="en-US" sz="2400" dirty="0">
                <a:latin typeface="Times New Roman" panose="02020603050405020304" pitchFamily="18" charset="0"/>
                <a:cs typeface="Times New Roman" panose="02020603050405020304" pitchFamily="18" charset="0"/>
              </a:rPr>
              <a:t>, and M. </a:t>
            </a:r>
            <a:r>
              <a:rPr lang="en-US" sz="2400" dirty="0" err="1">
                <a:latin typeface="Times New Roman" panose="02020603050405020304" pitchFamily="18" charset="0"/>
                <a:cs typeface="Times New Roman" panose="02020603050405020304" pitchFamily="18" charset="0"/>
              </a:rPr>
              <a:t>Mahyoub</a:t>
            </a:r>
            <a:r>
              <a:rPr lang="en-US" sz="2400" dirty="0">
                <a:latin typeface="Times New Roman" panose="02020603050405020304" pitchFamily="18" charset="0"/>
                <a:cs typeface="Times New Roman" panose="02020603050405020304" pitchFamily="18" charset="0"/>
              </a:rPr>
              <a:t>, “A comprehensive</a:t>
            </a:r>
          </a:p>
          <a:p>
            <a:pPr marL="0" indent="0">
              <a:buNone/>
            </a:pPr>
            <a:r>
              <a:rPr lang="en-US" sz="2400" dirty="0">
                <a:latin typeface="Times New Roman" panose="02020603050405020304" pitchFamily="18" charset="0"/>
                <a:cs typeface="Times New Roman" panose="02020603050405020304" pitchFamily="18" charset="0"/>
              </a:rPr>
              <a:t>IoT attacks survey based on a building-blocked reference model,” International Journal of Advanced Computer Science and Applications(IJACSA), vol. 9(3), 2018</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[3] F. Li, A. Shinde, Y. Shi, J. Ye, X. Li, and W. Z. Song, “System statistics</a:t>
            </a:r>
          </a:p>
          <a:p>
            <a:pPr marL="0" indent="0">
              <a:buNone/>
            </a:pPr>
            <a:r>
              <a:rPr lang="en-US" sz="2400" dirty="0">
                <a:latin typeface="Times New Roman" panose="02020603050405020304" pitchFamily="18" charset="0"/>
                <a:cs typeface="Times New Roman" panose="02020603050405020304" pitchFamily="18" charset="0"/>
              </a:rPr>
              <a:t>learning-based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security: Feasibility and suitability,” IEEE Internet of</a:t>
            </a:r>
          </a:p>
          <a:p>
            <a:pPr marL="0" indent="0">
              <a:buNone/>
            </a:pPr>
            <a:r>
              <a:rPr lang="en-US" sz="2400" dirty="0">
                <a:latin typeface="Times New Roman" panose="02020603050405020304" pitchFamily="18" charset="0"/>
                <a:cs typeface="Times New Roman" panose="02020603050405020304" pitchFamily="18" charset="0"/>
              </a:rPr>
              <a:t>Things Journal, pp. 1–8, 2019.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526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4CF9-75D3-4C34-A887-A2E040C6319E}"/>
              </a:ext>
            </a:extLst>
          </p:cNvPr>
          <p:cNvSpPr>
            <a:spLocks noGrp="1"/>
          </p:cNvSpPr>
          <p:nvPr>
            <p:ph type="title"/>
          </p:nvPr>
        </p:nvSpPr>
        <p:spPr>
          <a:xfrm>
            <a:off x="4425043" y="2766218"/>
            <a:ext cx="3341914" cy="1325563"/>
          </a:xfrm>
        </p:spPr>
        <p:txBody>
          <a:bodyPr/>
          <a:lstStyle/>
          <a:p>
            <a:r>
              <a:rPr lang="en-US" dirty="0"/>
              <a:t>THANK YOU!</a:t>
            </a:r>
            <a:endParaRPr lang="en-IN" dirty="0"/>
          </a:p>
        </p:txBody>
      </p:sp>
    </p:spTree>
    <p:extLst>
      <p:ext uri="{BB962C8B-B14F-4D97-AF65-F5344CB8AC3E}">
        <p14:creationId xmlns:p14="http://schemas.microsoft.com/office/powerpoint/2010/main" val="335843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869D-9F44-4697-A430-DE9B4820859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FF3462-265C-4F38-8657-651E35C7526F}"/>
              </a:ext>
            </a:extLst>
          </p:cNvPr>
          <p:cNvSpPr>
            <a:spLocks noGrp="1"/>
          </p:cNvSpPr>
          <p:nvPr>
            <p:ph idx="1"/>
          </p:nvPr>
        </p:nvSpPr>
        <p:spPr>
          <a:xfrm>
            <a:off x="864524" y="2028305"/>
            <a:ext cx="6966065" cy="4143895"/>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Internet of Things (IOT) face complex and complicated security challenges from both the cyber and physical channels.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an IoT system, the perception and application layers have the physical attack vulnerabilities, while the network layer is facing possible cyber attacks.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IoT systems carry ubiquitous computing, IoT devices are physically reachable, thus physical threats and attacks become possible.</a:t>
            </a:r>
          </a:p>
          <a:p>
            <a:pPr marL="0" indent="0" algn="just">
              <a:buNone/>
            </a:pPr>
            <a:endParaRPr lang="en-US" sz="24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CBBC6093-C746-4400-9A98-EAE30F932869}"/>
              </a:ext>
            </a:extLst>
          </p:cNvPr>
          <p:cNvGrpSpPr/>
          <p:nvPr/>
        </p:nvGrpSpPr>
        <p:grpSpPr>
          <a:xfrm>
            <a:off x="7980219" y="2028305"/>
            <a:ext cx="4211781" cy="3522627"/>
            <a:chOff x="7980219" y="2028305"/>
            <a:chExt cx="4211781" cy="3522627"/>
          </a:xfrm>
        </p:grpSpPr>
        <p:pic>
          <p:nvPicPr>
            <p:cNvPr id="4" name="Picture 3">
              <a:extLst>
                <a:ext uri="{FF2B5EF4-FFF2-40B4-BE49-F238E27FC236}">
                  <a16:creationId xmlns:a16="http://schemas.microsoft.com/office/drawing/2014/main" id="{5D78F64C-5B5E-45DA-B6CD-68A88E938081}"/>
                </a:ext>
              </a:extLst>
            </p:cNvPr>
            <p:cNvPicPr>
              <a:picLocks noChangeAspect="1"/>
            </p:cNvPicPr>
            <p:nvPr/>
          </p:nvPicPr>
          <p:blipFill rotWithShape="1">
            <a:blip r:embed="rId3"/>
            <a:srcRect l="13567" t="23031" r="21052" b="30990"/>
            <a:stretch/>
          </p:blipFill>
          <p:spPr>
            <a:xfrm>
              <a:off x="7980219" y="2028305"/>
              <a:ext cx="4211781" cy="3153295"/>
            </a:xfrm>
            <a:prstGeom prst="rect">
              <a:avLst/>
            </a:prstGeom>
          </p:spPr>
        </p:pic>
        <p:sp>
          <p:nvSpPr>
            <p:cNvPr id="5" name="TextBox 4">
              <a:extLst>
                <a:ext uri="{FF2B5EF4-FFF2-40B4-BE49-F238E27FC236}">
                  <a16:creationId xmlns:a16="http://schemas.microsoft.com/office/drawing/2014/main" id="{ECBA3153-DD8B-4E9C-9563-3F88DF6A3B8E}"/>
                </a:ext>
              </a:extLst>
            </p:cNvPr>
            <p:cNvSpPr txBox="1"/>
            <p:nvPr/>
          </p:nvSpPr>
          <p:spPr>
            <a:xfrm>
              <a:off x="7980219" y="5181600"/>
              <a:ext cx="4211781"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Three Layers of IoT Architecture</a:t>
              </a:r>
            </a:p>
          </p:txBody>
        </p:sp>
      </p:grpSp>
    </p:spTree>
    <p:extLst>
      <p:ext uri="{BB962C8B-B14F-4D97-AF65-F5344CB8AC3E}">
        <p14:creationId xmlns:p14="http://schemas.microsoft.com/office/powerpoint/2010/main" val="229463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D452-B905-4682-A574-16F05AC0464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3D0AA8B0-1AB5-41FD-82FB-CBE968D9CEEB}"/>
              </a:ext>
            </a:extLst>
          </p:cNvPr>
          <p:cNvSpPr>
            <a:spLocks noGrp="1"/>
          </p:cNvSpPr>
          <p:nvPr>
            <p:ph idx="1"/>
          </p:nvPr>
        </p:nvSpPr>
        <p:spPr>
          <a:xfrm>
            <a:off x="1371599" y="1795549"/>
            <a:ext cx="10548851" cy="4071851"/>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As system logs are also attack targets and can be forged, IoT security should depend on a more “reliable” system monitoring mechanism</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Energy auditing has been investigated in the emerging smart grids, but has not been known as a major attack target.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Furthermore, the energy auditing channel can be encrypted, if needed.</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hypothesis is that cyber or physical attacks leave a trace in the energy profile. If an attack does not affect energy profile at all, it would perhaps be negligible.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1BF924A-4293-4832-964C-DB338CD0B0B5}"/>
              </a:ext>
            </a:extLst>
          </p:cNvPr>
          <p:cNvPicPr>
            <a:picLocks noChangeAspect="1"/>
          </p:cNvPicPr>
          <p:nvPr/>
        </p:nvPicPr>
        <p:blipFill>
          <a:blip r:embed="rId3"/>
          <a:stretch>
            <a:fillRect/>
          </a:stretch>
        </p:blipFill>
        <p:spPr>
          <a:xfrm>
            <a:off x="7700875" y="3429000"/>
            <a:ext cx="4219575" cy="3162300"/>
          </a:xfrm>
          <a:prstGeom prst="rect">
            <a:avLst/>
          </a:prstGeom>
        </p:spPr>
      </p:pic>
    </p:spTree>
    <p:extLst>
      <p:ext uri="{BB962C8B-B14F-4D97-AF65-F5344CB8AC3E}">
        <p14:creationId xmlns:p14="http://schemas.microsoft.com/office/powerpoint/2010/main" val="26774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D452-B905-4682-A574-16F05AC0464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3D0AA8B0-1AB5-41FD-82FB-CBE968D9CEEB}"/>
              </a:ext>
            </a:extLst>
          </p:cNvPr>
          <p:cNvSpPr>
            <a:spLocks noGrp="1"/>
          </p:cNvSpPr>
          <p:nvPr>
            <p:ph idx="1"/>
          </p:nvPr>
        </p:nvSpPr>
        <p:spPr>
          <a:xfrm>
            <a:off x="1371599" y="1795549"/>
            <a:ext cx="10548851" cy="4071851"/>
          </a:xfrm>
        </p:spPr>
        <p:txBody>
          <a:bodyPr>
            <a:normAutofit/>
          </a:bodyPr>
          <a:lstStyle/>
          <a:p>
            <a:pPr algn="just"/>
            <a:r>
              <a:rPr lang="en-US" sz="2400" dirty="0">
                <a:latin typeface="Times New Roman" panose="02020603050405020304" pitchFamily="18" charset="0"/>
                <a:cs typeface="Times New Roman" panose="02020603050405020304" pitchFamily="18" charset="0"/>
              </a:rPr>
              <a:t>Figure 1 shows the big picture of the proposed IoT security mechanism</a:t>
            </a:r>
          </a:p>
        </p:txBody>
      </p:sp>
      <p:pic>
        <p:nvPicPr>
          <p:cNvPr id="4" name="Picture 3">
            <a:extLst>
              <a:ext uri="{FF2B5EF4-FFF2-40B4-BE49-F238E27FC236}">
                <a16:creationId xmlns:a16="http://schemas.microsoft.com/office/drawing/2014/main" id="{52F6173E-1830-40D6-9BA8-29F9342565B7}"/>
              </a:ext>
            </a:extLst>
          </p:cNvPr>
          <p:cNvPicPr>
            <a:picLocks noChangeAspect="1"/>
          </p:cNvPicPr>
          <p:nvPr/>
        </p:nvPicPr>
        <p:blipFill rotWithShape="1">
          <a:blip r:embed="rId3"/>
          <a:srcRect l="1238" t="41676" r="6366" b="8059"/>
          <a:stretch/>
        </p:blipFill>
        <p:spPr>
          <a:xfrm>
            <a:off x="1027521" y="2592371"/>
            <a:ext cx="10548851" cy="3078587"/>
          </a:xfrm>
          <a:prstGeom prst="rect">
            <a:avLst/>
          </a:prstGeom>
        </p:spPr>
      </p:pic>
    </p:spTree>
    <p:extLst>
      <p:ext uri="{BB962C8B-B14F-4D97-AF65-F5344CB8AC3E}">
        <p14:creationId xmlns:p14="http://schemas.microsoft.com/office/powerpoint/2010/main" val="272600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5E98-97AF-4A17-9A87-2F87CFCFF73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STATEMENT OF THE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D5F493-9C77-4389-BC0F-2D2151BBC49B}"/>
              </a:ext>
            </a:extLst>
          </p:cNvPr>
          <p:cNvSpPr>
            <a:spLocks noGrp="1"/>
          </p:cNvSpPr>
          <p:nvPr>
            <p:ph idx="1"/>
          </p:nvPr>
        </p:nvSpPr>
        <p:spPr>
          <a:xfrm>
            <a:off x="838200" y="1825625"/>
            <a:ext cx="10515600" cy="4667249"/>
          </a:xfrm>
        </p:spPr>
        <p:txBody>
          <a:bodyPr>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Traditionally, attacks are detected via monitoring system logs.</a:t>
            </a:r>
          </a:p>
          <a:p>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However, the system logs, such as network statistics, file access records, can be forged.</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Furthermore, existing solutions mainly target cyber attacks.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Due to limited processing, storage and communication resources as well as the unpredictable physical environment, traditional security software solutions are too heavy for IoT devices and often cannot detect physical threats</a:t>
            </a:r>
          </a:p>
          <a:p>
            <a:pPr marL="0" indent="0" algn="just">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96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1CE2-F761-43A3-8AAE-93CB7C3DCF4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0952D6-2075-4322-978A-727B795FC1AC}"/>
              </a:ext>
            </a:extLst>
          </p:cNvPr>
          <p:cNvSpPr>
            <a:spLocks noGrp="1"/>
          </p:cNvSpPr>
          <p:nvPr>
            <p:ph idx="1"/>
          </p:nvPr>
        </p:nvSpPr>
        <p:spPr>
          <a:xfrm>
            <a:off x="838200" y="1825624"/>
            <a:ext cx="10515600" cy="4388563"/>
          </a:xfrm>
        </p:spPr>
        <p:txBody>
          <a:bodyP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detect and identify  IoT cyber and physical attacks based on energy auditing using the energy meter readings.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Propose a disaggregation-aggregation architecture instead of the previous single deep learning models for  energy disaggregation.</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7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1578-71EC-4811-97F8-4668C49C07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SCOPE FOR THE STUDY</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5E22C7-9C9A-4DCA-9FFE-216E226A670C}"/>
              </a:ext>
            </a:extLst>
          </p:cNvPr>
          <p:cNvSpPr>
            <a:spLocks noGrp="1"/>
          </p:cNvSpPr>
          <p:nvPr>
            <p:ph idx="1"/>
          </p:nvPr>
        </p:nvSpPr>
        <p:spPr>
          <a:xfrm>
            <a:off x="1371600" y="2285999"/>
            <a:ext cx="9601200" cy="3982825"/>
          </a:xfrm>
        </p:spPr>
        <p:txBody>
          <a:bodyPr>
            <a:normAutofit/>
          </a:bodyPr>
          <a:lstStyle/>
          <a:p>
            <a:pPr algn="just"/>
            <a:r>
              <a:rPr lang="en-US" dirty="0">
                <a:latin typeface="Times New Roman" panose="02020603050405020304" pitchFamily="18" charset="0"/>
                <a:cs typeface="Times New Roman" panose="02020603050405020304" pitchFamily="18" charset="0"/>
              </a:rPr>
              <a:t>In recent years there has been a rapid development seen in IoT in the areas of Tele medicine</a:t>
            </a:r>
            <a:r>
              <a:rPr lang="en-IN" dirty="0">
                <a:latin typeface="Times New Roman" panose="02020603050405020304" pitchFamily="18" charset="0"/>
                <a:cs typeface="Times New Roman" panose="02020603050405020304" pitchFamily="18" charset="0"/>
              </a:rPr>
              <a:t>, Intelligent Transportation systems, and Pollution Monitoring Systems etc</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future degrees are given below keeping in mind the end goal to make the IoT worldview more </a:t>
            </a:r>
            <a:r>
              <a:rPr lang="en-IN" dirty="0">
                <a:latin typeface="Times New Roman" panose="02020603050405020304" pitchFamily="18" charset="0"/>
                <a:cs typeface="Times New Roman" panose="02020603050405020304" pitchFamily="18" charset="0"/>
              </a:rPr>
              <a:t>secure:</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Architectural standards</a:t>
            </a:r>
          </a:p>
          <a:p>
            <a:pPr lvl="1" algn="just"/>
            <a:r>
              <a:rPr lang="en-US" sz="2400" dirty="0">
                <a:latin typeface="Times New Roman" panose="02020603050405020304" pitchFamily="18" charset="0"/>
                <a:cs typeface="Times New Roman" panose="02020603050405020304" pitchFamily="18" charset="0"/>
              </a:rPr>
              <a:t>Identity Management</a:t>
            </a:r>
          </a:p>
          <a:p>
            <a:pPr lvl="1" algn="just"/>
            <a:r>
              <a:rPr lang="en-US" sz="2400" dirty="0">
                <a:latin typeface="Times New Roman" panose="02020603050405020304" pitchFamily="18" charset="0"/>
                <a:cs typeface="Times New Roman" panose="02020603050405020304" pitchFamily="18" charset="0"/>
              </a:rPr>
              <a:t>Session Layer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2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353C-E197-4E79-A753-C292EE8FAC9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NEED FOR THE STUDY</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B893D3-8167-42D0-BE55-D7792F206CCA}"/>
              </a:ext>
            </a:extLst>
          </p:cNvPr>
          <p:cNvSpPr>
            <a:spLocks noGrp="1"/>
          </p:cNvSpPr>
          <p:nvPr>
            <p:ph idx="1"/>
          </p:nvPr>
        </p:nvSpPr>
        <p:spPr>
          <a:xfrm>
            <a:off x="838200" y="1825625"/>
            <a:ext cx="10515600" cy="3264990"/>
          </a:xfrm>
        </p:spPr>
        <p:txBody>
          <a:bodyPr>
            <a:normAutofit/>
          </a:bodyPr>
          <a:lstStyle/>
          <a:p>
            <a:pPr algn="just"/>
            <a:r>
              <a:rPr lang="en-US" sz="2200" dirty="0" err="1">
                <a:latin typeface="Times New Roman" panose="02020603050405020304" pitchFamily="18" charset="0"/>
                <a:cs typeface="Times New Roman" panose="02020603050405020304" pitchFamily="18" charset="0"/>
              </a:rPr>
              <a:t>Iot</a:t>
            </a:r>
            <a:r>
              <a:rPr lang="en-US" sz="2200" dirty="0">
                <a:latin typeface="Times New Roman" panose="02020603050405020304" pitchFamily="18" charset="0"/>
                <a:cs typeface="Times New Roman" panose="02020603050405020304" pitchFamily="18" charset="0"/>
              </a:rPr>
              <a:t> can be </a:t>
            </a:r>
            <a:r>
              <a:rPr lang="en-US" dirty="0">
                <a:latin typeface="Times New Roman" panose="02020603050405020304" pitchFamily="18" charset="0"/>
                <a:cs typeface="Times New Roman" panose="02020603050405020304" pitchFamily="18" charset="0"/>
              </a:rPr>
              <a:t>affected by various categories of security threats like common worms jumping, script kiddies, organized crime, cyber terrorism </a:t>
            </a:r>
            <a:r>
              <a:rPr lang="en-US" dirty="0" err="1">
                <a:latin typeface="Times New Roman" panose="02020603050405020304" pitchFamily="18" charset="0"/>
                <a:cs typeface="Times New Roman" panose="02020603050405020304" pitchFamily="18" charset="0"/>
              </a:rPr>
              <a:t>etc</a:t>
            </a:r>
            <a:endParaRPr lang="en-US" sz="22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Hardware, software and connectivity will all need to be secure for </a:t>
            </a:r>
            <a:r>
              <a:rPr lang="en-US" b="1" dirty="0">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objects to work effectively.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Without </a:t>
            </a:r>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any connected object can be hacked.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81200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0</TotalTime>
  <Words>1507</Words>
  <Application>Microsoft Office PowerPoint</Application>
  <PresentationFormat>Widescreen</PresentationFormat>
  <Paragraphs>196</Paragraphs>
  <Slides>21</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Franklin Gothic Book</vt:lpstr>
      <vt:lpstr>Times New Roman</vt:lpstr>
      <vt:lpstr>Crop</vt:lpstr>
      <vt:lpstr>   ENHANCED CYBER-PHYSICAL SECURITY IN Internet of things through energy auditing</vt:lpstr>
      <vt:lpstr>CONTENTS</vt:lpstr>
      <vt:lpstr>INTRODUCTION</vt:lpstr>
      <vt:lpstr>CONT..</vt:lpstr>
      <vt:lpstr>CONT..</vt:lpstr>
      <vt:lpstr>STATEMENT OF THE PROBLEM</vt:lpstr>
      <vt:lpstr>OBJECTIVES </vt:lpstr>
      <vt:lpstr>SCOPE FOR THE STUDY </vt:lpstr>
      <vt:lpstr>NEED FOR THE STUDY </vt:lpstr>
      <vt:lpstr>METHODOLOGY</vt:lpstr>
      <vt:lpstr>ALGORITHM DESIGN</vt:lpstr>
      <vt:lpstr>PowerPoint Presentation</vt:lpstr>
      <vt:lpstr>A. Pre Processing</vt:lpstr>
      <vt:lpstr>C. Disaggregation Model</vt:lpstr>
      <vt:lpstr>PowerPoint Presentation</vt:lpstr>
      <vt:lpstr>D. Aggregation based prediction model</vt:lpstr>
      <vt:lpstr>E. Anomaly Detection</vt:lpstr>
      <vt:lpstr>APPLICATIONS</vt:lpstr>
      <vt:lpstr>CONCLUSIONS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SYMBIOTIC HUMAN–MACHINE LEARNING APPROACH FOR PRODUCTION RAMP-UP</dc:title>
  <dc:creator>niharikavijay98@gmail.com</dc:creator>
  <cp:lastModifiedBy>niharikavijay98@gmail.com</cp:lastModifiedBy>
  <cp:revision>99</cp:revision>
  <dcterms:created xsi:type="dcterms:W3CDTF">2019-07-23T16:41:56Z</dcterms:created>
  <dcterms:modified xsi:type="dcterms:W3CDTF">2020-04-19T12:34:59Z</dcterms:modified>
</cp:coreProperties>
</file>