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IBM Plex Sans"/>
      <p:bold r:id="rId16"/>
      <p:boldItalic r:id="rId17"/>
    </p:embeddedFont>
    <p:embeddedFont>
      <p:font typeface="Arimo"/>
      <p:regular r:id="rId18"/>
      <p:bold r:id="rId19"/>
      <p:italic r:id="rId20"/>
      <p:boldItalic r:id="rId21"/>
    </p:embeddedFont>
    <p:embeddedFont>
      <p:font typeface="Montserrat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i3hB2/p2Xd1aeip6TOda6/lf7n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italic.fntdata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Arimo-boldItalic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BMPlexSans-boldItalic.fntdata"/><Relationship Id="rId16" Type="http://schemas.openxmlformats.org/officeDocument/2006/relationships/font" Target="fonts/IBMPlexSans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rimo-bold.fntdata"/><Relationship Id="rId6" Type="http://schemas.openxmlformats.org/officeDocument/2006/relationships/slide" Target="slides/slide1.xml"/><Relationship Id="rId18" Type="http://schemas.openxmlformats.org/officeDocument/2006/relationships/font" Target="fonts/Arim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0c36a51b7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0c36a51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mongodb.com/cloud/atlas/lp/try4?utm_ad_campaign_id=14412646476&amp;adgroup=131761130772&amp;cq_cmp=14412646476&amp;gad_source=1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762023" y="628762"/>
            <a:ext cx="2676378" cy="2676378"/>
          </a:xfrm>
          <a:custGeom>
            <a:rect b="b" l="l" r="r" t="t"/>
            <a:pathLst>
              <a:path extrusionOk="0" h="2676378" w="2676378">
                <a:moveTo>
                  <a:pt x="0" y="0"/>
                </a:moveTo>
                <a:lnTo>
                  <a:pt x="2676378" y="0"/>
                </a:lnTo>
                <a:lnTo>
                  <a:pt x="2676378" y="2676379"/>
                </a:lnTo>
                <a:lnTo>
                  <a:pt x="0" y="26763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15053533" y="144267"/>
            <a:ext cx="3234467" cy="1138284"/>
          </a:xfrm>
          <a:custGeom>
            <a:rect b="b" l="l" r="r" t="t"/>
            <a:pathLst>
              <a:path extrusionOk="0" h="1138284" w="3234467">
                <a:moveTo>
                  <a:pt x="0" y="0"/>
                </a:moveTo>
                <a:lnTo>
                  <a:pt x="3234467" y="0"/>
                </a:lnTo>
                <a:lnTo>
                  <a:pt x="3234467" y="1138283"/>
                </a:lnTo>
                <a:lnTo>
                  <a:pt x="0" y="11382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6" name="Google Shape;86;p1"/>
          <p:cNvGrpSpPr/>
          <p:nvPr/>
        </p:nvGrpSpPr>
        <p:grpSpPr>
          <a:xfrm>
            <a:off x="4" y="5443004"/>
            <a:ext cx="8034744" cy="2453941"/>
            <a:chOff x="0" y="-57150"/>
            <a:chExt cx="1517765" cy="463550"/>
          </a:xfrm>
        </p:grpSpPr>
        <p:sp>
          <p:nvSpPr>
            <p:cNvPr id="87" name="Google Shape;87;p1"/>
            <p:cNvSpPr/>
            <p:nvPr/>
          </p:nvSpPr>
          <p:spPr>
            <a:xfrm>
              <a:off x="0" y="0"/>
              <a:ext cx="1517765" cy="406400"/>
            </a:xfrm>
            <a:custGeom>
              <a:rect b="b" l="l" r="r" t="t"/>
              <a:pathLst>
                <a:path extrusionOk="0" h="406400" w="1517765">
                  <a:moveTo>
                    <a:pt x="1314565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1314565" y="406400"/>
                  </a:lnTo>
                  <a:lnTo>
                    <a:pt x="1517765" y="203200"/>
                  </a:lnTo>
                  <a:lnTo>
                    <a:pt x="1314565" y="0"/>
                  </a:lnTo>
                  <a:close/>
                </a:path>
              </a:pathLst>
            </a:custGeom>
            <a:solidFill>
              <a:srgbClr val="D51F0F"/>
            </a:solidFill>
            <a:ln>
              <a:noFill/>
            </a:ln>
          </p:spPr>
        </p:sp>
        <p:sp>
          <p:nvSpPr>
            <p:cNvPr id="88" name="Google Shape;88;p1"/>
            <p:cNvSpPr txBox="1"/>
            <p:nvPr/>
          </p:nvSpPr>
          <p:spPr>
            <a:xfrm>
              <a:off x="0" y="-57150"/>
              <a:ext cx="1403465" cy="463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7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1"/>
          <p:cNvGrpSpPr/>
          <p:nvPr/>
        </p:nvGrpSpPr>
        <p:grpSpPr>
          <a:xfrm>
            <a:off x="-4" y="8129425"/>
            <a:ext cx="6219960" cy="1760053"/>
            <a:chOff x="0" y="-57150"/>
            <a:chExt cx="1638168" cy="463550"/>
          </a:xfrm>
        </p:grpSpPr>
        <p:sp>
          <p:nvSpPr>
            <p:cNvPr id="90" name="Google Shape;90;p1"/>
            <p:cNvSpPr/>
            <p:nvPr/>
          </p:nvSpPr>
          <p:spPr>
            <a:xfrm>
              <a:off x="0" y="0"/>
              <a:ext cx="1638168" cy="406400"/>
            </a:xfrm>
            <a:custGeom>
              <a:rect b="b" l="l" r="r" t="t"/>
              <a:pathLst>
                <a:path extrusionOk="0" h="406400" w="1638168">
                  <a:moveTo>
                    <a:pt x="1638168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1638168" y="406400"/>
                  </a:lnTo>
                  <a:lnTo>
                    <a:pt x="1536568" y="203200"/>
                  </a:lnTo>
                  <a:lnTo>
                    <a:pt x="1638168" y="0"/>
                  </a:lnTo>
                  <a:close/>
                </a:path>
              </a:pathLst>
            </a:custGeom>
            <a:solidFill>
              <a:srgbClr val="272469"/>
            </a:solidFill>
            <a:ln>
              <a:noFill/>
            </a:ln>
          </p:spPr>
        </p:sp>
        <p:sp>
          <p:nvSpPr>
            <p:cNvPr id="91" name="Google Shape;91;p1"/>
            <p:cNvSpPr txBox="1"/>
            <p:nvPr/>
          </p:nvSpPr>
          <p:spPr>
            <a:xfrm>
              <a:off x="88900" y="-57150"/>
              <a:ext cx="1460368" cy="463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7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"/>
          <p:cNvSpPr txBox="1"/>
          <p:nvPr/>
        </p:nvSpPr>
        <p:spPr>
          <a:xfrm>
            <a:off x="4075618" y="3157916"/>
            <a:ext cx="13594122" cy="9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6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POLICE FEEDBACK SYSTEM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1392042" y="143307"/>
            <a:ext cx="146835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1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Ministry/Organization Name: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1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Rajasthan  Police </a:t>
            </a:r>
            <a:r>
              <a:rPr lang="en-US" sz="3110">
                <a:latin typeface="Montserrat"/>
                <a:ea typeface="Montserrat"/>
                <a:cs typeface="Montserrat"/>
                <a:sym typeface="Montserrat"/>
              </a:rPr>
              <a:t>Hackathon</a:t>
            </a:r>
            <a:r>
              <a:rPr b="0" i="0" lang="en-US" sz="311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1.0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3237330" y="2493963"/>
            <a:ext cx="8393099" cy="5306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1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 Title :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7709468" y="4839915"/>
            <a:ext cx="6973774" cy="450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84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Team Name :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8994260" y="5490950"/>
            <a:ext cx="6913414" cy="478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43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INNOVENTURES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10046925" y="6052450"/>
            <a:ext cx="7197300" cy="27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66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Team Members :</a:t>
            </a:r>
            <a:endParaRPr/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66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1) Akanksha Sawalikar</a:t>
            </a:r>
            <a:endParaRPr/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66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2)Srushti Kulkarni</a:t>
            </a:r>
            <a:endParaRPr/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66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3)Shruti Pagar</a:t>
            </a:r>
            <a:endParaRPr/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66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4)Shravani Deshmukh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7709468" y="8874910"/>
            <a:ext cx="78420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05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Institute Name :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10046921" y="9435650"/>
            <a:ext cx="98019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4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Pune Institute Of Computer Technology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/>
          <p:nvPr/>
        </p:nvSpPr>
        <p:spPr>
          <a:xfrm>
            <a:off x="998521" y="687757"/>
            <a:ext cx="5336620" cy="1202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26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Conclusion : </a:t>
            </a:r>
            <a:endParaRPr/>
          </a:p>
        </p:txBody>
      </p:sp>
      <p:sp>
        <p:nvSpPr>
          <p:cNvPr id="216" name="Google Shape;216;p9"/>
          <p:cNvSpPr txBox="1"/>
          <p:nvPr/>
        </p:nvSpPr>
        <p:spPr>
          <a:xfrm>
            <a:off x="1028700" y="2590945"/>
            <a:ext cx="15054669" cy="3971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28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Our proposed solution integrates a user-friendly feedback system utilizing React, Node.js, and MongoDB (hosted on MongoDB Atlas), ensuring accessibility and efficiency across all stations for a more responsive and inclusive community-police relationship.</a:t>
            </a:r>
            <a:endParaRPr/>
          </a:p>
        </p:txBody>
      </p:sp>
      <p:sp>
        <p:nvSpPr>
          <p:cNvPr id="217" name="Google Shape;217;p9"/>
          <p:cNvSpPr/>
          <p:nvPr/>
        </p:nvSpPr>
        <p:spPr>
          <a:xfrm>
            <a:off x="15053533" y="459558"/>
            <a:ext cx="3234467" cy="1138284"/>
          </a:xfrm>
          <a:custGeom>
            <a:rect b="b" l="l" r="r" t="t"/>
            <a:pathLst>
              <a:path extrusionOk="0" h="1138284" w="3234467">
                <a:moveTo>
                  <a:pt x="0" y="0"/>
                </a:moveTo>
                <a:lnTo>
                  <a:pt x="3234467" y="0"/>
                </a:lnTo>
                <a:lnTo>
                  <a:pt x="3234467" y="1138284"/>
                </a:lnTo>
                <a:lnTo>
                  <a:pt x="0" y="11382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8" name="Google Shape;218;p9"/>
          <p:cNvGrpSpPr/>
          <p:nvPr/>
        </p:nvGrpSpPr>
        <p:grpSpPr>
          <a:xfrm rot="-5400000">
            <a:off x="13844805" y="8949816"/>
            <a:ext cx="6831246" cy="1716500"/>
            <a:chOff x="0" y="-57150"/>
            <a:chExt cx="1290413" cy="324244"/>
          </a:xfrm>
        </p:grpSpPr>
        <p:sp>
          <p:nvSpPr>
            <p:cNvPr id="219" name="Google Shape;219;p9"/>
            <p:cNvSpPr/>
            <p:nvPr/>
          </p:nvSpPr>
          <p:spPr>
            <a:xfrm>
              <a:off x="0" y="0"/>
              <a:ext cx="1290413" cy="267094"/>
            </a:xfrm>
            <a:custGeom>
              <a:rect b="b" l="l" r="r" t="t"/>
              <a:pathLst>
                <a:path extrusionOk="0" h="267094" w="1290413">
                  <a:moveTo>
                    <a:pt x="1087213" y="0"/>
                  </a:moveTo>
                  <a:lnTo>
                    <a:pt x="0" y="0"/>
                  </a:lnTo>
                  <a:lnTo>
                    <a:pt x="0" y="267094"/>
                  </a:lnTo>
                  <a:lnTo>
                    <a:pt x="1087213" y="267094"/>
                  </a:lnTo>
                  <a:lnTo>
                    <a:pt x="1290413" y="133547"/>
                  </a:lnTo>
                  <a:lnTo>
                    <a:pt x="1087213" y="0"/>
                  </a:lnTo>
                  <a:close/>
                </a:path>
              </a:pathLst>
            </a:custGeom>
            <a:solidFill>
              <a:srgbClr val="D51F0F"/>
            </a:solidFill>
            <a:ln>
              <a:noFill/>
            </a:ln>
          </p:spPr>
        </p:sp>
        <p:sp>
          <p:nvSpPr>
            <p:cNvPr id="220" name="Google Shape;220;p9"/>
            <p:cNvSpPr txBox="1"/>
            <p:nvPr/>
          </p:nvSpPr>
          <p:spPr>
            <a:xfrm>
              <a:off x="0" y="-57150"/>
              <a:ext cx="1176113" cy="3242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7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p9"/>
          <p:cNvGrpSpPr/>
          <p:nvPr/>
        </p:nvGrpSpPr>
        <p:grpSpPr>
          <a:xfrm rot="-5400000">
            <a:off x="12826220" y="10107657"/>
            <a:ext cx="5848771" cy="1491035"/>
            <a:chOff x="0" y="-57150"/>
            <a:chExt cx="1540417" cy="392700"/>
          </a:xfrm>
        </p:grpSpPr>
        <p:sp>
          <p:nvSpPr>
            <p:cNvPr id="222" name="Google Shape;222;p9"/>
            <p:cNvSpPr/>
            <p:nvPr/>
          </p:nvSpPr>
          <p:spPr>
            <a:xfrm>
              <a:off x="0" y="0"/>
              <a:ext cx="1540417" cy="335550"/>
            </a:xfrm>
            <a:custGeom>
              <a:rect b="b" l="l" r="r" t="t"/>
              <a:pathLst>
                <a:path extrusionOk="0" h="335550" w="1540417">
                  <a:moveTo>
                    <a:pt x="1540417" y="0"/>
                  </a:moveTo>
                  <a:lnTo>
                    <a:pt x="0" y="0"/>
                  </a:lnTo>
                  <a:lnTo>
                    <a:pt x="101600" y="167775"/>
                  </a:lnTo>
                  <a:lnTo>
                    <a:pt x="0" y="335550"/>
                  </a:lnTo>
                  <a:lnTo>
                    <a:pt x="1540417" y="335550"/>
                  </a:lnTo>
                  <a:lnTo>
                    <a:pt x="1438817" y="167775"/>
                  </a:lnTo>
                  <a:lnTo>
                    <a:pt x="1540417" y="0"/>
                  </a:lnTo>
                  <a:close/>
                </a:path>
              </a:pathLst>
            </a:custGeom>
            <a:solidFill>
              <a:srgbClr val="272469"/>
            </a:solidFill>
            <a:ln>
              <a:noFill/>
            </a:ln>
          </p:spPr>
        </p:sp>
        <p:sp>
          <p:nvSpPr>
            <p:cNvPr id="223" name="Google Shape;223;p9"/>
            <p:cNvSpPr txBox="1"/>
            <p:nvPr/>
          </p:nvSpPr>
          <p:spPr>
            <a:xfrm>
              <a:off x="88900" y="-57150"/>
              <a:ext cx="1362617" cy="3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7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/>
        </p:nvSpPr>
        <p:spPr>
          <a:xfrm>
            <a:off x="-1600650" y="637125"/>
            <a:ext cx="11574300" cy="16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39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 APPROACH / DETAILS</a:t>
            </a:r>
            <a:endParaRPr/>
          </a:p>
          <a:p>
            <a:pPr indent="0" lvl="0" marL="0" marR="0" rtl="0" algn="ct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339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206874" y="4935326"/>
            <a:ext cx="14383659" cy="1380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66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Tech Integration:</a:t>
            </a:r>
            <a:endParaRPr/>
          </a:p>
          <a:p>
            <a:pPr indent="-287901" lvl="1" marL="575804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6"/>
              <a:buFont typeface="Arial"/>
              <a:buChar char="•"/>
            </a:pPr>
            <a:r>
              <a:rPr b="1" i="0" lang="en-US" sz="2666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Assess and enhance the police department's tech infrastructure.</a:t>
            </a:r>
            <a:endParaRPr/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66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1976011"/>
            <a:ext cx="14383800" cy="21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715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66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User-Centric Design:</a:t>
            </a:r>
            <a:endParaRPr/>
          </a:p>
          <a:p>
            <a:pPr indent="-287901" lvl="1" marL="575804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6"/>
              <a:buFont typeface="Arial"/>
              <a:buChar char="•"/>
            </a:pPr>
            <a:r>
              <a:rPr b="1" i="0" lang="en-US" sz="2666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Create an intuitive, user-friendly web portal .</a:t>
            </a:r>
            <a:endParaRPr/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66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66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476751" y="6267759"/>
            <a:ext cx="14383659" cy="1846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66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Iterative Improvement:</a:t>
            </a:r>
            <a:endParaRPr/>
          </a:p>
          <a:p>
            <a:pPr indent="-287901" lvl="1" marL="575804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6"/>
              <a:buFont typeface="Arial"/>
              <a:buChar char="•"/>
            </a:pPr>
            <a:r>
              <a:rPr b="1" i="0" lang="en-US" sz="2666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Continuously collect and implement user feedback.</a:t>
            </a:r>
            <a:endParaRPr/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66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66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476751" y="7440092"/>
            <a:ext cx="14383659" cy="23135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66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Community Outreach:</a:t>
            </a:r>
            <a:endParaRPr/>
          </a:p>
          <a:p>
            <a:pPr indent="-287901" lvl="1" marL="575804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6"/>
              <a:buFont typeface="Arial"/>
              <a:buChar char="•"/>
            </a:pPr>
            <a:r>
              <a:rPr b="1" i="0" lang="en-US" sz="2666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Develop an outreach plan for education and awareness.</a:t>
            </a:r>
            <a:endParaRPr/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66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66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66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476751" y="8722318"/>
            <a:ext cx="14383800" cy="18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66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Transparency and Reporting:</a:t>
            </a:r>
            <a:endParaRPr/>
          </a:p>
          <a:p>
            <a:pPr indent="-287901" lvl="1" marL="575804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6"/>
              <a:buFont typeface="Arial"/>
              <a:buChar char="•"/>
            </a:pPr>
            <a:r>
              <a:rPr b="1" i="0" lang="en-US" sz="2666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Provide regular reports on actions taken in response to feedback.</a:t>
            </a:r>
            <a:endParaRPr/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66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66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10" name="Google Shape;110;p2"/>
          <p:cNvGrpSpPr/>
          <p:nvPr/>
        </p:nvGrpSpPr>
        <p:grpSpPr>
          <a:xfrm rot="-5400000">
            <a:off x="12641629" y="7545358"/>
            <a:ext cx="8034814" cy="2453962"/>
            <a:chOff x="0" y="-57150"/>
            <a:chExt cx="1517765" cy="463550"/>
          </a:xfrm>
        </p:grpSpPr>
        <p:sp>
          <p:nvSpPr>
            <p:cNvPr id="111" name="Google Shape;111;p2"/>
            <p:cNvSpPr/>
            <p:nvPr/>
          </p:nvSpPr>
          <p:spPr>
            <a:xfrm>
              <a:off x="0" y="0"/>
              <a:ext cx="1517765" cy="406400"/>
            </a:xfrm>
            <a:custGeom>
              <a:rect b="b" l="l" r="r" t="t"/>
              <a:pathLst>
                <a:path extrusionOk="0" h="406400" w="1517765">
                  <a:moveTo>
                    <a:pt x="1314565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1314565" y="406400"/>
                  </a:lnTo>
                  <a:lnTo>
                    <a:pt x="1517765" y="203200"/>
                  </a:lnTo>
                  <a:lnTo>
                    <a:pt x="1314565" y="0"/>
                  </a:lnTo>
                  <a:close/>
                </a:path>
              </a:pathLst>
            </a:custGeom>
            <a:solidFill>
              <a:srgbClr val="D51F0F"/>
            </a:solidFill>
            <a:ln>
              <a:noFill/>
            </a:ln>
          </p:spPr>
        </p:sp>
        <p:sp>
          <p:nvSpPr>
            <p:cNvPr id="112" name="Google Shape;112;p2"/>
            <p:cNvSpPr txBox="1"/>
            <p:nvPr/>
          </p:nvSpPr>
          <p:spPr>
            <a:xfrm>
              <a:off x="0" y="-57150"/>
              <a:ext cx="1403465" cy="463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7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2"/>
          <p:cNvSpPr txBox="1"/>
          <p:nvPr/>
        </p:nvSpPr>
        <p:spPr>
          <a:xfrm>
            <a:off x="206874" y="3335659"/>
            <a:ext cx="17679000" cy="27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7145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66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Women‘s safety :</a:t>
            </a:r>
            <a:endParaRPr/>
          </a:p>
          <a:p>
            <a:pPr indent="-287901" lvl="1" marL="575804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6"/>
              <a:buFont typeface="Arial"/>
              <a:buChar char="•"/>
            </a:pPr>
            <a:r>
              <a:rPr b="1" i="0" lang="en-US" sz="2666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We prioritize women's voices with a dedicated feedback form, ensuring their unique experiences shape a safer community-police relationship.</a:t>
            </a:r>
            <a:endParaRPr/>
          </a:p>
          <a:p>
            <a:pPr indent="0" lvl="0" marL="40005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66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66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14" name="Google Shape;114;p2"/>
          <p:cNvGrpSpPr/>
          <p:nvPr/>
        </p:nvGrpSpPr>
        <p:grpSpPr>
          <a:xfrm rot="-5400000">
            <a:off x="11372077" y="9689081"/>
            <a:ext cx="6219920" cy="1760041"/>
            <a:chOff x="0" y="-57150"/>
            <a:chExt cx="1638168" cy="463550"/>
          </a:xfrm>
        </p:grpSpPr>
        <p:sp>
          <p:nvSpPr>
            <p:cNvPr id="115" name="Google Shape;115;p2"/>
            <p:cNvSpPr/>
            <p:nvPr/>
          </p:nvSpPr>
          <p:spPr>
            <a:xfrm>
              <a:off x="0" y="0"/>
              <a:ext cx="1638168" cy="406400"/>
            </a:xfrm>
            <a:custGeom>
              <a:rect b="b" l="l" r="r" t="t"/>
              <a:pathLst>
                <a:path extrusionOk="0" h="406400" w="1638168">
                  <a:moveTo>
                    <a:pt x="1638168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1638168" y="406400"/>
                  </a:lnTo>
                  <a:lnTo>
                    <a:pt x="1536568" y="203200"/>
                  </a:lnTo>
                  <a:lnTo>
                    <a:pt x="1638168" y="0"/>
                  </a:lnTo>
                  <a:close/>
                </a:path>
              </a:pathLst>
            </a:custGeom>
            <a:solidFill>
              <a:srgbClr val="272469"/>
            </a:solidFill>
            <a:ln>
              <a:noFill/>
            </a:ln>
          </p:spPr>
        </p:sp>
        <p:sp>
          <p:nvSpPr>
            <p:cNvPr id="116" name="Google Shape;116;p2"/>
            <p:cNvSpPr txBox="1"/>
            <p:nvPr/>
          </p:nvSpPr>
          <p:spPr>
            <a:xfrm>
              <a:off x="88900" y="-57150"/>
              <a:ext cx="1460368" cy="463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7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2"/>
          <p:cNvSpPr/>
          <p:nvPr/>
        </p:nvSpPr>
        <p:spPr>
          <a:xfrm>
            <a:off x="14590533" y="256092"/>
            <a:ext cx="3234467" cy="1138284"/>
          </a:xfrm>
          <a:custGeom>
            <a:rect b="b" l="l" r="r" t="t"/>
            <a:pathLst>
              <a:path extrusionOk="0" h="1138284" w="3234467">
                <a:moveTo>
                  <a:pt x="0" y="0"/>
                </a:moveTo>
                <a:lnTo>
                  <a:pt x="3234467" y="0"/>
                </a:lnTo>
                <a:lnTo>
                  <a:pt x="3234467" y="1138283"/>
                </a:lnTo>
                <a:lnTo>
                  <a:pt x="0" y="11382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3"/>
          <p:cNvGrpSpPr/>
          <p:nvPr/>
        </p:nvGrpSpPr>
        <p:grpSpPr>
          <a:xfrm rot="-5400000">
            <a:off x="11442365" y="9032867"/>
            <a:ext cx="6219920" cy="1760041"/>
            <a:chOff x="0" y="-57150"/>
            <a:chExt cx="1638168" cy="463550"/>
          </a:xfrm>
        </p:grpSpPr>
        <p:sp>
          <p:nvSpPr>
            <p:cNvPr id="123" name="Google Shape;123;p3"/>
            <p:cNvSpPr/>
            <p:nvPr/>
          </p:nvSpPr>
          <p:spPr>
            <a:xfrm>
              <a:off x="0" y="0"/>
              <a:ext cx="1638168" cy="406400"/>
            </a:xfrm>
            <a:custGeom>
              <a:rect b="b" l="l" r="r" t="t"/>
              <a:pathLst>
                <a:path extrusionOk="0" h="406400" w="1638168">
                  <a:moveTo>
                    <a:pt x="1638168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1638168" y="406400"/>
                  </a:lnTo>
                  <a:lnTo>
                    <a:pt x="1536568" y="203200"/>
                  </a:lnTo>
                  <a:lnTo>
                    <a:pt x="1638168" y="0"/>
                  </a:lnTo>
                  <a:close/>
                </a:path>
              </a:pathLst>
            </a:custGeom>
            <a:solidFill>
              <a:srgbClr val="272469"/>
            </a:solidFill>
            <a:ln>
              <a:noFill/>
            </a:ln>
          </p:spPr>
        </p:sp>
        <p:sp>
          <p:nvSpPr>
            <p:cNvPr id="124" name="Google Shape;124;p3"/>
            <p:cNvSpPr txBox="1"/>
            <p:nvPr/>
          </p:nvSpPr>
          <p:spPr>
            <a:xfrm>
              <a:off x="88900" y="-57150"/>
              <a:ext cx="1460368" cy="463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7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3"/>
          <p:cNvGrpSpPr/>
          <p:nvPr/>
        </p:nvGrpSpPr>
        <p:grpSpPr>
          <a:xfrm rot="-5400000">
            <a:off x="12762010" y="7853394"/>
            <a:ext cx="8034744" cy="2304168"/>
            <a:chOff x="0" y="-57150"/>
            <a:chExt cx="1517765" cy="463550"/>
          </a:xfrm>
        </p:grpSpPr>
        <p:sp>
          <p:nvSpPr>
            <p:cNvPr id="126" name="Google Shape;126;p3"/>
            <p:cNvSpPr/>
            <p:nvPr/>
          </p:nvSpPr>
          <p:spPr>
            <a:xfrm>
              <a:off x="0" y="0"/>
              <a:ext cx="1517765" cy="406400"/>
            </a:xfrm>
            <a:custGeom>
              <a:rect b="b" l="l" r="r" t="t"/>
              <a:pathLst>
                <a:path extrusionOk="0" h="406400" w="1517765">
                  <a:moveTo>
                    <a:pt x="1314565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1314565" y="406400"/>
                  </a:lnTo>
                  <a:lnTo>
                    <a:pt x="1517765" y="203200"/>
                  </a:lnTo>
                  <a:lnTo>
                    <a:pt x="1314565" y="0"/>
                  </a:lnTo>
                  <a:close/>
                </a:path>
              </a:pathLst>
            </a:custGeom>
            <a:solidFill>
              <a:srgbClr val="D51F0F"/>
            </a:solidFill>
            <a:ln>
              <a:noFill/>
            </a:ln>
          </p:spPr>
        </p:sp>
        <p:sp>
          <p:nvSpPr>
            <p:cNvPr id="127" name="Google Shape;127;p3"/>
            <p:cNvSpPr txBox="1"/>
            <p:nvPr/>
          </p:nvSpPr>
          <p:spPr>
            <a:xfrm>
              <a:off x="0" y="-57150"/>
              <a:ext cx="1403465" cy="463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7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3"/>
          <p:cNvSpPr/>
          <p:nvPr/>
        </p:nvSpPr>
        <p:spPr>
          <a:xfrm>
            <a:off x="8732890" y="57024"/>
            <a:ext cx="7912581" cy="7344467"/>
          </a:xfrm>
          <a:custGeom>
            <a:rect b="b" l="l" r="r" t="t"/>
            <a:pathLst>
              <a:path extrusionOk="0" h="7344467" w="7912581">
                <a:moveTo>
                  <a:pt x="0" y="0"/>
                </a:moveTo>
                <a:lnTo>
                  <a:pt x="7912581" y="0"/>
                </a:lnTo>
                <a:lnTo>
                  <a:pt x="7912581" y="7344467"/>
                </a:lnTo>
                <a:lnTo>
                  <a:pt x="0" y="73444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4" l="0" r="0" t="-95"/>
            </a:stretch>
          </a:blipFill>
          <a:ln>
            <a:noFill/>
          </a:ln>
        </p:spPr>
      </p:sp>
      <p:sp>
        <p:nvSpPr>
          <p:cNvPr id="129" name="Google Shape;129;p3"/>
          <p:cNvSpPr txBox="1"/>
          <p:nvPr/>
        </p:nvSpPr>
        <p:spPr>
          <a:xfrm>
            <a:off x="731070" y="537527"/>
            <a:ext cx="5840135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Technology Stack :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0" y="1626288"/>
            <a:ext cx="7839789" cy="5767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07365" lvl="1" marL="101473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Char char="•"/>
            </a:pPr>
            <a:r>
              <a:rPr b="0" i="0" lang="en-US" sz="47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Frontend: React</a:t>
            </a:r>
            <a:endParaRPr/>
          </a:p>
          <a:p>
            <a:pPr indent="-507365" lvl="1" marL="101473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Char char="•"/>
            </a:pPr>
            <a:r>
              <a:rPr b="0" i="0" lang="en-US" sz="47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Backend: Node.js, Express</a:t>
            </a:r>
            <a:endParaRPr/>
          </a:p>
          <a:p>
            <a:pPr indent="-507365" lvl="1" marL="101473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Char char="•"/>
            </a:pPr>
            <a:r>
              <a:rPr b="0" i="0" lang="en-US" sz="47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Database: MongoDB (with MongoDB Atlas for cloud hosting)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7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15028238" y="286339"/>
            <a:ext cx="3234467" cy="1138284"/>
          </a:xfrm>
          <a:custGeom>
            <a:rect b="b" l="l" r="r" t="t"/>
            <a:pathLst>
              <a:path extrusionOk="0" h="1138284" w="3234467">
                <a:moveTo>
                  <a:pt x="0" y="0"/>
                </a:moveTo>
                <a:lnTo>
                  <a:pt x="3234467" y="0"/>
                </a:lnTo>
                <a:lnTo>
                  <a:pt x="3234467" y="1138284"/>
                </a:lnTo>
                <a:lnTo>
                  <a:pt x="0" y="11382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3883421" y="1043203"/>
            <a:ext cx="9155704" cy="8560211"/>
          </a:xfrm>
          <a:custGeom>
            <a:rect b="b" l="l" r="r" t="t"/>
            <a:pathLst>
              <a:path extrusionOk="0" h="8560211" w="9155704">
                <a:moveTo>
                  <a:pt x="0" y="0"/>
                </a:moveTo>
                <a:lnTo>
                  <a:pt x="9155704" y="0"/>
                </a:lnTo>
                <a:lnTo>
                  <a:pt x="9155704" y="8560211"/>
                </a:lnTo>
                <a:lnTo>
                  <a:pt x="0" y="85602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4"/>
          <p:cNvSpPr txBox="1"/>
          <p:nvPr/>
        </p:nvSpPr>
        <p:spPr>
          <a:xfrm>
            <a:off x="567744" y="360248"/>
            <a:ext cx="4875014" cy="1202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26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FlowChart :</a:t>
            </a:r>
            <a:endParaRPr/>
          </a:p>
        </p:txBody>
      </p:sp>
      <p:grpSp>
        <p:nvGrpSpPr>
          <p:cNvPr id="138" name="Google Shape;138;p4"/>
          <p:cNvGrpSpPr/>
          <p:nvPr/>
        </p:nvGrpSpPr>
        <p:grpSpPr>
          <a:xfrm rot="-5400000">
            <a:off x="12687934" y="7476682"/>
            <a:ext cx="8034814" cy="2453962"/>
            <a:chOff x="0" y="-57150"/>
            <a:chExt cx="1517765" cy="463550"/>
          </a:xfrm>
        </p:grpSpPr>
        <p:sp>
          <p:nvSpPr>
            <p:cNvPr id="139" name="Google Shape;139;p4"/>
            <p:cNvSpPr/>
            <p:nvPr/>
          </p:nvSpPr>
          <p:spPr>
            <a:xfrm>
              <a:off x="0" y="0"/>
              <a:ext cx="1517765" cy="406400"/>
            </a:xfrm>
            <a:custGeom>
              <a:rect b="b" l="l" r="r" t="t"/>
              <a:pathLst>
                <a:path extrusionOk="0" h="406400" w="1517765">
                  <a:moveTo>
                    <a:pt x="1314565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1314565" y="406400"/>
                  </a:lnTo>
                  <a:lnTo>
                    <a:pt x="1517765" y="203200"/>
                  </a:lnTo>
                  <a:lnTo>
                    <a:pt x="1314565" y="0"/>
                  </a:lnTo>
                  <a:close/>
                </a:path>
              </a:pathLst>
            </a:custGeom>
            <a:solidFill>
              <a:srgbClr val="D51F0F"/>
            </a:solidFill>
            <a:ln>
              <a:noFill/>
            </a:ln>
          </p:spPr>
        </p:sp>
        <p:sp>
          <p:nvSpPr>
            <p:cNvPr id="140" name="Google Shape;140;p4"/>
            <p:cNvSpPr txBox="1"/>
            <p:nvPr/>
          </p:nvSpPr>
          <p:spPr>
            <a:xfrm>
              <a:off x="0" y="-57150"/>
              <a:ext cx="1403465" cy="463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7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4"/>
          <p:cNvGrpSpPr/>
          <p:nvPr/>
        </p:nvGrpSpPr>
        <p:grpSpPr>
          <a:xfrm rot="-5400000">
            <a:off x="11503930" y="9207975"/>
            <a:ext cx="6219920" cy="1760041"/>
            <a:chOff x="0" y="-57150"/>
            <a:chExt cx="1638168" cy="463550"/>
          </a:xfrm>
        </p:grpSpPr>
        <p:sp>
          <p:nvSpPr>
            <p:cNvPr id="142" name="Google Shape;142;p4"/>
            <p:cNvSpPr/>
            <p:nvPr/>
          </p:nvSpPr>
          <p:spPr>
            <a:xfrm>
              <a:off x="0" y="0"/>
              <a:ext cx="1638168" cy="406400"/>
            </a:xfrm>
            <a:custGeom>
              <a:rect b="b" l="l" r="r" t="t"/>
              <a:pathLst>
                <a:path extrusionOk="0" h="406400" w="1638168">
                  <a:moveTo>
                    <a:pt x="1638168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1638168" y="406400"/>
                  </a:lnTo>
                  <a:lnTo>
                    <a:pt x="1536568" y="203200"/>
                  </a:lnTo>
                  <a:lnTo>
                    <a:pt x="1638168" y="0"/>
                  </a:lnTo>
                  <a:close/>
                </a:path>
              </a:pathLst>
            </a:custGeom>
            <a:solidFill>
              <a:srgbClr val="272469"/>
            </a:solidFill>
            <a:ln>
              <a:noFill/>
            </a:ln>
          </p:spPr>
        </p:sp>
        <p:sp>
          <p:nvSpPr>
            <p:cNvPr id="143" name="Google Shape;143;p4"/>
            <p:cNvSpPr txBox="1"/>
            <p:nvPr/>
          </p:nvSpPr>
          <p:spPr>
            <a:xfrm>
              <a:off x="88900" y="-57150"/>
              <a:ext cx="1460368" cy="463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7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4"/>
          <p:cNvSpPr/>
          <p:nvPr/>
        </p:nvSpPr>
        <p:spPr>
          <a:xfrm>
            <a:off x="14894571" y="493598"/>
            <a:ext cx="3234467" cy="1138284"/>
          </a:xfrm>
          <a:custGeom>
            <a:rect b="b" l="l" r="r" t="t"/>
            <a:pathLst>
              <a:path extrusionOk="0" h="1138284" w="3234467">
                <a:moveTo>
                  <a:pt x="0" y="0"/>
                </a:moveTo>
                <a:lnTo>
                  <a:pt x="3234467" y="0"/>
                </a:lnTo>
                <a:lnTo>
                  <a:pt x="3234467" y="1138284"/>
                </a:lnTo>
                <a:lnTo>
                  <a:pt x="0" y="11382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/>
        </p:nvSpPr>
        <p:spPr>
          <a:xfrm>
            <a:off x="786518" y="360248"/>
            <a:ext cx="3652242" cy="1202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26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Results :</a:t>
            </a:r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14722485" y="493598"/>
            <a:ext cx="3234467" cy="1138284"/>
          </a:xfrm>
          <a:custGeom>
            <a:rect b="b" l="l" r="r" t="t"/>
            <a:pathLst>
              <a:path extrusionOk="0" h="1138284" w="3234467">
                <a:moveTo>
                  <a:pt x="0" y="0"/>
                </a:moveTo>
                <a:lnTo>
                  <a:pt x="3234467" y="0"/>
                </a:lnTo>
                <a:lnTo>
                  <a:pt x="3234467" y="1138284"/>
                </a:lnTo>
                <a:lnTo>
                  <a:pt x="0" y="11382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5"/>
          <p:cNvSpPr txBox="1"/>
          <p:nvPr/>
        </p:nvSpPr>
        <p:spPr>
          <a:xfrm>
            <a:off x="1390375" y="3133075"/>
            <a:ext cx="15048600" cy="42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27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Char char="•"/>
            </a:pPr>
            <a:r>
              <a:rPr b="1" lang="en-US" sz="4000">
                <a:solidFill>
                  <a:srgbClr val="212529"/>
                </a:solidFill>
              </a:rPr>
              <a:t>Online Portal</a:t>
            </a:r>
            <a:endParaRPr b="1" sz="4000">
              <a:solidFill>
                <a:srgbClr val="212529"/>
              </a:solidFill>
            </a:endParaRPr>
          </a:p>
          <a:p>
            <a:pPr indent="-527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Char char="•"/>
            </a:pPr>
            <a:r>
              <a:rPr b="1" lang="en-US" sz="4000">
                <a:solidFill>
                  <a:srgbClr val="212529"/>
                </a:solidFill>
              </a:rPr>
              <a:t>Social Media-Like Platform</a:t>
            </a:r>
            <a:endParaRPr b="1" sz="4000">
              <a:solidFill>
                <a:srgbClr val="212529"/>
              </a:solidFill>
            </a:endParaRPr>
          </a:p>
          <a:p>
            <a:pPr indent="-527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Char char="•"/>
            </a:pPr>
            <a:r>
              <a:rPr b="1" lang="en-US" sz="4000">
                <a:solidFill>
                  <a:srgbClr val="212529"/>
                </a:solidFill>
              </a:rPr>
              <a:t>Bulk SMS Tool</a:t>
            </a:r>
            <a:endParaRPr b="1" sz="4000">
              <a:solidFill>
                <a:srgbClr val="212529"/>
              </a:solidFill>
            </a:endParaRPr>
          </a:p>
          <a:p>
            <a:pPr indent="-527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Char char="•"/>
            </a:pPr>
            <a:r>
              <a:rPr b="1" lang="en-US" sz="4000">
                <a:solidFill>
                  <a:srgbClr val="212529"/>
                </a:solidFill>
              </a:rPr>
              <a:t>Multilingual</a:t>
            </a:r>
            <a:endParaRPr b="1" sz="4000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2" name="Google Shape;152;p5"/>
          <p:cNvPicPr preferRelativeResize="0"/>
          <p:nvPr/>
        </p:nvPicPr>
        <p:blipFill rotWithShape="1">
          <a:blip r:embed="rId4">
            <a:alphaModFix/>
          </a:blip>
          <a:srcRect b="0" l="5517" r="0" t="0"/>
          <a:stretch/>
        </p:blipFill>
        <p:spPr>
          <a:xfrm>
            <a:off x="9961150" y="1631875"/>
            <a:ext cx="6254625" cy="4885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5"/>
          <p:cNvGrpSpPr/>
          <p:nvPr/>
        </p:nvGrpSpPr>
        <p:grpSpPr>
          <a:xfrm rot="-5400000">
            <a:off x="12702145" y="7706061"/>
            <a:ext cx="8034744" cy="2117033"/>
            <a:chOff x="0" y="-57150"/>
            <a:chExt cx="1517765" cy="463550"/>
          </a:xfrm>
        </p:grpSpPr>
        <p:sp>
          <p:nvSpPr>
            <p:cNvPr id="154" name="Google Shape;154;p5"/>
            <p:cNvSpPr/>
            <p:nvPr/>
          </p:nvSpPr>
          <p:spPr>
            <a:xfrm>
              <a:off x="0" y="0"/>
              <a:ext cx="1517765" cy="406400"/>
            </a:xfrm>
            <a:custGeom>
              <a:rect b="b" l="l" r="r" t="t"/>
              <a:pathLst>
                <a:path extrusionOk="0" h="406400" w="1517765">
                  <a:moveTo>
                    <a:pt x="1314565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1314565" y="406400"/>
                  </a:lnTo>
                  <a:lnTo>
                    <a:pt x="1517765" y="203200"/>
                  </a:lnTo>
                  <a:lnTo>
                    <a:pt x="1314565" y="0"/>
                  </a:lnTo>
                  <a:close/>
                </a:path>
              </a:pathLst>
            </a:custGeom>
            <a:solidFill>
              <a:srgbClr val="D51F0F"/>
            </a:solidFill>
            <a:ln>
              <a:noFill/>
            </a:ln>
          </p:spPr>
        </p:sp>
        <p:sp>
          <p:nvSpPr>
            <p:cNvPr id="155" name="Google Shape;155;p5"/>
            <p:cNvSpPr txBox="1"/>
            <p:nvPr/>
          </p:nvSpPr>
          <p:spPr>
            <a:xfrm>
              <a:off x="0" y="-57150"/>
              <a:ext cx="1403400" cy="4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7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p5"/>
          <p:cNvGrpSpPr/>
          <p:nvPr/>
        </p:nvGrpSpPr>
        <p:grpSpPr>
          <a:xfrm rot="-5400000">
            <a:off x="11402465" y="9228249"/>
            <a:ext cx="6219960" cy="1760053"/>
            <a:chOff x="0" y="-57150"/>
            <a:chExt cx="1638168" cy="463550"/>
          </a:xfrm>
        </p:grpSpPr>
        <p:sp>
          <p:nvSpPr>
            <p:cNvPr id="157" name="Google Shape;157;p5"/>
            <p:cNvSpPr/>
            <p:nvPr/>
          </p:nvSpPr>
          <p:spPr>
            <a:xfrm>
              <a:off x="0" y="0"/>
              <a:ext cx="1638168" cy="406400"/>
            </a:xfrm>
            <a:custGeom>
              <a:rect b="b" l="l" r="r" t="t"/>
              <a:pathLst>
                <a:path extrusionOk="0" h="406400" w="1638168">
                  <a:moveTo>
                    <a:pt x="1638168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1638168" y="406400"/>
                  </a:lnTo>
                  <a:lnTo>
                    <a:pt x="1536568" y="203200"/>
                  </a:lnTo>
                  <a:lnTo>
                    <a:pt x="1638168" y="0"/>
                  </a:lnTo>
                  <a:close/>
                </a:path>
              </a:pathLst>
            </a:custGeom>
            <a:solidFill>
              <a:srgbClr val="272469"/>
            </a:solidFill>
            <a:ln>
              <a:noFill/>
            </a:ln>
          </p:spPr>
        </p:sp>
        <p:sp>
          <p:nvSpPr>
            <p:cNvPr id="158" name="Google Shape;158;p5"/>
            <p:cNvSpPr txBox="1"/>
            <p:nvPr/>
          </p:nvSpPr>
          <p:spPr>
            <a:xfrm>
              <a:off x="88900" y="-57150"/>
              <a:ext cx="1460400" cy="4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7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g2b0c36a51b7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50" y="340300"/>
            <a:ext cx="9764450" cy="502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b0c36a51b7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3775" y="5552174"/>
            <a:ext cx="9971835" cy="4617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g2b0c36a51b7_0_3"/>
          <p:cNvCxnSpPr/>
          <p:nvPr/>
        </p:nvCxnSpPr>
        <p:spPr>
          <a:xfrm flipH="1">
            <a:off x="348875" y="7312500"/>
            <a:ext cx="20400" cy="27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g2b0c36a51b7_0_3"/>
          <p:cNvCxnSpPr/>
          <p:nvPr/>
        </p:nvCxnSpPr>
        <p:spPr>
          <a:xfrm flipH="1" rot="10800000">
            <a:off x="348975" y="10010950"/>
            <a:ext cx="28407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g2b0c36a51b7_0_3"/>
          <p:cNvCxnSpPr/>
          <p:nvPr/>
        </p:nvCxnSpPr>
        <p:spPr>
          <a:xfrm flipH="1">
            <a:off x="18015600" y="340300"/>
            <a:ext cx="20400" cy="27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g2b0c36a51b7_0_3"/>
          <p:cNvCxnSpPr/>
          <p:nvPr/>
        </p:nvCxnSpPr>
        <p:spPr>
          <a:xfrm flipH="1" rot="10800000">
            <a:off x="15195300" y="340300"/>
            <a:ext cx="28407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550"/>
            <a:ext cx="10010591" cy="44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3303" y="5105925"/>
            <a:ext cx="9772375" cy="4629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6"/>
          <p:cNvCxnSpPr/>
          <p:nvPr/>
        </p:nvCxnSpPr>
        <p:spPr>
          <a:xfrm flipH="1">
            <a:off x="348875" y="7312500"/>
            <a:ext cx="20400" cy="27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6"/>
          <p:cNvCxnSpPr/>
          <p:nvPr/>
        </p:nvCxnSpPr>
        <p:spPr>
          <a:xfrm flipH="1" rot="10800000">
            <a:off x="348975" y="10010950"/>
            <a:ext cx="28407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6"/>
          <p:cNvCxnSpPr/>
          <p:nvPr/>
        </p:nvCxnSpPr>
        <p:spPr>
          <a:xfrm flipH="1">
            <a:off x="18015600" y="340300"/>
            <a:ext cx="20400" cy="27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6"/>
          <p:cNvCxnSpPr/>
          <p:nvPr/>
        </p:nvCxnSpPr>
        <p:spPr>
          <a:xfrm flipH="1" rot="10800000">
            <a:off x="15195300" y="340300"/>
            <a:ext cx="28407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/>
        </p:nvSpPr>
        <p:spPr>
          <a:xfrm>
            <a:off x="598562" y="360248"/>
            <a:ext cx="6071950" cy="1202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26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Future Scope :</a:t>
            </a:r>
            <a:endParaRPr/>
          </a:p>
        </p:txBody>
      </p:sp>
      <p:sp>
        <p:nvSpPr>
          <p:cNvPr id="184" name="Google Shape;184;p7"/>
          <p:cNvSpPr txBox="1"/>
          <p:nvPr/>
        </p:nvSpPr>
        <p:spPr>
          <a:xfrm>
            <a:off x="0" y="1966099"/>
            <a:ext cx="8188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29024" lvl="1" marL="1058047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Char char="•"/>
            </a:pPr>
            <a:r>
              <a:rPr b="0" i="0" lang="en-US" sz="49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make it S</a:t>
            </a:r>
            <a:r>
              <a:rPr lang="en-US" sz="4900">
                <a:latin typeface="IBM Plex Sans"/>
                <a:ea typeface="IBM Plex Sans"/>
                <a:cs typeface="IBM Plex Sans"/>
                <a:sym typeface="IBM Plex Sans"/>
              </a:rPr>
              <a:t>calable</a:t>
            </a:r>
            <a:endParaRPr/>
          </a:p>
        </p:txBody>
      </p:sp>
      <p:sp>
        <p:nvSpPr>
          <p:cNvPr id="185" name="Google Shape;185;p7"/>
          <p:cNvSpPr txBox="1"/>
          <p:nvPr/>
        </p:nvSpPr>
        <p:spPr>
          <a:xfrm>
            <a:off x="-75" y="3274319"/>
            <a:ext cx="16749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397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900"/>
              <a:buChar char="•"/>
            </a:pPr>
            <a:r>
              <a:rPr lang="en-US" sz="4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integrate in mobile application</a:t>
            </a:r>
            <a:endParaRPr/>
          </a:p>
        </p:txBody>
      </p:sp>
      <p:sp>
        <p:nvSpPr>
          <p:cNvPr id="186" name="Google Shape;186;p7"/>
          <p:cNvSpPr txBox="1"/>
          <p:nvPr/>
        </p:nvSpPr>
        <p:spPr>
          <a:xfrm>
            <a:off x="-140975" y="4357552"/>
            <a:ext cx="16749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29023" lvl="1" marL="1058047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Char char="•"/>
            </a:pPr>
            <a:r>
              <a:rPr b="0" i="0" lang="en-US" sz="49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provide GPS location facility for users</a:t>
            </a:r>
            <a:endParaRPr/>
          </a:p>
        </p:txBody>
      </p:sp>
      <p:sp>
        <p:nvSpPr>
          <p:cNvPr id="187" name="Google Shape;187;p7"/>
          <p:cNvSpPr/>
          <p:nvPr/>
        </p:nvSpPr>
        <p:spPr>
          <a:xfrm>
            <a:off x="15053533" y="424579"/>
            <a:ext cx="3234467" cy="1138284"/>
          </a:xfrm>
          <a:custGeom>
            <a:rect b="b" l="l" r="r" t="t"/>
            <a:pathLst>
              <a:path extrusionOk="0" h="1138284" w="3234467">
                <a:moveTo>
                  <a:pt x="0" y="0"/>
                </a:moveTo>
                <a:lnTo>
                  <a:pt x="3234467" y="0"/>
                </a:lnTo>
                <a:lnTo>
                  <a:pt x="3234467" y="1138284"/>
                </a:lnTo>
                <a:lnTo>
                  <a:pt x="0" y="11382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8" name="Google Shape;188;p7"/>
          <p:cNvGrpSpPr/>
          <p:nvPr/>
        </p:nvGrpSpPr>
        <p:grpSpPr>
          <a:xfrm rot="-5400000">
            <a:off x="13810850" y="8599598"/>
            <a:ext cx="6831246" cy="1716500"/>
            <a:chOff x="0" y="-57150"/>
            <a:chExt cx="1290413" cy="324244"/>
          </a:xfrm>
        </p:grpSpPr>
        <p:sp>
          <p:nvSpPr>
            <p:cNvPr id="189" name="Google Shape;189;p7"/>
            <p:cNvSpPr/>
            <p:nvPr/>
          </p:nvSpPr>
          <p:spPr>
            <a:xfrm>
              <a:off x="0" y="0"/>
              <a:ext cx="1290413" cy="267094"/>
            </a:xfrm>
            <a:custGeom>
              <a:rect b="b" l="l" r="r" t="t"/>
              <a:pathLst>
                <a:path extrusionOk="0" h="267094" w="1290413">
                  <a:moveTo>
                    <a:pt x="1087213" y="0"/>
                  </a:moveTo>
                  <a:lnTo>
                    <a:pt x="0" y="0"/>
                  </a:lnTo>
                  <a:lnTo>
                    <a:pt x="0" y="267094"/>
                  </a:lnTo>
                  <a:lnTo>
                    <a:pt x="1087213" y="267094"/>
                  </a:lnTo>
                  <a:lnTo>
                    <a:pt x="1290413" y="133547"/>
                  </a:lnTo>
                  <a:lnTo>
                    <a:pt x="1087213" y="0"/>
                  </a:lnTo>
                  <a:close/>
                </a:path>
              </a:pathLst>
            </a:custGeom>
            <a:solidFill>
              <a:srgbClr val="D51F0F"/>
            </a:solidFill>
            <a:ln>
              <a:noFill/>
            </a:ln>
          </p:spPr>
        </p:sp>
        <p:sp>
          <p:nvSpPr>
            <p:cNvPr id="190" name="Google Shape;190;p7"/>
            <p:cNvSpPr txBox="1"/>
            <p:nvPr/>
          </p:nvSpPr>
          <p:spPr>
            <a:xfrm>
              <a:off x="0" y="-57150"/>
              <a:ext cx="1176113" cy="3242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7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7"/>
          <p:cNvGrpSpPr/>
          <p:nvPr/>
        </p:nvGrpSpPr>
        <p:grpSpPr>
          <a:xfrm rot="-5400000">
            <a:off x="12657673" y="9802857"/>
            <a:ext cx="5848771" cy="1491035"/>
            <a:chOff x="0" y="-57150"/>
            <a:chExt cx="1540417" cy="392700"/>
          </a:xfrm>
        </p:grpSpPr>
        <p:sp>
          <p:nvSpPr>
            <p:cNvPr id="192" name="Google Shape;192;p7"/>
            <p:cNvSpPr/>
            <p:nvPr/>
          </p:nvSpPr>
          <p:spPr>
            <a:xfrm>
              <a:off x="0" y="0"/>
              <a:ext cx="1540417" cy="335550"/>
            </a:xfrm>
            <a:custGeom>
              <a:rect b="b" l="l" r="r" t="t"/>
              <a:pathLst>
                <a:path extrusionOk="0" h="335550" w="1540417">
                  <a:moveTo>
                    <a:pt x="1540417" y="0"/>
                  </a:moveTo>
                  <a:lnTo>
                    <a:pt x="0" y="0"/>
                  </a:lnTo>
                  <a:lnTo>
                    <a:pt x="101600" y="167775"/>
                  </a:lnTo>
                  <a:lnTo>
                    <a:pt x="0" y="335550"/>
                  </a:lnTo>
                  <a:lnTo>
                    <a:pt x="1540417" y="335550"/>
                  </a:lnTo>
                  <a:lnTo>
                    <a:pt x="1438817" y="167775"/>
                  </a:lnTo>
                  <a:lnTo>
                    <a:pt x="1540417" y="0"/>
                  </a:lnTo>
                  <a:close/>
                </a:path>
              </a:pathLst>
            </a:custGeom>
            <a:solidFill>
              <a:srgbClr val="272469"/>
            </a:solidFill>
            <a:ln>
              <a:noFill/>
            </a:ln>
          </p:spPr>
        </p:sp>
        <p:sp>
          <p:nvSpPr>
            <p:cNvPr id="193" name="Google Shape;193;p7"/>
            <p:cNvSpPr txBox="1"/>
            <p:nvPr/>
          </p:nvSpPr>
          <p:spPr>
            <a:xfrm>
              <a:off x="88900" y="-57150"/>
              <a:ext cx="1362617" cy="3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7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7"/>
          <p:cNvSpPr txBox="1"/>
          <p:nvPr/>
        </p:nvSpPr>
        <p:spPr>
          <a:xfrm>
            <a:off x="-140975" y="5449139"/>
            <a:ext cx="16749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29023" lvl="1" marL="1058047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Char char="•"/>
            </a:pPr>
            <a:r>
              <a:rPr lang="en-US" sz="4900">
                <a:latin typeface="IBM Plex Sans"/>
                <a:ea typeface="IBM Plex Sans"/>
                <a:cs typeface="IBM Plex Sans"/>
                <a:sym typeface="IBM Plex Sans"/>
              </a:rPr>
              <a:t>Implementing JanSoochana api</a:t>
            </a:r>
            <a:endParaRPr/>
          </a:p>
        </p:txBody>
      </p:sp>
      <p:sp>
        <p:nvSpPr>
          <p:cNvPr id="195" name="Google Shape;195;p7"/>
          <p:cNvSpPr txBox="1"/>
          <p:nvPr/>
        </p:nvSpPr>
        <p:spPr>
          <a:xfrm>
            <a:off x="-140975" y="6536539"/>
            <a:ext cx="16749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29023" lvl="1" marL="1058047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Char char="•"/>
            </a:pPr>
            <a:r>
              <a:rPr lang="en-US" sz="4900">
                <a:latin typeface="IBM Plex Sans"/>
                <a:ea typeface="IBM Plex Sans"/>
                <a:cs typeface="IBM Plex Sans"/>
                <a:sym typeface="IBM Plex Sans"/>
              </a:rPr>
              <a:t>Integration with ML model</a:t>
            </a:r>
            <a:endParaRPr sz="49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/>
        </p:nvSpPr>
        <p:spPr>
          <a:xfrm>
            <a:off x="725100" y="535357"/>
            <a:ext cx="5578662" cy="1203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2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 : </a:t>
            </a:r>
            <a:endParaRPr/>
          </a:p>
        </p:txBody>
      </p:sp>
      <p:sp>
        <p:nvSpPr>
          <p:cNvPr id="201" name="Google Shape;201;p8"/>
          <p:cNvSpPr txBox="1"/>
          <p:nvPr/>
        </p:nvSpPr>
        <p:spPr>
          <a:xfrm>
            <a:off x="725100" y="2267217"/>
            <a:ext cx="13462500" cy="20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2500" lvl="0" marL="457200" marR="0" rtl="0" algn="l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SzPts val="3526"/>
              <a:buFont typeface="Arimo"/>
              <a:buChar char="●"/>
            </a:pPr>
            <a:r>
              <a:rPr b="0" i="0" lang="en-US" sz="3525" u="sng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https://www.mongodb.com/cloud/atlas/lp/try4?utm_ad_campaign_id=14412646476&amp;adgroup=131761130772&amp;cq_cmp=14412646476&amp;gad_source=1</a:t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14888009" y="459558"/>
            <a:ext cx="3234467" cy="1138284"/>
          </a:xfrm>
          <a:custGeom>
            <a:rect b="b" l="l" r="r" t="t"/>
            <a:pathLst>
              <a:path extrusionOk="0" h="1138284" w="3234467">
                <a:moveTo>
                  <a:pt x="0" y="0"/>
                </a:moveTo>
                <a:lnTo>
                  <a:pt x="3234467" y="0"/>
                </a:lnTo>
                <a:lnTo>
                  <a:pt x="3234467" y="1138284"/>
                </a:lnTo>
                <a:lnTo>
                  <a:pt x="0" y="11382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3" name="Google Shape;203;p8"/>
          <p:cNvGrpSpPr/>
          <p:nvPr/>
        </p:nvGrpSpPr>
        <p:grpSpPr>
          <a:xfrm rot="-5400000">
            <a:off x="12673820" y="9955257"/>
            <a:ext cx="5848771" cy="1491035"/>
            <a:chOff x="0" y="-57150"/>
            <a:chExt cx="1540417" cy="392700"/>
          </a:xfrm>
        </p:grpSpPr>
        <p:sp>
          <p:nvSpPr>
            <p:cNvPr id="204" name="Google Shape;204;p8"/>
            <p:cNvSpPr/>
            <p:nvPr/>
          </p:nvSpPr>
          <p:spPr>
            <a:xfrm>
              <a:off x="0" y="0"/>
              <a:ext cx="1540417" cy="335550"/>
            </a:xfrm>
            <a:custGeom>
              <a:rect b="b" l="l" r="r" t="t"/>
              <a:pathLst>
                <a:path extrusionOk="0" h="335550" w="1540417">
                  <a:moveTo>
                    <a:pt x="1540417" y="0"/>
                  </a:moveTo>
                  <a:lnTo>
                    <a:pt x="0" y="0"/>
                  </a:lnTo>
                  <a:lnTo>
                    <a:pt x="101600" y="167775"/>
                  </a:lnTo>
                  <a:lnTo>
                    <a:pt x="0" y="335550"/>
                  </a:lnTo>
                  <a:lnTo>
                    <a:pt x="1540417" y="335550"/>
                  </a:lnTo>
                  <a:lnTo>
                    <a:pt x="1438817" y="167775"/>
                  </a:lnTo>
                  <a:lnTo>
                    <a:pt x="1540417" y="0"/>
                  </a:lnTo>
                  <a:close/>
                </a:path>
              </a:pathLst>
            </a:custGeom>
            <a:solidFill>
              <a:srgbClr val="272469"/>
            </a:solidFill>
            <a:ln>
              <a:noFill/>
            </a:ln>
          </p:spPr>
        </p:sp>
        <p:sp>
          <p:nvSpPr>
            <p:cNvPr id="205" name="Google Shape;205;p8"/>
            <p:cNvSpPr txBox="1"/>
            <p:nvPr/>
          </p:nvSpPr>
          <p:spPr>
            <a:xfrm>
              <a:off x="88900" y="-57150"/>
              <a:ext cx="1362617" cy="3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7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8"/>
          <p:cNvGrpSpPr/>
          <p:nvPr/>
        </p:nvGrpSpPr>
        <p:grpSpPr>
          <a:xfrm rot="-5400000">
            <a:off x="13692405" y="8797416"/>
            <a:ext cx="6831246" cy="1716500"/>
            <a:chOff x="0" y="-57150"/>
            <a:chExt cx="1290413" cy="324244"/>
          </a:xfrm>
        </p:grpSpPr>
        <p:sp>
          <p:nvSpPr>
            <p:cNvPr id="207" name="Google Shape;207;p8"/>
            <p:cNvSpPr/>
            <p:nvPr/>
          </p:nvSpPr>
          <p:spPr>
            <a:xfrm>
              <a:off x="0" y="0"/>
              <a:ext cx="1290413" cy="267094"/>
            </a:xfrm>
            <a:custGeom>
              <a:rect b="b" l="l" r="r" t="t"/>
              <a:pathLst>
                <a:path extrusionOk="0" h="267094" w="1290413">
                  <a:moveTo>
                    <a:pt x="1087213" y="0"/>
                  </a:moveTo>
                  <a:lnTo>
                    <a:pt x="0" y="0"/>
                  </a:lnTo>
                  <a:lnTo>
                    <a:pt x="0" y="267094"/>
                  </a:lnTo>
                  <a:lnTo>
                    <a:pt x="1087213" y="267094"/>
                  </a:lnTo>
                  <a:lnTo>
                    <a:pt x="1290413" y="133547"/>
                  </a:lnTo>
                  <a:lnTo>
                    <a:pt x="1087213" y="0"/>
                  </a:lnTo>
                  <a:close/>
                </a:path>
              </a:pathLst>
            </a:custGeom>
            <a:solidFill>
              <a:srgbClr val="D51F0F"/>
            </a:solidFill>
            <a:ln>
              <a:noFill/>
            </a:ln>
          </p:spPr>
        </p:sp>
        <p:sp>
          <p:nvSpPr>
            <p:cNvPr id="208" name="Google Shape;208;p8"/>
            <p:cNvSpPr txBox="1"/>
            <p:nvPr/>
          </p:nvSpPr>
          <p:spPr>
            <a:xfrm>
              <a:off x="0" y="-57150"/>
              <a:ext cx="1176113" cy="3242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7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8"/>
          <p:cNvSpPr txBox="1"/>
          <p:nvPr/>
        </p:nvSpPr>
        <p:spPr>
          <a:xfrm>
            <a:off x="725125" y="4894992"/>
            <a:ext cx="134625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2500" lvl="0" marL="457200" marR="0" rtl="0" algn="l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SzPts val="3526"/>
              <a:buFont typeface="Arimo"/>
              <a:buChar char="●"/>
            </a:pPr>
            <a:r>
              <a:rPr lang="en-US" sz="3525">
                <a:latin typeface="Arimo"/>
                <a:ea typeface="Arimo"/>
                <a:cs typeface="Arimo"/>
                <a:sym typeface="Arimo"/>
              </a:rPr>
              <a:t>https://jansoochna.rajasthan.gov.in/</a:t>
            </a:r>
            <a:endParaRPr sz="3525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725125" y="6240092"/>
            <a:ext cx="134625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2500" lvl="0" marL="457200" marR="0" rtl="0" algn="l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SzPts val="3526"/>
              <a:buFont typeface="Arimo"/>
              <a:buChar char="●"/>
            </a:pPr>
            <a:r>
              <a:rPr lang="en-US" sz="3525">
                <a:latin typeface="Arimo"/>
                <a:ea typeface="Arimo"/>
                <a:cs typeface="Arimo"/>
                <a:sym typeface="Arimo"/>
              </a:rPr>
              <a:t>https://nodemailer.com/</a:t>
            </a:r>
            <a:endParaRPr sz="3525"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