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5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69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9T18:19:13.77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2199,'10'0,"0"0,-1-1,1 1,-1-2,1 1,-1-1,1-1,-1 0,0 0,0-1,-1 0,1 0,-1-1,0 0,0-1,0 0,-1 0,9-9,61-49,4 3,1 4,172-88,41 8,-15 8,-188 81,0 0,159-62,-139 70,156-79,-213 90,-28 13,0 1,1 2,1 1,0 1,47-11,-57 17,0-1,0-1,0 0,-1-2,0 0,23-16,46-23,-77 44,334-134,-312 128,135-48,-146 48,-1 0,0 0,-1-2,0-1,31-27,-34 28,0 1,0 1,2 0,-1 1,1 1,0 0,1 2,-1 0,31-5,60-22,-51 4,-46 22,1 0,0 1,0 0,1 1,14-4,10-1,0-1,60-28,-37 13,-22 9,53-33,-68 35,0 1,1 1,0 1,1 2,1 0,29-6,356-69,-332 72,199-40,-221 41,-35 7,0 0,0-1,24-10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9T18:19:48.55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2782 1,'-2782'0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9T18:22:22.253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2 2011,'-1'-10,"1"-48,5-61,-2 100,0 1,0 0,2 0,0 0,1 0,1 1,14-25,17-17,72-84,-70 94,-1-1,43-77,-64 96,2 0,1 0,2 2,0 1,2 1,1 1,1 1,53-36,34-28,-73 55,0 2,67-38,-32 31,3 5,0 2,135-33,-176 56,0-3,56-25,-79 30,0 1,0 1,1 1,-1 0,1 1,16-1,99 1,-98 4,1-1,-1-2,62-11,-66 7,0 2,34-1,-45 5,0-1,-1-1,1 0,-1-1,0-1,0-1,0 0,30-14,59-41,2 5,150-54,-130 57,-74 30,1 2,1 3,0 2,99-12,-121 24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9T18:22:47.539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9T18:22:53.129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1437 167,'-3'-1,"0"0,0 0,0 0,0 0,1 0,-1-1,0 1,1-1,-1 0,1 0,-3-2,-16-11,-60-35,69 40,-1 1,-1 0,1 1,-1 1,-1 0,1 1,-1 0,0 1,-27-4,-66 2,-136 11,71 1,132-3,0 2,0 1,0 3,1 1,-52 19,69-20,-1 0,-22 13,39-17,0 1,0-1,0 1,1 0,-1 1,1-1,1 1,-1 1,1-1,-5 8,-1 7,1 0,1 0,-9 31,-16 38,22-63,1 0,2 0,0 1,2 0,2 1,-5 49,11 176,3-73,-5-132,-4 72,6 1,29 203,-1-149,44 194,-52-294,-3 1,-3 0,-4 1,1 88,-5 1881,6-1899,8 284,-33 60,-5-270,-2 170,13 730,-13-940,6 249,20 268,-5-676,1 0,1 0,2 0,0-1,14 34,-9-28,-1 1,9 52,-6-8,-3-23,-2 0,-3 0,0 71,-2 289,16-265,-11-96,4 70,-12-104,2 0,-1 1,2-1,0 0,1 0,1-1,0 1,1-1,12 22,-13-26,-1 0,0 1,-1 0,1 0,-2 0,2 17,11 37,-14-59,1-1,0 1,1-1,-1 0,1 0,0 0,1 0,-1 0,1 0,0-1,0 0,0 0,0 0,1 0,0-1,0 0,0 0,0 0,0 0,0-1,1 0,0 0,-1 0,1-1,0 0,-1 0,1 0,0-1,0 0,0 0,8-1,10-6,0-2,0 0,-1-1,0-1,37-25,19-9,47-31,-26 14,-87 53,0 0,0-1,-1 0,13-15,-12 12,1 0,22-16,110-57,-137 82,-1 0,1 0,-1 1,13-3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9T18:25:04.974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1797,'0'-6,"-1"0,1 1,0-1,0 0,1 0,0 0,0 1,0-1,1 1,0-1,0 1,0-1,0 1,1 0,0 0,4-5,6-7,1 1,0 1,19-16,-14 14,7-6,1 1,2 1,49-28,100-38,-40 20,-35 15,17-9,131-89,-94 47,4 6,180-77,-198 106,-38 16,215-73,-121 50,-51 16,121-59,-73 27,-104 48,-59 26,1 2,55-18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9T18:27:05.108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1695,'26'-7,"0"-2,-1-1,0-1,42-25,-11 6,-37 20,-2 0,0-2,0 0,-1-1,0 0,-2-1,1-1,-2 0,0-1,13-20,-9 11,0 0,2 1,1 1,1 1,1 1,0 1,27-18,209-158,-65 46,-89 88,-71 44,44-32,-63 39,-4 2,1 0,0 1,0 1,0 0,1 0,0 2,1-1,23-6,-26 10,0 0,1-1,-1 0,0-1,-1 0,1 0,-1-1,1-1,-1 1,12-12,32-28,105-71,-127 95,37-35,-50 39,1 1,0 1,1 1,1 0,37-16,31-8,-43 17,1 1,0 3,1 2,67-11,-95 23,-1-1,1 0,-1-2,1 0,-2-1,20-10,43-18,-58 27,0-2,-1 0,22-14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F938C-C608-4CC7-B537-CA9A228CBA89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03C7A-8D63-44A0-A768-C9BA101F3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281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F938C-C608-4CC7-B537-CA9A228CBA89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03C7A-8D63-44A0-A768-C9BA101F3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382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F938C-C608-4CC7-B537-CA9A228CBA89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03C7A-8D63-44A0-A768-C9BA101F37C5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444417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F938C-C608-4CC7-B537-CA9A228CBA89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03C7A-8D63-44A0-A768-C9BA101F3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1041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F938C-C608-4CC7-B537-CA9A228CBA89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03C7A-8D63-44A0-A768-C9BA101F37C5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501483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F938C-C608-4CC7-B537-CA9A228CBA89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03C7A-8D63-44A0-A768-C9BA101F3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3716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F938C-C608-4CC7-B537-CA9A228CBA89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03C7A-8D63-44A0-A768-C9BA101F3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7485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F938C-C608-4CC7-B537-CA9A228CBA89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03C7A-8D63-44A0-A768-C9BA101F3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852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F938C-C608-4CC7-B537-CA9A228CBA89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03C7A-8D63-44A0-A768-C9BA101F3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921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F938C-C608-4CC7-B537-CA9A228CBA89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03C7A-8D63-44A0-A768-C9BA101F3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983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F938C-C608-4CC7-B537-CA9A228CBA89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03C7A-8D63-44A0-A768-C9BA101F3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659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F938C-C608-4CC7-B537-CA9A228CBA89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03C7A-8D63-44A0-A768-C9BA101F3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188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F938C-C608-4CC7-B537-CA9A228CBA89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03C7A-8D63-44A0-A768-C9BA101F3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202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F938C-C608-4CC7-B537-CA9A228CBA89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03C7A-8D63-44A0-A768-C9BA101F3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714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F938C-C608-4CC7-B537-CA9A228CBA89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03C7A-8D63-44A0-A768-C9BA101F3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372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F938C-C608-4CC7-B537-CA9A228CBA89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03C7A-8D63-44A0-A768-C9BA101F3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43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9F938C-C608-4CC7-B537-CA9A228CBA89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0B03C7A-8D63-44A0-A768-C9BA101F3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592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6" r:id="rId1"/>
    <p:sldLayoutId id="2147483817" r:id="rId2"/>
    <p:sldLayoutId id="2147483818" r:id="rId3"/>
    <p:sldLayoutId id="2147483819" r:id="rId4"/>
    <p:sldLayoutId id="2147483820" r:id="rId5"/>
    <p:sldLayoutId id="2147483821" r:id="rId6"/>
    <p:sldLayoutId id="2147483822" r:id="rId7"/>
    <p:sldLayoutId id="2147483823" r:id="rId8"/>
    <p:sldLayoutId id="2147483824" r:id="rId9"/>
    <p:sldLayoutId id="2147483825" r:id="rId10"/>
    <p:sldLayoutId id="2147483826" r:id="rId11"/>
    <p:sldLayoutId id="2147483827" r:id="rId12"/>
    <p:sldLayoutId id="2147483828" r:id="rId13"/>
    <p:sldLayoutId id="2147483829" r:id="rId14"/>
    <p:sldLayoutId id="2147483830" r:id="rId15"/>
    <p:sldLayoutId id="214748383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customXml" Target="../ink/ink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customXml" Target="../ink/ink3.xml"/><Relationship Id="rId7" Type="http://schemas.openxmlformats.org/officeDocument/2006/relationships/customXml" Target="../ink/ink5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customXml" Target="../ink/ink4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D4027-53F3-1897-9EAB-79D8F7C9D1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b="1" dirty="0"/>
              <a:t>HOSPITALITY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52009C-8393-BD2C-5817-DAA7D649A6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4267" y="4498258"/>
            <a:ext cx="7766936" cy="1076632"/>
          </a:xfrm>
        </p:spPr>
        <p:txBody>
          <a:bodyPr>
            <a:noAutofit/>
          </a:bodyPr>
          <a:lstStyle/>
          <a:p>
            <a:pPr algn="r"/>
            <a:endParaRPr lang="en-US" sz="1400" b="1" dirty="0"/>
          </a:p>
          <a:p>
            <a:r>
              <a:rPr lang="en-US" sz="1400" b="1" dirty="0"/>
              <a:t>PRESENTED BY : SRUSHTI PALVE &amp; ABHISHEK SHARMA</a:t>
            </a:r>
          </a:p>
          <a:p>
            <a:endParaRPr lang="en-US" sz="1400" b="1" dirty="0"/>
          </a:p>
          <a:p>
            <a:endParaRPr lang="en-US" sz="1400" b="1" dirty="0"/>
          </a:p>
          <a:p>
            <a:pPr algn="r"/>
            <a:endParaRPr lang="en-US" sz="1400" b="1" dirty="0"/>
          </a:p>
          <a:p>
            <a:pPr algn="r"/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41902685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25D5C-4BB4-609D-1B9F-117365899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727E4A-D793-3051-0921-CDC7C06F8B97}"/>
              </a:ext>
            </a:extLst>
          </p:cNvPr>
          <p:cNvSpPr txBox="1"/>
          <p:nvPr/>
        </p:nvSpPr>
        <p:spPr>
          <a:xfrm>
            <a:off x="870155" y="2035277"/>
            <a:ext cx="250722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Joining of tables factbookings &amp; dimhotels </a:t>
            </a:r>
            <a:r>
              <a:rPr lang="en-US" b="1" dirty="0"/>
              <a:t>with inner join on column propertyID </a:t>
            </a:r>
            <a:r>
              <a:rPr lang="en-US" dirty="0"/>
              <a:t>to get the output as city wise revenue. Also with the use of </a:t>
            </a:r>
            <a:r>
              <a:rPr lang="en-US" b="1" dirty="0"/>
              <a:t>GROUP BY clause </a:t>
            </a:r>
            <a:r>
              <a:rPr lang="en-US" dirty="0"/>
              <a:t>on city column.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67E773-49B9-7DF6-DD86-B640946E13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605" t="24934" r="51855" b="41391"/>
          <a:stretch/>
        </p:blipFill>
        <p:spPr>
          <a:xfrm>
            <a:off x="3662240" y="1930400"/>
            <a:ext cx="6290186" cy="230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6986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25D5C-4BB4-609D-1B9F-117365899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727E4A-D793-3051-0921-CDC7C06F8B97}"/>
              </a:ext>
            </a:extLst>
          </p:cNvPr>
          <p:cNvSpPr txBox="1"/>
          <p:nvPr/>
        </p:nvSpPr>
        <p:spPr>
          <a:xfrm>
            <a:off x="870155" y="2035277"/>
            <a:ext cx="250722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 total Cancelled booking with use of </a:t>
            </a:r>
            <a:r>
              <a:rPr lang="en-US" b="1" dirty="0"/>
              <a:t>WHERE clause. Where clause applied </a:t>
            </a:r>
            <a:r>
              <a:rPr lang="en-US" dirty="0"/>
              <a:t>on the column booking status.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9B4F04-6BD0-DC30-F512-E7846F4B66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605" t="28137" r="40121" b="47741"/>
          <a:stretch/>
        </p:blipFill>
        <p:spPr>
          <a:xfrm>
            <a:off x="3617995" y="2035276"/>
            <a:ext cx="6289094" cy="203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246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088EB-06BE-D513-45C4-7BF8F804A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B33EDA-F86F-5AE9-5BD9-AA870797FD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Total Revenue Generated is 1.71 BN within the span of 3 months.</a:t>
            </a:r>
          </a:p>
          <a:p>
            <a:r>
              <a:rPr lang="en-US" dirty="0"/>
              <a:t>Group of Luxury Hotels hold major share in the revenue generation. Ratio 62:38 (Luxury : Business)</a:t>
            </a:r>
          </a:p>
          <a:p>
            <a:r>
              <a:rPr lang="en-US" dirty="0"/>
              <a:t>Weekday business is double of weekend business. Hotels should focus on offers/In-Door entertainment activities to enhance the business during weekends too.  </a:t>
            </a:r>
          </a:p>
          <a:p>
            <a:r>
              <a:rPr lang="en-US" dirty="0"/>
              <a:t>Increasing the advertising visibility on Others &amp; Make My Trip platform, as it contributed approx. 60% of booking. </a:t>
            </a:r>
          </a:p>
          <a:p>
            <a:r>
              <a:rPr lang="en-US" dirty="0"/>
              <a:t>Occupancy rate is low where the customer rating is low . For instance, Atiq season contributed the lowest revenue, their avg rating is 2.9. So, hotels should focus on improving the ratings for high revenue generation.</a:t>
            </a:r>
          </a:p>
          <a:p>
            <a:r>
              <a:rPr lang="en-US" dirty="0"/>
              <a:t>Mumbai is the highest revenue generator whereas Delhi is the lowest contributor. Delhi Hotels need to work on the Avg Rating (</a:t>
            </a:r>
            <a:r>
              <a:rPr lang="en-US" dirty="0" err="1"/>
              <a:t>esply</a:t>
            </a:r>
            <a:r>
              <a:rPr lang="en-US" dirty="0"/>
              <a:t>. </a:t>
            </a:r>
            <a:r>
              <a:rPr lang="en-US" dirty="0" err="1"/>
              <a:t>Atliq</a:t>
            </a:r>
            <a:r>
              <a:rPr lang="en-US" dirty="0"/>
              <a:t> Bay &amp; </a:t>
            </a:r>
            <a:r>
              <a:rPr lang="en-US" dirty="0" err="1"/>
              <a:t>Atliq</a:t>
            </a:r>
            <a:r>
              <a:rPr lang="en-US" dirty="0"/>
              <a:t> </a:t>
            </a:r>
            <a:r>
              <a:rPr lang="en-US" dirty="0" err="1"/>
              <a:t>Cliq</a:t>
            </a:r>
            <a:r>
              <a:rPr lang="en-US"/>
              <a:t>)  and Avg </a:t>
            </a:r>
            <a:r>
              <a:rPr lang="en-US" dirty="0"/>
              <a:t>pricing.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3725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508872F-2849-AEB7-BFFB-A60F67596B72}"/>
              </a:ext>
            </a:extLst>
          </p:cNvPr>
          <p:cNvSpPr/>
          <p:nvPr/>
        </p:nvSpPr>
        <p:spPr>
          <a:xfrm>
            <a:off x="4197723" y="2967335"/>
            <a:ext cx="379655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THANK YOU</a:t>
            </a:r>
            <a:endParaRPr lang="en-US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3187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4F87B-04FA-BDA5-DE15-6A73B1BC2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09B8A2-669F-7BD8-0562-D79DE18FB8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The aim of the project :</a:t>
            </a:r>
          </a:p>
          <a:p>
            <a:r>
              <a:rPr lang="en-US" dirty="0"/>
              <a:t>Revenue generation by the group of hotels across 4 major cities in India. The hotel was divided into 2 major categories like Luxury &amp; Business. </a:t>
            </a:r>
          </a:p>
          <a:p>
            <a:r>
              <a:rPr lang="en-US" dirty="0"/>
              <a:t>Which category contributed what % of business</a:t>
            </a:r>
          </a:p>
          <a:p>
            <a:r>
              <a:rPr lang="en-US" dirty="0"/>
              <a:t>How much underutilized each hotel was against the total capacity during that period. This is to understand the loss proportion incurred by the property due to no bookings. </a:t>
            </a:r>
          </a:p>
          <a:p>
            <a:r>
              <a:rPr lang="en-US" dirty="0"/>
              <a:t>Not only the revenue generation but also the project focus on identifying what % cancellation happened (is to understand why customers are cancelling) &amp; no show.</a:t>
            </a:r>
          </a:p>
          <a:p>
            <a:r>
              <a:rPr lang="en-US" dirty="0"/>
              <a:t>Understanding the customer satisfaction levels by analysis the rating parameters like accuracy, check-in, cleanliness and few others. It helps in identify the hotels the areas of improvement. </a:t>
            </a:r>
          </a:p>
          <a:p>
            <a:r>
              <a:rPr lang="en-US" dirty="0"/>
              <a:t>Understanding the pattern which platform is used for booking the hotels like online, direct and many others, so that they can promote the hotels accordingly in different platforms. </a:t>
            </a:r>
          </a:p>
          <a:p>
            <a:r>
              <a:rPr lang="en-US" dirty="0"/>
              <a:t>Contribution % of each property in the revenue.</a:t>
            </a:r>
          </a:p>
        </p:txBody>
      </p:sp>
    </p:spTree>
    <p:extLst>
      <p:ext uri="{BB962C8B-B14F-4D97-AF65-F5344CB8AC3E}">
        <p14:creationId xmlns:p14="http://schemas.microsoft.com/office/powerpoint/2010/main" val="2623635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7AD52-37FA-6E64-9823-E60AE69E0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KPI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82D7BC-6FB8-1FFF-923E-741B61A592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6401892" cy="3880773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Some of the KPI’s   </a:t>
            </a:r>
          </a:p>
          <a:p>
            <a:pPr marL="0" indent="0">
              <a:buNone/>
            </a:pPr>
            <a:r>
              <a:rPr lang="en-US" b="1" dirty="0"/>
              <a:t>Revenue </a:t>
            </a:r>
            <a:r>
              <a:rPr lang="en-US" dirty="0"/>
              <a:t>– It is overall revenue generated by all the properties from May to July.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Total Capacity – </a:t>
            </a:r>
            <a:r>
              <a:rPr lang="en-US" dirty="0"/>
              <a:t>with use of Sum function and capacity column.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Total Bookings – </a:t>
            </a:r>
            <a:r>
              <a:rPr lang="en-US" dirty="0"/>
              <a:t>with use of Count function and  booking ID’s column.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Avg Rating – </a:t>
            </a:r>
            <a:r>
              <a:rPr lang="en-US" dirty="0"/>
              <a:t>with use of Avg function and rating given column.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Cancelled % - </a:t>
            </a:r>
            <a:r>
              <a:rPr lang="en-US" dirty="0"/>
              <a:t>with use of divide function and total cancelled booking &amp; total booking.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398A8A-FE8C-848F-B72C-2C83032E48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71" t="28137" r="86331" b="13746"/>
          <a:stretch/>
        </p:blipFill>
        <p:spPr>
          <a:xfrm>
            <a:off x="7418439" y="1681316"/>
            <a:ext cx="2109019" cy="4382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257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96071-AE4D-DED9-B03E-4DF650603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Dashboard - Excel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25F9036-63C3-C843-375D-3D5ED92930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7549" r="33777" b="19254"/>
          <a:stretch/>
        </p:blipFill>
        <p:spPr>
          <a:xfrm>
            <a:off x="860492" y="1336368"/>
            <a:ext cx="7739460" cy="4748981"/>
          </a:xfr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47C57A7A-153E-1B7B-4EB6-1F8EE7714EA6}"/>
                  </a:ext>
                </a:extLst>
              </p14:cNvPr>
              <p14:cNvContentPartPr/>
              <p14:nvPr/>
            </p14:nvContentPartPr>
            <p14:xfrm>
              <a:off x="4837332" y="830311"/>
              <a:ext cx="1892520" cy="7916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47C57A7A-153E-1B7B-4EB6-1F8EE7714EA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783332" y="722671"/>
                <a:ext cx="2000160" cy="100728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6B10C9E8-E060-2138-6E6E-6508F111B808}"/>
              </a:ext>
            </a:extLst>
          </p:cNvPr>
          <p:cNvSpPr txBox="1"/>
          <p:nvPr/>
        </p:nvSpPr>
        <p:spPr>
          <a:xfrm>
            <a:off x="6729852" y="412955"/>
            <a:ext cx="2178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KPI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205F8106-9879-0894-C009-D77F77913931}"/>
                  </a:ext>
                </a:extLst>
              </p14:cNvPr>
              <p14:cNvContentPartPr/>
              <p14:nvPr/>
            </p14:nvContentPartPr>
            <p14:xfrm>
              <a:off x="104412" y="3524551"/>
              <a:ext cx="100188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205F8106-9879-0894-C009-D77F7791393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0412" y="3416911"/>
                <a:ext cx="110952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0988F2FB-F0B2-B877-2DC3-D0D2196F6C9A}"/>
              </a:ext>
            </a:extLst>
          </p:cNvPr>
          <p:cNvSpPr txBox="1"/>
          <p:nvPr/>
        </p:nvSpPr>
        <p:spPr>
          <a:xfrm>
            <a:off x="104412" y="3050977"/>
            <a:ext cx="756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Filters</a:t>
            </a:r>
          </a:p>
        </p:txBody>
      </p:sp>
    </p:spTree>
    <p:extLst>
      <p:ext uri="{BB962C8B-B14F-4D97-AF65-F5344CB8AC3E}">
        <p14:creationId xmlns:p14="http://schemas.microsoft.com/office/powerpoint/2010/main" val="34232215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BF4-D730-B895-2AE1-A745FC41B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Dashboard – Power BI -1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23028CC-DCEB-4F53-96D1-0F54EA80C2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771" t="20710" r="28507" b="13554"/>
          <a:stretch/>
        </p:blipFill>
        <p:spPr>
          <a:xfrm>
            <a:off x="899652" y="1755058"/>
            <a:ext cx="8374349" cy="4763728"/>
          </a:xfr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837AB73C-2E54-4918-B550-2B402A603D4B}"/>
                  </a:ext>
                </a:extLst>
              </p14:cNvPr>
              <p14:cNvContentPartPr/>
              <p14:nvPr/>
            </p14:nvContentPartPr>
            <p14:xfrm>
              <a:off x="7196412" y="1193191"/>
              <a:ext cx="1195560" cy="7243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837AB73C-2E54-4918-B550-2B402A603D4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60772" y="1121191"/>
                <a:ext cx="1267200" cy="86796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15FF5606-5E19-6268-B3F4-5B670B6FDB39}"/>
              </a:ext>
            </a:extLst>
          </p:cNvPr>
          <p:cNvSpPr txBox="1"/>
          <p:nvPr/>
        </p:nvSpPr>
        <p:spPr>
          <a:xfrm>
            <a:off x="7713406" y="609600"/>
            <a:ext cx="1430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Filters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8F23DEE9-6D20-5EEB-4E18-ED402CD990FA}"/>
                  </a:ext>
                </a:extLst>
              </p14:cNvPr>
              <p14:cNvContentPartPr/>
              <p14:nvPr/>
            </p14:nvContentPartPr>
            <p14:xfrm>
              <a:off x="383052" y="4645231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8F23DEE9-6D20-5EEB-4E18-ED402CD990F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47052" y="4573231"/>
                <a:ext cx="7200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25D2B7DF-38FB-7344-7457-94A2FD8C5660}"/>
                  </a:ext>
                </a:extLst>
              </p14:cNvPr>
              <p14:cNvContentPartPr/>
              <p14:nvPr/>
            </p14:nvContentPartPr>
            <p14:xfrm>
              <a:off x="367572" y="2638591"/>
              <a:ext cx="517320" cy="383724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25D2B7DF-38FB-7344-7457-94A2FD8C566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31572" y="2566591"/>
                <a:ext cx="588960" cy="398088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A2E2CAA3-3541-32FC-B9F5-6ED0190AFA30}"/>
              </a:ext>
            </a:extLst>
          </p:cNvPr>
          <p:cNvSpPr txBox="1"/>
          <p:nvPr/>
        </p:nvSpPr>
        <p:spPr>
          <a:xfrm>
            <a:off x="162232" y="3215148"/>
            <a:ext cx="737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KPI’s</a:t>
            </a:r>
          </a:p>
        </p:txBody>
      </p:sp>
    </p:spTree>
    <p:extLst>
      <p:ext uri="{BB962C8B-B14F-4D97-AF65-F5344CB8AC3E}">
        <p14:creationId xmlns:p14="http://schemas.microsoft.com/office/powerpoint/2010/main" val="12738763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A8C7A-F012-63D1-0D55-C18B2451A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Dashboard – Power BI -2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A0FB59C-78FB-DA1D-C78C-43707C2866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134" t="19570" r="29999" b="13935"/>
          <a:stretch/>
        </p:blipFill>
        <p:spPr>
          <a:xfrm>
            <a:off x="677334" y="1679323"/>
            <a:ext cx="8229600" cy="4569077"/>
          </a:xfr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1F8B4711-7058-54E4-186A-6AC7BAAAC0C0}"/>
                  </a:ext>
                </a:extLst>
              </p14:cNvPr>
              <p14:cNvContentPartPr/>
              <p14:nvPr/>
            </p14:nvContentPartPr>
            <p14:xfrm>
              <a:off x="6473532" y="916351"/>
              <a:ext cx="1208880" cy="6472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1F8B4711-7058-54E4-186A-6AC7BAAAC0C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455532" y="880351"/>
                <a:ext cx="1244520" cy="71892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89C413BE-A113-E468-7917-A37FF68052DB}"/>
              </a:ext>
            </a:extLst>
          </p:cNvPr>
          <p:cNvSpPr txBox="1"/>
          <p:nvPr/>
        </p:nvSpPr>
        <p:spPr>
          <a:xfrm>
            <a:off x="6312310" y="486697"/>
            <a:ext cx="29616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Focused on Property Wise Details</a:t>
            </a:r>
          </a:p>
        </p:txBody>
      </p:sp>
    </p:spTree>
    <p:extLst>
      <p:ext uri="{BB962C8B-B14F-4D97-AF65-F5344CB8AC3E}">
        <p14:creationId xmlns:p14="http://schemas.microsoft.com/office/powerpoint/2010/main" val="9078375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5CD28-C562-4AF6-5C1F-EF0222DF4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Dashboard – Power BI - 3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A88DE0C-348D-0D5F-1DD0-1F6A40A9EF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558" t="21851" r="29789" b="13934"/>
          <a:stretch/>
        </p:blipFill>
        <p:spPr>
          <a:xfrm>
            <a:off x="677334" y="1755059"/>
            <a:ext cx="8407672" cy="4277031"/>
          </a:xfr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4EAEFF2-CCDC-74C5-5C02-B40E1067429D}"/>
                  </a:ext>
                </a:extLst>
              </p14:cNvPr>
              <p14:cNvContentPartPr/>
              <p14:nvPr/>
            </p14:nvContentPartPr>
            <p14:xfrm>
              <a:off x="5279621" y="1132429"/>
              <a:ext cx="981000" cy="6102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4EAEFF2-CCDC-74C5-5C02-B40E1067429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261981" y="1096789"/>
                <a:ext cx="1016640" cy="68184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ED633357-372D-66BA-3BF5-EEE0ED250253}"/>
              </a:ext>
            </a:extLst>
          </p:cNvPr>
          <p:cNvSpPr txBox="1"/>
          <p:nvPr/>
        </p:nvSpPr>
        <p:spPr>
          <a:xfrm>
            <a:off x="6096001" y="609600"/>
            <a:ext cx="32987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Focus on Room Wise Analysis &amp; Weekly Trends</a:t>
            </a:r>
          </a:p>
        </p:txBody>
      </p:sp>
    </p:spTree>
    <p:extLst>
      <p:ext uri="{BB962C8B-B14F-4D97-AF65-F5344CB8AC3E}">
        <p14:creationId xmlns:p14="http://schemas.microsoft.com/office/powerpoint/2010/main" val="39893169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3683F-C988-43F0-5F29-213EF6C8C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Dashboard – Tableau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7353852-8045-B84F-5FD7-2898DAF845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5094" t="15390" b="11655"/>
          <a:stretch/>
        </p:blipFill>
        <p:spPr>
          <a:xfrm>
            <a:off x="506907" y="1270000"/>
            <a:ext cx="8932061" cy="4975358"/>
          </a:xfrm>
        </p:spPr>
      </p:pic>
    </p:spTree>
    <p:extLst>
      <p:ext uri="{BB962C8B-B14F-4D97-AF65-F5344CB8AC3E}">
        <p14:creationId xmlns:p14="http://schemas.microsoft.com/office/powerpoint/2010/main" val="37108808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25D5C-4BB4-609D-1B9F-117365899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310CB85-1B4D-DA4C-861B-EC779D13AD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5774" t="28780" r="40684" b="49591"/>
          <a:stretch/>
        </p:blipFill>
        <p:spPr>
          <a:xfrm>
            <a:off x="3569108" y="1930401"/>
            <a:ext cx="6383318" cy="2308324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B727E4A-D793-3051-0921-CDC7C06F8B97}"/>
              </a:ext>
            </a:extLst>
          </p:cNvPr>
          <p:cNvSpPr txBox="1"/>
          <p:nvPr/>
        </p:nvSpPr>
        <p:spPr>
          <a:xfrm>
            <a:off x="870155" y="2035277"/>
            <a:ext cx="250722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KPI – Revenue. With the function sum and select statement we could get the desired output. The table used to get the desired output is fact bookings.</a:t>
            </a:r>
          </a:p>
        </p:txBody>
      </p:sp>
    </p:spTree>
    <p:extLst>
      <p:ext uri="{BB962C8B-B14F-4D97-AF65-F5344CB8AC3E}">
        <p14:creationId xmlns:p14="http://schemas.microsoft.com/office/powerpoint/2010/main" val="277692124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116</TotalTime>
  <Words>542</Words>
  <Application>Microsoft Office PowerPoint</Application>
  <PresentationFormat>Widescreen</PresentationFormat>
  <Paragraphs>50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Trebuchet MS</vt:lpstr>
      <vt:lpstr>Wingdings 3</vt:lpstr>
      <vt:lpstr>Facet</vt:lpstr>
      <vt:lpstr>HOSPITALITY ANALYSIS</vt:lpstr>
      <vt:lpstr>Project Summary</vt:lpstr>
      <vt:lpstr>KPI </vt:lpstr>
      <vt:lpstr>Dashboard - Excel</vt:lpstr>
      <vt:lpstr>Dashboard – Power BI -1 </vt:lpstr>
      <vt:lpstr>Dashboard – Power BI -2 </vt:lpstr>
      <vt:lpstr>Dashboard – Power BI - 3</vt:lpstr>
      <vt:lpstr>Dashboard – Tableau </vt:lpstr>
      <vt:lpstr>SQL</vt:lpstr>
      <vt:lpstr>SQL</vt:lpstr>
      <vt:lpstr>SQL</vt:lpstr>
      <vt:lpstr>Key Insights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HOSPITALITY PROJECT</dc:title>
  <dc:creator>Windows User</dc:creator>
  <cp:lastModifiedBy>Srushti Palve</cp:lastModifiedBy>
  <cp:revision>18</cp:revision>
  <dcterms:created xsi:type="dcterms:W3CDTF">2024-05-29T17:50:48Z</dcterms:created>
  <dcterms:modified xsi:type="dcterms:W3CDTF">2024-11-27T13:27:18Z</dcterms:modified>
</cp:coreProperties>
</file>