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19:13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2199,'10'0,"0"0,-1-1,1 1,-1-2,1 1,-1-1,1-1,-1 0,0 0,0-1,-1 0,1 0,-1-1,0 0,0-1,0 0,-1 0,9-9,61-49,4 3,1 4,172-88,41 8,-15 8,-188 81,0 0,159-62,-139 70,156-79,-213 90,-28 13,0 1,1 2,1 1,0 1,47-11,-57 17,0-1,0-1,0 0,-1-2,0 0,23-16,46-23,-77 44,334-134,-312 128,135-48,-146 48,-1 0,0 0,-1-2,0-1,31-27,-34 28,0 1,0 1,2 0,-1 1,1 1,0 0,1 2,-1 0,31-5,60-22,-51 4,-46 22,1 0,0 1,0 0,1 1,14-4,10-1,0-1,60-28,-37 13,-22 9,53-33,-68 35,0 1,1 1,0 1,1 2,1 0,29-6,356-69,-332 72,199-40,-221 41,-35 7,0 0,0-1,24-10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19:4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2782 1,'-2782'0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22.2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2011,'-1'-10,"1"-48,5-61,-2 100,0 1,0 0,2 0,0 0,1 0,1 1,14-25,17-17,72-84,-70 94,-1-1,43-77,-64 96,2 0,1 0,2 2,0 1,2 1,1 1,1 1,53-36,34-28,-73 55,0 2,67-38,-32 31,3 5,0 2,135-33,-176 56,0-3,56-25,-79 30,0 1,0 1,1 1,-1 0,1 1,16-1,99 1,-98 4,1-1,-1-2,62-11,-66 7,0 2,34-1,-45 5,0-1,-1-1,1 0,-1-1,0-1,0-1,0 0,30-14,59-41,2 5,150-54,-130 57,-74 30,1 2,1 3,0 2,99-12,-121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47.5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53.1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1437 167,'-3'-1,"0"0,0 0,0 0,0 0,1 0,-1-1,0 1,1-1,-1 0,1 0,-3-2,-16-11,-60-35,69 40,-1 1,-1 0,1 1,-1 1,-1 0,1 1,-1 0,0 1,-27-4,-66 2,-136 11,71 1,132-3,0 2,0 1,0 3,1 1,-52 19,69-20,-1 0,-22 13,39-17,0 1,0-1,0 1,1 0,-1 1,1-1,1 1,-1 1,1-1,-5 8,-1 7,1 0,1 0,-9 31,-16 38,22-63,1 0,2 0,0 1,2 0,2 1,-5 49,11 176,3-73,-5-132,-4 72,6 1,29 203,-1-149,44 194,-52-294,-3 1,-3 0,-4 1,1 88,-5 1881,6-1899,8 284,-33 60,-5-270,-2 170,13 730,-13-940,6 249,20 268,-5-676,1 0,1 0,2 0,0-1,14 34,-9-28,-1 1,9 52,-6-8,-3-23,-2 0,-3 0,0 71,-2 289,16-265,-11-96,4 70,-12-104,2 0,-1 1,2-1,0 0,1 0,1-1,0 1,1-1,12 22,-13-26,-1 0,0 1,-1 0,1 0,-2 0,2 17,11 37,-14-59,1-1,0 1,1-1,-1 0,1 0,0 0,1 0,-1 0,1 0,0-1,0 0,0 0,0 0,1 0,0-1,0 0,0 0,0 0,0 0,0-1,1 0,0 0,-1 0,1-1,0 0,-1 0,1 0,0-1,0 0,0 0,8-1,10-6,0-2,0 0,-1-1,0-1,37-25,19-9,47-31,-26 14,-87 53,0 0,0-1,-1 0,13-15,-12 12,1 0,22-16,110-57,-137 82,-1 0,1 0,-1 1,13-3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5:04.9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1797,'0'-6,"-1"0,1 1,0-1,0 0,1 0,0 0,0 1,0-1,1 1,0-1,0 1,0-1,0 1,1 0,0 0,4-5,6-7,1 1,0 1,19-16,-14 14,7-6,1 1,2 1,49-28,100-38,-40 20,-35 15,17-9,131-89,-94 47,4 6,180-77,-198 106,-38 16,215-73,-121 50,-51 16,121-59,-73 27,-104 48,-59 26,1 2,55-18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7:05.1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1695,'26'-7,"0"-2,-1-1,0-1,42-25,-11 6,-37 20,-2 0,0-2,0 0,-1-1,0 0,-2-1,1-1,-2 0,0-1,13-20,-9 11,0 0,2 1,1 1,1 1,1 1,0 1,27-18,209-158,-65 46,-89 88,-71 44,44-32,-63 39,-4 2,1 0,0 1,0 1,0 0,1 0,0 2,1-1,23-6,-26 10,0 0,1-1,-1 0,0-1,-1 0,1 0,-1-1,1-1,-1 1,12-12,32-28,105-71,-127 95,37-35,-50 39,1 1,0 1,1 1,1 0,37-16,31-8,-43 17,1 1,0 3,1 2,67-11,-95 23,-1-1,1 0,-1-2,1 0,-2-1,20-10,43-18,-58 27,0-2,-1 0,22-14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4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4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938C-C608-4CC7-B537-CA9A228CBA89}" type="datetimeFigureOut">
              <a:rPr lang="en-US" smtClean="0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027-53F3-1897-9EAB-79D8F7C9D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HOSPITALITY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009C-8393-BD2C-5817-DAA7D649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267" y="4498258"/>
            <a:ext cx="7766936" cy="1076632"/>
          </a:xfrm>
        </p:spPr>
        <p:txBody>
          <a:bodyPr>
            <a:noAutofit/>
          </a:bodyPr>
          <a:lstStyle/>
          <a:p>
            <a:pPr algn="r"/>
            <a:endParaRPr lang="en-US" sz="1400" b="1" dirty="0"/>
          </a:p>
          <a:p>
            <a:r>
              <a:rPr lang="en-US" sz="1400" b="1" dirty="0"/>
              <a:t>PRESENTED BY : SRUSHTI PALVE &amp; ABHISHEK SHARMA</a:t>
            </a:r>
          </a:p>
          <a:p>
            <a:r>
              <a:rPr lang="en-US" sz="1400" b="1" dirty="0"/>
              <a:t>GROUP – 2</a:t>
            </a:r>
          </a:p>
          <a:p>
            <a:endParaRPr lang="en-US" sz="1400" b="1" dirty="0"/>
          </a:p>
          <a:p>
            <a:pPr algn="r"/>
            <a:endParaRPr lang="en-US" sz="1400" b="1" dirty="0"/>
          </a:p>
          <a:p>
            <a:pPr algn="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026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Joining of tables factbookings &amp; dimhotels </a:t>
            </a:r>
            <a:r>
              <a:rPr lang="en-US" b="1" dirty="0"/>
              <a:t>with inner join on column propertyID </a:t>
            </a:r>
            <a:r>
              <a:rPr lang="en-US" dirty="0"/>
              <a:t>to get the output as city wise revenue. Also with the use of </a:t>
            </a:r>
            <a:r>
              <a:rPr lang="en-US" b="1" dirty="0"/>
              <a:t>GROUP BY clause </a:t>
            </a:r>
            <a:r>
              <a:rPr lang="en-US" dirty="0"/>
              <a:t>on city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7E773-49B9-7DF6-DD86-B640946E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 t="24934" r="51855" b="41391"/>
          <a:stretch/>
        </p:blipFill>
        <p:spPr>
          <a:xfrm>
            <a:off x="3662240" y="1930400"/>
            <a:ext cx="6290186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total Cancelled booking with use of </a:t>
            </a:r>
            <a:r>
              <a:rPr lang="en-US" b="1" dirty="0"/>
              <a:t>WHERE clause. Where clause applied </a:t>
            </a:r>
            <a:r>
              <a:rPr lang="en-US" dirty="0"/>
              <a:t>on the column booking status.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B4F04-6BD0-DC30-F512-E7846F4B6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 t="28137" r="40121" b="47741"/>
          <a:stretch/>
        </p:blipFill>
        <p:spPr>
          <a:xfrm>
            <a:off x="3617995" y="2035276"/>
            <a:ext cx="6289094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8EB-06BE-D513-45C4-7BF8F80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3EDA-F86F-5AE9-5BD9-AA870797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Revenue Generated is 1.71 BN within the span of 3 months.</a:t>
            </a:r>
          </a:p>
          <a:p>
            <a:r>
              <a:rPr lang="en-US" dirty="0"/>
              <a:t>Group of Luxury Hotels hold major share in the revenue generation. Ratio 62:38 (Luxury : Business)</a:t>
            </a:r>
          </a:p>
          <a:p>
            <a:r>
              <a:rPr lang="en-US" dirty="0"/>
              <a:t>Weekday business is double of weekend business. Hotels should focus on offers/In-Door entertainment activities to enhance the business during weekends too.  </a:t>
            </a:r>
          </a:p>
          <a:p>
            <a:r>
              <a:rPr lang="en-US" dirty="0"/>
              <a:t>Increasing the advertising visibility on Others &amp; Make My Trip platform, as it contributed approx. 60% of booking. </a:t>
            </a:r>
          </a:p>
          <a:p>
            <a:r>
              <a:rPr lang="en-US" dirty="0"/>
              <a:t>Occupancy rate is low where the customer rating is low . For instance, Atiq season contributed the lowest revenue, their avg rating is 2.9. So, hotels should focus on improving the ratings for high revenue generation.</a:t>
            </a:r>
          </a:p>
          <a:p>
            <a:r>
              <a:rPr lang="en-US" dirty="0"/>
              <a:t>Mumbai is the highest revenue generator whereas Delhi is the lowest contributor. Delhi Hotels need to work on the Avg Rating (</a:t>
            </a:r>
            <a:r>
              <a:rPr lang="en-US" dirty="0" err="1"/>
              <a:t>esply</a:t>
            </a:r>
            <a:r>
              <a:rPr lang="en-US" dirty="0"/>
              <a:t>. </a:t>
            </a:r>
            <a:r>
              <a:rPr lang="en-US" dirty="0" err="1"/>
              <a:t>Atliq</a:t>
            </a:r>
            <a:r>
              <a:rPr lang="en-US" dirty="0"/>
              <a:t> Bay &amp; 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Cliq</a:t>
            </a:r>
            <a:r>
              <a:rPr lang="en-US"/>
              <a:t>)  and Avg </a:t>
            </a:r>
            <a:r>
              <a:rPr lang="en-US" dirty="0"/>
              <a:t>pricing.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08872F-2849-AEB7-BFFB-A60F67596B72}"/>
              </a:ext>
            </a:extLst>
          </p:cNvPr>
          <p:cNvSpPr/>
          <p:nvPr/>
        </p:nvSpPr>
        <p:spPr>
          <a:xfrm>
            <a:off x="4197723" y="2967335"/>
            <a:ext cx="3796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8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F87B-04FA-BDA5-DE15-6A73B1BC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B8A2-669F-7BD8-0562-D79DE18F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aim of the project :</a:t>
            </a:r>
          </a:p>
          <a:p>
            <a:r>
              <a:rPr lang="en-US" dirty="0"/>
              <a:t>Revenue generation by the group of hotels across 4 major cities in India. The hotel was divided into 2 major categories like Luxury &amp; Business. </a:t>
            </a:r>
          </a:p>
          <a:p>
            <a:r>
              <a:rPr lang="en-US" dirty="0"/>
              <a:t>Which category contributed what % of business</a:t>
            </a:r>
          </a:p>
          <a:p>
            <a:r>
              <a:rPr lang="en-US" dirty="0"/>
              <a:t>How much underutilized each hotel was against the total capacity during that period. This is to understand the loss proportion incurred by the property due to no bookings. </a:t>
            </a:r>
          </a:p>
          <a:p>
            <a:r>
              <a:rPr lang="en-US" dirty="0"/>
              <a:t>Not only the revenue generation but also the project focus on identifying what % cancellation happened (is to understand why customers are cancelling) &amp; no show.</a:t>
            </a:r>
          </a:p>
          <a:p>
            <a:r>
              <a:rPr lang="en-US" dirty="0"/>
              <a:t>Understanding the customer satisfaction levels by analysis the rating parameters like accuracy, check-in, cleanliness and few others. It helps in identify the hotels the areas of improvement. </a:t>
            </a:r>
          </a:p>
          <a:p>
            <a:r>
              <a:rPr lang="en-US" dirty="0"/>
              <a:t>Understanding the pattern which platform is used for booking the hotels like online, direct and many others, so that they can promote the hotels accordingly in different platforms. </a:t>
            </a:r>
          </a:p>
          <a:p>
            <a:r>
              <a:rPr lang="en-US" dirty="0"/>
              <a:t>Contribution % of each property in the revenue.</a:t>
            </a:r>
          </a:p>
        </p:txBody>
      </p:sp>
    </p:spTree>
    <p:extLst>
      <p:ext uri="{BB962C8B-B14F-4D97-AF65-F5344CB8AC3E}">
        <p14:creationId xmlns:p14="http://schemas.microsoft.com/office/powerpoint/2010/main" val="262363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AD52-37FA-6E64-9823-E60AE69E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D7BC-6FB8-1FFF-923E-741B61A5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01892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Some of the KPI’s   </a:t>
            </a:r>
          </a:p>
          <a:p>
            <a:pPr marL="0" indent="0">
              <a:buNone/>
            </a:pPr>
            <a:r>
              <a:rPr lang="en-US" b="1" dirty="0"/>
              <a:t>Revenue </a:t>
            </a:r>
            <a:r>
              <a:rPr lang="en-US" dirty="0"/>
              <a:t>– It is overall revenue generated by all the properties from May to July.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Total Capacity – </a:t>
            </a:r>
            <a:r>
              <a:rPr lang="en-US" dirty="0"/>
              <a:t>with use of Sum function and capacity column.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Total Bookings – </a:t>
            </a:r>
            <a:r>
              <a:rPr lang="en-US" dirty="0"/>
              <a:t>with use of Count function and  booking ID’s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Avg Rating – </a:t>
            </a:r>
            <a:r>
              <a:rPr lang="en-US" dirty="0"/>
              <a:t>with use of Avg function and rating given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Cancelled % - </a:t>
            </a:r>
            <a:r>
              <a:rPr lang="en-US" dirty="0"/>
              <a:t>with use of divide function and total cancelled booking &amp; total booking.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8A8A-FE8C-848F-B72C-2C83032E4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" t="28137" r="86331" b="13746"/>
          <a:stretch/>
        </p:blipFill>
        <p:spPr>
          <a:xfrm>
            <a:off x="7418439" y="1681316"/>
            <a:ext cx="2109019" cy="43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071-AE4D-DED9-B03E-4DF65060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-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F9036-63C3-C843-375D-3D5ED9293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49" r="33777" b="19254"/>
          <a:stretch/>
        </p:blipFill>
        <p:spPr>
          <a:xfrm>
            <a:off x="860492" y="1336368"/>
            <a:ext cx="7739460" cy="474898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C57A7A-153E-1B7B-4EB6-1F8EE7714EA6}"/>
                  </a:ext>
                </a:extLst>
              </p14:cNvPr>
              <p14:cNvContentPartPr/>
              <p14:nvPr/>
            </p14:nvContentPartPr>
            <p14:xfrm>
              <a:off x="4837332" y="830311"/>
              <a:ext cx="1892520" cy="79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C57A7A-153E-1B7B-4EB6-1F8EE771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332" y="722671"/>
                <a:ext cx="2000160" cy="100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10C9E8-E060-2138-6E6E-6508F111B808}"/>
              </a:ext>
            </a:extLst>
          </p:cNvPr>
          <p:cNvSpPr txBox="1"/>
          <p:nvPr/>
        </p:nvSpPr>
        <p:spPr>
          <a:xfrm>
            <a:off x="6729852" y="412955"/>
            <a:ext cx="21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5F8106-9879-0894-C009-D77F77913931}"/>
                  </a:ext>
                </a:extLst>
              </p14:cNvPr>
              <p14:cNvContentPartPr/>
              <p14:nvPr/>
            </p14:nvContentPartPr>
            <p14:xfrm>
              <a:off x="104412" y="3524551"/>
              <a:ext cx="1001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5F8106-9879-0894-C009-D77F779139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12" y="3416911"/>
                <a:ext cx="1109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88F2FB-F0B2-B877-2DC3-D0D2196F6C9A}"/>
              </a:ext>
            </a:extLst>
          </p:cNvPr>
          <p:cNvSpPr txBox="1"/>
          <p:nvPr/>
        </p:nvSpPr>
        <p:spPr>
          <a:xfrm>
            <a:off x="104412" y="3050977"/>
            <a:ext cx="7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4232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BF4-D730-B895-2AE1-A745FC41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028CC-DCEB-4F53-96D1-0F54EA80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1" t="20710" r="28507" b="13554"/>
          <a:stretch/>
        </p:blipFill>
        <p:spPr>
          <a:xfrm>
            <a:off x="899652" y="1755058"/>
            <a:ext cx="8374349" cy="476372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7AB73C-2E54-4918-B550-2B402A603D4B}"/>
                  </a:ext>
                </a:extLst>
              </p14:cNvPr>
              <p14:cNvContentPartPr/>
              <p14:nvPr/>
            </p14:nvContentPartPr>
            <p14:xfrm>
              <a:off x="7196412" y="1193191"/>
              <a:ext cx="1195560" cy="72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7AB73C-2E54-4918-B550-2B402A603D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0772" y="1121191"/>
                <a:ext cx="1267200" cy="867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FF5606-5E19-6268-B3F4-5B670B6FDB39}"/>
              </a:ext>
            </a:extLst>
          </p:cNvPr>
          <p:cNvSpPr txBox="1"/>
          <p:nvPr/>
        </p:nvSpPr>
        <p:spPr>
          <a:xfrm>
            <a:off x="7713406" y="609600"/>
            <a:ext cx="14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23DEE9-6D20-5EEB-4E18-ED402CD990FA}"/>
                  </a:ext>
                </a:extLst>
              </p14:cNvPr>
              <p14:cNvContentPartPr/>
              <p14:nvPr/>
            </p14:nvContentPartPr>
            <p14:xfrm>
              <a:off x="383052" y="464523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23DEE9-6D20-5EEB-4E18-ED402CD990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052" y="457323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D2B7DF-38FB-7344-7457-94A2FD8C5660}"/>
                  </a:ext>
                </a:extLst>
              </p14:cNvPr>
              <p14:cNvContentPartPr/>
              <p14:nvPr/>
            </p14:nvContentPartPr>
            <p14:xfrm>
              <a:off x="367572" y="2638591"/>
              <a:ext cx="517320" cy="3837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D2B7DF-38FB-7344-7457-94A2FD8C56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572" y="2566591"/>
                <a:ext cx="588960" cy="3980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E2CAA3-3541-32FC-B9F5-6ED0190AFA30}"/>
              </a:ext>
            </a:extLst>
          </p:cNvPr>
          <p:cNvSpPr txBox="1"/>
          <p:nvPr/>
        </p:nvSpPr>
        <p:spPr>
          <a:xfrm>
            <a:off x="162232" y="3215148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KPI’s</a:t>
            </a:r>
          </a:p>
        </p:txBody>
      </p:sp>
    </p:spTree>
    <p:extLst>
      <p:ext uri="{BB962C8B-B14F-4D97-AF65-F5344CB8AC3E}">
        <p14:creationId xmlns:p14="http://schemas.microsoft.com/office/powerpoint/2010/main" val="12738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C7A-F012-63D1-0D55-C18B2451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FB59C-78FB-DA1D-C78C-43707C28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4" t="19570" r="29999" b="13935"/>
          <a:stretch/>
        </p:blipFill>
        <p:spPr>
          <a:xfrm>
            <a:off x="677334" y="1679323"/>
            <a:ext cx="8229600" cy="456907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8B4711-7058-54E4-186A-6AC7BAAAC0C0}"/>
                  </a:ext>
                </a:extLst>
              </p14:cNvPr>
              <p14:cNvContentPartPr/>
              <p14:nvPr/>
            </p14:nvContentPartPr>
            <p14:xfrm>
              <a:off x="6473532" y="916351"/>
              <a:ext cx="1208880" cy="64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8B4711-7058-54E4-186A-6AC7BAAAC0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5532" y="880351"/>
                <a:ext cx="1244520" cy="71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C413BE-A113-E468-7917-A37FF68052DB}"/>
              </a:ext>
            </a:extLst>
          </p:cNvPr>
          <p:cNvSpPr txBox="1"/>
          <p:nvPr/>
        </p:nvSpPr>
        <p:spPr>
          <a:xfrm>
            <a:off x="6312310" y="486697"/>
            <a:ext cx="29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Focused on Property Wise Details</a:t>
            </a:r>
          </a:p>
        </p:txBody>
      </p:sp>
    </p:spTree>
    <p:extLst>
      <p:ext uri="{BB962C8B-B14F-4D97-AF65-F5344CB8AC3E}">
        <p14:creationId xmlns:p14="http://schemas.microsoft.com/office/powerpoint/2010/main" val="9078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D28-C562-4AF6-5C1F-EF0222DF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8DE0C-348D-0D5F-1DD0-1F6A40A9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8" t="21851" r="29789" b="13934"/>
          <a:stretch/>
        </p:blipFill>
        <p:spPr>
          <a:xfrm>
            <a:off x="677334" y="1755059"/>
            <a:ext cx="8407672" cy="427703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EAEFF2-CCDC-74C5-5C02-B40E1067429D}"/>
                  </a:ext>
                </a:extLst>
              </p14:cNvPr>
              <p14:cNvContentPartPr/>
              <p14:nvPr/>
            </p14:nvContentPartPr>
            <p14:xfrm>
              <a:off x="5279621" y="1132429"/>
              <a:ext cx="981000" cy="61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EAEFF2-CCDC-74C5-5C02-B40E10674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1981" y="1096789"/>
                <a:ext cx="1016640" cy="681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633357-372D-66BA-3BF5-EEE0ED250253}"/>
              </a:ext>
            </a:extLst>
          </p:cNvPr>
          <p:cNvSpPr txBox="1"/>
          <p:nvPr/>
        </p:nvSpPr>
        <p:spPr>
          <a:xfrm>
            <a:off x="6096001" y="609600"/>
            <a:ext cx="329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Focus on Room Wise Analysis &amp; Weekly Trends</a:t>
            </a:r>
          </a:p>
        </p:txBody>
      </p:sp>
    </p:spTree>
    <p:extLst>
      <p:ext uri="{BB962C8B-B14F-4D97-AF65-F5344CB8AC3E}">
        <p14:creationId xmlns:p14="http://schemas.microsoft.com/office/powerpoint/2010/main" val="39893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683F-C988-43F0-5F29-213EF6C8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Tableau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53852-8045-B84F-5FD7-2898DAF8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94" t="15390" b="11655"/>
          <a:stretch/>
        </p:blipFill>
        <p:spPr>
          <a:xfrm>
            <a:off x="506907" y="1270000"/>
            <a:ext cx="8932061" cy="4975358"/>
          </a:xfrm>
        </p:spPr>
      </p:pic>
    </p:spTree>
    <p:extLst>
      <p:ext uri="{BB962C8B-B14F-4D97-AF65-F5344CB8AC3E}">
        <p14:creationId xmlns:p14="http://schemas.microsoft.com/office/powerpoint/2010/main" val="371088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0CB85-1B4D-DA4C-861B-EC779D13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74" t="28780" r="40684" b="49591"/>
          <a:stretch/>
        </p:blipFill>
        <p:spPr>
          <a:xfrm>
            <a:off x="3569108" y="1930401"/>
            <a:ext cx="6383318" cy="230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 – Revenue. With the function sum and select statement we could get the desired output. The table used to get the desired output is fact bookings.</a:t>
            </a:r>
          </a:p>
        </p:txBody>
      </p:sp>
    </p:spTree>
    <p:extLst>
      <p:ext uri="{BB962C8B-B14F-4D97-AF65-F5344CB8AC3E}">
        <p14:creationId xmlns:p14="http://schemas.microsoft.com/office/powerpoint/2010/main" val="2776921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545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HOSPITALITY PROJECT</vt:lpstr>
      <vt:lpstr>Project Summary</vt:lpstr>
      <vt:lpstr>KPI </vt:lpstr>
      <vt:lpstr>Dashboard - Excel</vt:lpstr>
      <vt:lpstr>Dashboard – Power BI -1 </vt:lpstr>
      <vt:lpstr>Dashboard – Power BI -2 </vt:lpstr>
      <vt:lpstr>Dashboard – Power BI - 3</vt:lpstr>
      <vt:lpstr>Dashboard – Tableau </vt:lpstr>
      <vt:lpstr>SQL</vt:lpstr>
      <vt:lpstr>SQL</vt:lpstr>
      <vt:lpstr>SQL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PROJECT</dc:title>
  <dc:creator>Windows User</dc:creator>
  <cp:lastModifiedBy>Windows User</cp:lastModifiedBy>
  <cp:revision>17</cp:revision>
  <dcterms:created xsi:type="dcterms:W3CDTF">2024-05-29T17:50:48Z</dcterms:created>
  <dcterms:modified xsi:type="dcterms:W3CDTF">2024-05-31T13:32:02Z</dcterms:modified>
</cp:coreProperties>
</file>