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3" r:id="rId6"/>
    <p:sldId id="265" r:id="rId7"/>
    <p:sldId id="266" r:id="rId8"/>
    <p:sldId id="268" r:id="rId9"/>
    <p:sldId id="259" r:id="rId10"/>
    <p:sldId id="271" r:id="rId11"/>
    <p:sldId id="267" r:id="rId12"/>
    <p:sldId id="264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8202F"/>
    <a:srgbClr val="D52817"/>
    <a:srgbClr val="C94F47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98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Zomato%20Analysis\Zomato_Data_Answers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Zomato%20Analysis\Zomato_Data_Answers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Zomato%20Analysis\Zomato_Data_Answers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Zomato%20Analysis\Zomato_Data_Answers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Zomato%20Analysis\Zomato_Data_Answers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Zomato%20Analysis\Zomato_Data_Answers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Zomato%20Analysis\Zomato_Data_Answers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Booking </a:t>
            </a:r>
          </a:p>
        </c:rich>
      </c:tx>
      <c:layout>
        <c:manualLayout>
          <c:xMode val="edge"/>
          <c:yMode val="edge"/>
          <c:x val="0.25891898470668523"/>
          <c:y val="2.178815747996659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0.10833333333333334"/>
              <c:y val="-6.94444444444444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60000"/>
              <a:lumOff val="40000"/>
              <a:alpha val="65000"/>
            </a:scheme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-0.11666666666666667"/>
              <c:y val="4.91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0.10833333333333334"/>
              <c:y val="-6.94444444444444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60000"/>
              <a:lumOff val="40000"/>
              <a:alpha val="65000"/>
            </a:scheme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-0.11666666666666667"/>
              <c:y val="4.91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0.10833333333333334"/>
              <c:y val="-6.94444444444444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lumMod val="60000"/>
              <a:lumOff val="40000"/>
              <a:alpha val="65000"/>
            </a:scheme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-0.11666666666666667"/>
              <c:y val="4.91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>
              <a:alpha val="65000"/>
            </a:srgbClr>
          </a:solidFill>
          <a:ln>
            <a:solidFill>
              <a:srgbClr val="FF0000"/>
            </a:solidFill>
          </a:ln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0.21179275511866602"/>
              <c:y val="0.26195286195286188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60000"/>
              <a:lumOff val="40000"/>
              <a:alpha val="65000"/>
            </a:schemeClr>
          </a:solidFill>
          <a:ln w="19050">
            <a:solidFill>
              <a:srgbClr val="FF0000"/>
            </a:solidFill>
          </a:ln>
          <a:effectLst/>
        </c:spPr>
        <c:dLbl>
          <c:idx val="0"/>
          <c:layout>
            <c:manualLayout>
              <c:x val="-0.11666666666666667"/>
              <c:y val="4.9166666666666664E-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605278879052845"/>
          <c:y val="0.202756734006734"/>
          <c:w val="0.45963449736599143"/>
          <c:h val="0.71239478114478116"/>
        </c:manualLayout>
      </c:layout>
      <c:doughnutChart>
        <c:varyColors val="1"/>
        <c:ser>
          <c:idx val="0"/>
          <c:order val="0"/>
          <c:tx>
            <c:v>Total</c:v>
          </c:tx>
          <c:spPr>
            <a:solidFill>
              <a:srgbClr val="FF0000">
                <a:alpha val="65000"/>
              </a:srgbClr>
            </a:solidFill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rgbClr val="C00000">
                  <a:alpha val="65000"/>
                </a:srgb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D-45AA-844C-2FF2CF366E4F}"/>
              </c:ext>
            </c:extLst>
          </c:dPt>
          <c:dPt>
            <c:idx val="1"/>
            <c:bubble3D val="0"/>
            <c:spPr>
              <a:solidFill>
                <a:srgbClr val="FFCC66">
                  <a:alpha val="64706"/>
                </a:srgb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D-45AA-844C-2FF2CF366E4F}"/>
              </c:ext>
            </c:extLst>
          </c:dPt>
          <c:dLbls>
            <c:dLbl>
              <c:idx val="0"/>
              <c:layout>
                <c:manualLayout>
                  <c:x val="0.21179275511866602"/>
                  <c:y val="0.2619528619528618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4D-45AA-844C-2FF2CF366E4F}"/>
                </c:ext>
              </c:extLst>
            </c:dLbl>
            <c:dLbl>
              <c:idx val="1"/>
              <c:layout>
                <c:manualLayout>
                  <c:x val="-0.14018518518518519"/>
                  <c:y val="4.9166666666666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4D-45AA-844C-2FF2CF366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8384</c:v>
              </c:pt>
              <c:pt idx="1">
                <c:v>1158</c:v>
              </c:pt>
            </c:numLit>
          </c:val>
          <c:extLst>
            <c:ext xmlns:c16="http://schemas.microsoft.com/office/drawing/2014/chart" uri="{C3380CC4-5D6E-409C-BE32-E72D297353CC}">
              <c16:uniqueId val="{00000004-F24D-45AA-844C-2FF2CF366E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260"/>
        <c:holeSize val="50"/>
      </c:doughnutChart>
    </c:plotArea>
    <c:plotVisOnly val="1"/>
    <c:dispBlanksAs val="gap"/>
    <c:showDLblsOverMax val="0"/>
    <c:extLst/>
  </c:chart>
  <c:spPr>
    <a:solidFill>
      <a:srgbClr val="FFEBAB">
        <a:alpha val="65000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none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Delivery</a:t>
            </a:r>
          </a:p>
        </c:rich>
      </c:tx>
      <c:layout>
        <c:manualLayout>
          <c:xMode val="edge"/>
          <c:yMode val="edge"/>
          <c:x val="0.23746721646559432"/>
          <c:y val="4.138356293170669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FF0000"/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  <a:alpha val="65000"/>
            </a:scheme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-0.16361960167215042"/>
              <c:y val="3.532140550090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>
              <a:alpha val="65000"/>
            </a:srgb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0.15919898453873943"/>
              <c:y val="-5.0882028286164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>
              <a:alpha val="65000"/>
            </a:srgb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0.15919898453873943"/>
              <c:y val="-5.0882028286164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60000"/>
              <a:lumOff val="40000"/>
              <a:alpha val="65000"/>
            </a:scheme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-0.16361960167215042"/>
              <c:y val="3.532140550090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>
              <a:alpha val="65000"/>
            </a:srgb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0.15919898453873943"/>
              <c:y val="-5.0882028286164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lumMod val="60000"/>
              <a:lumOff val="40000"/>
              <a:alpha val="65000"/>
            </a:scheme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-0.16361960167215042"/>
              <c:y val="3.532140550090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>
              <a:alpha val="65000"/>
            </a:srgb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0.19368543963504045"/>
              <c:y val="4.53299663299663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60000"/>
              <a:lumOff val="40000"/>
              <a:alpha val="65000"/>
            </a:schemeClr>
          </a:solidFill>
          <a:ln w="15875" cap="flat" cmpd="sng" algn="ctr">
            <a:solidFill>
              <a:srgbClr val="FF0000"/>
            </a:solidFill>
            <a:round/>
          </a:ln>
          <a:effectLst/>
        </c:spPr>
        <c:dLbl>
          <c:idx val="0"/>
          <c:layout>
            <c:manualLayout>
              <c:x val="-0.16361960167215042"/>
              <c:y val="3.532140550090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740555555555555"/>
          <c:y val="0.21074521072796934"/>
          <c:w val="0.44927037037037038"/>
          <c:h val="0.69714367816091949"/>
        </c:manualLayout>
      </c:layout>
      <c:doughnutChart>
        <c:varyColors val="1"/>
        <c:ser>
          <c:idx val="0"/>
          <c:order val="0"/>
          <c:tx>
            <c:v>Total</c:v>
          </c:tx>
          <c:spPr>
            <a:solidFill>
              <a:srgbClr val="FF0000"/>
            </a:solidFill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rgbClr val="C00000">
                  <a:alpha val="65000"/>
                </a:srgbClr>
              </a:solidFill>
              <a:ln w="15875" cap="flat" cmpd="sng" algn="ctr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8E-4EA7-A40C-E3D895AFE2EF}"/>
              </c:ext>
            </c:extLst>
          </c:dPt>
          <c:dPt>
            <c:idx val="1"/>
            <c:bubble3D val="0"/>
            <c:spPr>
              <a:solidFill>
                <a:srgbClr val="FFCC66">
                  <a:alpha val="65000"/>
                </a:srgbClr>
              </a:solidFill>
              <a:ln w="15875" cap="flat" cmpd="sng" algn="ctr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8E-4EA7-A40C-E3D895AFE2EF}"/>
              </c:ext>
            </c:extLst>
          </c:dPt>
          <c:dLbls>
            <c:dLbl>
              <c:idx val="0"/>
              <c:layout>
                <c:manualLayout>
                  <c:x val="0.19368543963504045"/>
                  <c:y val="4.53299663299663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8E-4EA7-A40C-E3D895AFE2EF}"/>
                </c:ext>
              </c:extLst>
            </c:dLbl>
            <c:dLbl>
              <c:idx val="1"/>
              <c:layout>
                <c:manualLayout>
                  <c:x val="-0.16361960167215042"/>
                  <c:y val="3.532140550090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8E-4EA7-A40C-E3D895AFE2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7091</c:v>
              </c:pt>
              <c:pt idx="1">
                <c:v>2451</c:v>
              </c:pt>
            </c:numLit>
          </c:val>
          <c:extLst>
            <c:ext xmlns:c16="http://schemas.microsoft.com/office/drawing/2014/chart" uri="{C3380CC4-5D6E-409C-BE32-E72D297353CC}">
              <c16:uniqueId val="{00000004-398E-4EA7-A40C-E3D895AFE2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280"/>
        <c:holeSize val="50"/>
      </c:doughnutChart>
    </c:plotArea>
    <c:plotVisOnly val="1"/>
    <c:dispBlanksAs val="gap"/>
    <c:showDLblsOverMax val="0"/>
    <c:extLst/>
  </c:chart>
  <c:spPr>
    <a:solidFill>
      <a:srgbClr val="FFEBAB">
        <a:alpha val="65098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[Zomato_Data_Answers_Final.xlsx]Dashboard requirements!Restaurants by Country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Number of restaurants VS Average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5.5555555555555558E-3"/>
              <c:y val="2.3148148148148105E-2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5.5555555555555558E-3"/>
              <c:y val="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5.5555555555555558E-3"/>
              <c:y val="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5.5555555555555558E-3"/>
              <c:y val="2.31481481481481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7555237897876316E-16"/>
              <c:y val="1.4126998760537988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8.7776189489381579E-17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2.1002427706585537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2267191133237045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2267191133237045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2.1002427706585537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8.7776189489381579E-17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7555237897876316E-16"/>
              <c:y val="1.4126998760537988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2267191133237045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2.1002427706585537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0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8.7776189489381579E-17"/>
              <c:y val="1.0595044200649342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7555237897876316E-16"/>
              <c:y val="1.4126998760537988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circle"/>
          <c:size val="5"/>
          <c:spPr>
            <a:solidFill>
              <a:srgbClr val="FFC000"/>
            </a:solidFill>
            <a:ln w="9525">
              <a:solidFill>
                <a:srgbClr val="FFC000"/>
              </a:solidFill>
            </a:ln>
            <a:effectLst/>
          </c:spPr>
        </c:marker>
        <c:dLbl>
          <c:idx val="0"/>
          <c:layout>
            <c:manualLayout>
              <c:x val="-5.3319553805774383E-2"/>
              <c:y val="6.2534631087780693E-2"/>
            </c:manualLayout>
          </c:layout>
          <c:spPr>
            <a:solidFill>
              <a:srgbClr val="FFEBAB">
                <a:alpha val="85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requirements'!$C$18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rgbClr val="C00000">
                <a:alpha val="65000"/>
              </a:srgbClr>
            </a:solidFill>
            <a:ln w="12700">
              <a:solidFill>
                <a:srgbClr val="C00000"/>
              </a:solidFill>
            </a:ln>
            <a:effectLst/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848-49ED-9321-8BE06DF38438}"/>
              </c:ext>
            </c:extLst>
          </c:dPt>
          <c:dLbls>
            <c:dLbl>
              <c:idx val="1"/>
              <c:layout>
                <c:manualLayout>
                  <c:x val="-1.4555700424888917E-3"/>
                  <c:y val="2.98405612061181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848-49ED-9321-8BE06DF38438}"/>
                </c:ext>
              </c:extLst>
            </c:dLbl>
            <c:dLbl>
              <c:idx val="2"/>
              <c:layout>
                <c:manualLayout>
                  <c:x val="0"/>
                  <c:y val="-1.73406852350516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848-49ED-9321-8BE06DF38438}"/>
                </c:ext>
              </c:extLst>
            </c:dLbl>
            <c:dLbl>
              <c:idx val="3"/>
              <c:layout>
                <c:manualLayout>
                  <c:x val="0"/>
                  <c:y val="-9.2107886927862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848-49ED-9321-8BE06DF38438}"/>
                </c:ext>
              </c:extLst>
            </c:dLbl>
            <c:dLbl>
              <c:idx val="4"/>
              <c:layout>
                <c:manualLayout>
                  <c:x val="2.9111400849777835E-3"/>
                  <c:y val="-1.61752933724379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848-49ED-9321-8BE06DF38438}"/>
                </c:ext>
              </c:extLst>
            </c:dLbl>
            <c:dLbl>
              <c:idx val="5"/>
              <c:layout>
                <c:manualLayout>
                  <c:x val="-5.337028501983922E-17"/>
                  <c:y val="-2.81505669642614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848-49ED-9321-8BE06DF38438}"/>
                </c:ext>
              </c:extLst>
            </c:dLbl>
            <c:dLbl>
              <c:idx val="6"/>
              <c:layout>
                <c:manualLayout>
                  <c:x val="5.337028501983922E-17"/>
                  <c:y val="-4.8427297119872122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848-49ED-9321-8BE06DF38438}"/>
                </c:ext>
              </c:extLst>
            </c:dLbl>
            <c:dLbl>
              <c:idx val="7"/>
              <c:layout>
                <c:manualLayout>
                  <c:x val="1.4555700424888917E-3"/>
                  <c:y val="3.040389262007041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848-49ED-9321-8BE06DF38438}"/>
                </c:ext>
              </c:extLst>
            </c:dLbl>
            <c:dLbl>
              <c:idx val="8"/>
              <c:layout>
                <c:manualLayout>
                  <c:x val="0"/>
                  <c:y val="1.22671911332370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48-49ED-9321-8BE06DF38438}"/>
                </c:ext>
              </c:extLst>
            </c:dLbl>
            <c:dLbl>
              <c:idx val="9"/>
              <c:layout>
                <c:manualLayout>
                  <c:x val="0"/>
                  <c:y val="8.80749461234316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48-49ED-9321-8BE06DF38438}"/>
                </c:ext>
              </c:extLst>
            </c:dLbl>
            <c:dLbl>
              <c:idx val="10"/>
              <c:layout>
                <c:manualLayout>
                  <c:x val="0"/>
                  <c:y val="1.05950442006493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48-49ED-9321-8BE06DF38438}"/>
                </c:ext>
              </c:extLst>
            </c:dLbl>
            <c:dLbl>
              <c:idx val="11"/>
              <c:layout>
                <c:manualLayout>
                  <c:x val="-8.7776189489381579E-17"/>
                  <c:y val="1.05950442006493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48-49ED-9321-8BE06DF38438}"/>
                </c:ext>
              </c:extLst>
            </c:dLbl>
            <c:dLbl>
              <c:idx val="12"/>
              <c:layout>
                <c:manualLayout>
                  <c:x val="-1.7555237897876316E-16"/>
                  <c:y val="1.4126998760537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48-49ED-9321-8BE06DF38438}"/>
                </c:ext>
              </c:extLst>
            </c:dLbl>
            <c:spPr>
              <a:solidFill>
                <a:srgbClr val="FFEBAB">
                  <a:alpha val="85000"/>
                </a:srgbClr>
              </a:solidFill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requirements'!$B$19:$B$33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'Dashboard requirements'!$C$19:$C$33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425</c:v>
                </c:pt>
                <c:pt idx="14">
                  <c:v>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48-49ED-9321-8BE06D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404940463"/>
        <c:axId val="1404931727"/>
      </c:barChart>
      <c:lineChart>
        <c:grouping val="standard"/>
        <c:varyColors val="0"/>
        <c:ser>
          <c:idx val="1"/>
          <c:order val="1"/>
          <c:tx>
            <c:strRef>
              <c:f>'Dashboard requirements'!$D$18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rgbClr val="FFC000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848-49ED-9321-8BE06DF38438}"/>
              </c:ext>
            </c:extLst>
          </c:dPt>
          <c:dLbls>
            <c:dLbl>
              <c:idx val="13"/>
              <c:layout>
                <c:manualLayout>
                  <c:x val="-5.3319553805774383E-2"/>
                  <c:y val="6.25346310877806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848-49ED-9321-8BE06DF38438}"/>
                </c:ext>
              </c:extLst>
            </c:dLbl>
            <c:spPr>
              <a:solidFill>
                <a:srgbClr val="FFEBAB">
                  <a:alpha val="85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requirements'!$B$19:$B$33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'Dashboard requirements'!$D$19:$D$33</c:f>
              <c:numCache>
                <c:formatCode>0.0</c:formatCode>
                <c:ptCount val="15"/>
                <c:pt idx="0">
                  <c:v>3.5750000000000002</c:v>
                </c:pt>
                <c:pt idx="1">
                  <c:v>4.0599999999999996</c:v>
                </c:pt>
                <c:pt idx="2">
                  <c:v>3.5750000000000002</c:v>
                </c:pt>
                <c:pt idx="3">
                  <c:v>3.87</c:v>
                </c:pt>
                <c:pt idx="4">
                  <c:v>4.295238095238096</c:v>
                </c:pt>
                <c:pt idx="5">
                  <c:v>4.4681818181818187</c:v>
                </c:pt>
                <c:pt idx="6">
                  <c:v>3.6583333333333337</c:v>
                </c:pt>
                <c:pt idx="7">
                  <c:v>4.3</c:v>
                </c:pt>
                <c:pt idx="8">
                  <c:v>4.2624999999999993</c:v>
                </c:pt>
                <c:pt idx="9">
                  <c:v>3.8466666666666667</c:v>
                </c:pt>
                <c:pt idx="10">
                  <c:v>4.2333333333333352</c:v>
                </c:pt>
                <c:pt idx="11">
                  <c:v>4.2100000000000009</c:v>
                </c:pt>
                <c:pt idx="12">
                  <c:v>4.0999999999999996</c:v>
                </c:pt>
                <c:pt idx="13">
                  <c:v>4.0143529411764671</c:v>
                </c:pt>
                <c:pt idx="14">
                  <c:v>2.7705501618122987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848-49ED-9321-8BE06DF38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4932975"/>
        <c:axId val="1404927983"/>
      </c:lineChart>
      <c:catAx>
        <c:axId val="140494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4931727"/>
        <c:crosses val="autoZero"/>
        <c:auto val="1"/>
        <c:lblAlgn val="ctr"/>
        <c:lblOffset val="100"/>
        <c:noMultiLvlLbl val="0"/>
      </c:catAx>
      <c:valAx>
        <c:axId val="1404931727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940463"/>
        <c:crosses val="autoZero"/>
        <c:crossBetween val="between"/>
        <c:majorUnit val="100"/>
        <c:minorUnit val="50"/>
      </c:valAx>
      <c:valAx>
        <c:axId val="1404927983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932975"/>
        <c:crosses val="max"/>
        <c:crossBetween val="between"/>
        <c:majorUnit val="1"/>
      </c:valAx>
      <c:catAx>
        <c:axId val="140493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4927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EBAB">
        <a:alpha val="65098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[Zomato_Data_Answers_Final.xlsx]Dashboard requirements!Cuisine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7 Cuisine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3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</c:pivotFmt>
      <c:pivotFmt>
        <c:idx val="4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6.9855887853404783E-2"/>
              <c:y val="0"/>
            </c:manualLayout>
          </c:layout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6.9855887853404783E-2"/>
              <c:y val="0"/>
            </c:manualLayout>
          </c:layout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6.9855887853404783E-2"/>
              <c:y val="0"/>
            </c:manualLayout>
          </c:layout>
          <c:spPr>
            <a:solidFill>
              <a:srgbClr val="FFEBAB">
                <a:alpha val="6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2600579906020652"/>
          <c:y val="0.13122130303332336"/>
          <c:w val="0.5706708993391636"/>
          <c:h val="0.81687350903262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'Dashboard requirements'!$C$60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>
                <a:alpha val="65000"/>
              </a:srgbClr>
            </a:solidFill>
            <a:ln w="12700">
              <a:solidFill>
                <a:srgbClr val="C00000"/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-6.985588785340478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66-4263-8D63-C6DA442C26A4}"/>
                </c:ext>
              </c:extLst>
            </c:dLbl>
            <c:spPr>
              <a:solidFill>
                <a:srgbClr val="FFEBAB">
                  <a:alpha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requirements'!$B$61:$B$67</c:f>
              <c:strCache>
                <c:ptCount val="7"/>
                <c:pt idx="0">
                  <c:v>Cafe</c:v>
                </c:pt>
                <c:pt idx="1">
                  <c:v>Chinese</c:v>
                </c:pt>
                <c:pt idx="2">
                  <c:v>Fast Food</c:v>
                </c:pt>
                <c:pt idx="3">
                  <c:v>North Indian</c:v>
                </c:pt>
                <c:pt idx="4">
                  <c:v>North Indian, Chinese</c:v>
                </c:pt>
                <c:pt idx="5">
                  <c:v>North Indian, Mughlai</c:v>
                </c:pt>
                <c:pt idx="6">
                  <c:v>North Indian, Mughlai, Chinese</c:v>
                </c:pt>
              </c:strCache>
            </c:strRef>
          </c:cat>
          <c:val>
            <c:numRef>
              <c:f>'Dashboard requirements'!$C$61:$C$67</c:f>
              <c:numCache>
                <c:formatCode>General</c:formatCode>
                <c:ptCount val="7"/>
                <c:pt idx="0">
                  <c:v>30657</c:v>
                </c:pt>
                <c:pt idx="1">
                  <c:v>21925</c:v>
                </c:pt>
                <c:pt idx="2">
                  <c:v>17852</c:v>
                </c:pt>
                <c:pt idx="3">
                  <c:v>46241</c:v>
                </c:pt>
                <c:pt idx="4">
                  <c:v>42012</c:v>
                </c:pt>
                <c:pt idx="5">
                  <c:v>53747</c:v>
                </c:pt>
                <c:pt idx="6">
                  <c:v>20115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6-4263-8D63-C6DA442C26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64760559"/>
        <c:axId val="1464761391"/>
      </c:barChart>
      <c:catAx>
        <c:axId val="14647605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baseline="0">
                <a:solidFill>
                  <a:srgbClr val="00000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1464761391"/>
        <c:crosses val="autoZero"/>
        <c:auto val="1"/>
        <c:lblAlgn val="ctr"/>
        <c:lblOffset val="10"/>
        <c:noMultiLvlLbl val="0"/>
      </c:catAx>
      <c:valAx>
        <c:axId val="146476139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IN"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Total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05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464760559"/>
        <c:crosses val="autoZero"/>
        <c:crossBetween val="between"/>
        <c:minorUnit val="4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EBAB">
        <a:alpha val="65000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[Zomato_Data_Answers_Final.xlsx]Dashboard requirements!Price Range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Price Range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'Dashboard requirements'!$C$36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>
                <a:alpha val="65000"/>
              </a:srgbClr>
            </a:solidFill>
            <a:ln w="12700"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requirements'!$B$37:$B$40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'Dashboard requirements'!$C$37:$C$40</c:f>
              <c:numCache>
                <c:formatCode>General</c:formatCode>
                <c:ptCount val="4"/>
                <c:pt idx="0">
                  <c:v>4438</c:v>
                </c:pt>
                <c:pt idx="1">
                  <c:v>3113</c:v>
                </c:pt>
                <c:pt idx="2">
                  <c:v>1405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9-4682-90C0-8F7FA4CAA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64734767"/>
        <c:axId val="1464747663"/>
      </c:barChart>
      <c:catAx>
        <c:axId val="14647347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IN"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IN" sz="105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47663"/>
        <c:crosses val="autoZero"/>
        <c:auto val="1"/>
        <c:lblAlgn val="ctr"/>
        <c:lblOffset val="100"/>
        <c:noMultiLvlLbl val="0"/>
      </c:catAx>
      <c:valAx>
        <c:axId val="146474766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1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1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6473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EBAB">
        <a:alpha val="65000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[Zomato_Data_Answers_Final.xlsx]Dashboard requirements!Year open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cap="all" spc="100" normalizeH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Yearly Restaurant Openings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cap="all" spc="100" normalizeH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>
            <a:innerShdw dist="381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>
              <a:alpha val="65000"/>
            </a:srgbClr>
          </a:solidFill>
          <a:ln w="19050">
            <a:solidFill>
              <a:srgbClr val="FF0000"/>
            </a:solidFill>
          </a:ln>
          <a:effectLst>
            <a:innerShdw dist="381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>
              <a:alpha val="65000"/>
            </a:srgbClr>
          </a:solidFill>
          <a:ln w="19050">
            <a:solidFill>
              <a:srgbClr val="C00000"/>
            </a:solidFill>
          </a:ln>
          <a:effectLst>
            <a:innerShdw dist="381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>
              <a:alpha val="65000"/>
            </a:srgbClr>
          </a:solidFill>
          <a:ln w="19050">
            <a:solidFill>
              <a:srgbClr val="C00000"/>
            </a:solidFill>
          </a:ln>
          <a:effectLst>
            <a:innerShdw dist="381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>
              <a:alpha val="65000"/>
            </a:srgbClr>
          </a:solidFill>
          <a:ln w="19050">
            <a:solidFill>
              <a:srgbClr val="C00000"/>
            </a:solidFill>
          </a:ln>
          <a:effectLst>
            <a:innerShdw dist="381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'Dashboard requirements'!$C$46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>
                <a:alpha val="65000"/>
              </a:srgbClr>
            </a:solidFill>
            <a:ln w="19050">
              <a:solidFill>
                <a:srgbClr val="C00000"/>
              </a:solidFill>
            </a:ln>
            <a:effectLst>
              <a:innerShdw dist="38100" dir="16200000">
                <a:schemeClr val="l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requirements'!$B$47:$B$55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'Dashboard requirements'!$C$47:$C$55</c:f>
              <c:numCache>
                <c:formatCode>General</c:formatCode>
                <c:ptCount val="9"/>
                <c:pt idx="0">
                  <c:v>1079</c:v>
                </c:pt>
                <c:pt idx="1">
                  <c:v>1096</c:v>
                </c:pt>
                <c:pt idx="2">
                  <c:v>1022</c:v>
                </c:pt>
                <c:pt idx="3">
                  <c:v>1059</c:v>
                </c:pt>
                <c:pt idx="4">
                  <c:v>1049</c:v>
                </c:pt>
                <c:pt idx="5">
                  <c:v>1023</c:v>
                </c:pt>
                <c:pt idx="6">
                  <c:v>1026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D-45E9-B2F2-60A5E0C414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5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axId val="1578821135"/>
        <c:axId val="1578816559"/>
      </c:areaChart>
      <c:catAx>
        <c:axId val="157882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816559"/>
        <c:crosses val="autoZero"/>
        <c:auto val="1"/>
        <c:lblAlgn val="ctr"/>
        <c:lblOffset val="100"/>
        <c:noMultiLvlLbl val="0"/>
      </c:catAx>
      <c:valAx>
        <c:axId val="157881655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8821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EBAB">
        <a:alpha val="65000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 algn="ctr" rtl="0">
        <a:defRPr lang="en-US" sz="1000" b="1" i="0" u="none" strike="noStrike" kern="1200" baseline="0">
          <a:solidFill>
            <a:srgbClr val="000000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[Zomato_Data_Answers_Final.xlsx]Dashboard requirements!Average cost by country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6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Average cost of two by Country (INR)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6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8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</c:pivotFmt>
      <c:pivotFmt>
        <c:idx val="2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8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-5.3895982327284635E-18"/>
              <c:y val="-1.8433179723502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-5.3895982327284635E-18"/>
              <c:y val="-1.8433179723502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>
              <a:alpha val="65000"/>
            </a:srgbClr>
          </a:solidFill>
          <a:ln w="12700">
            <a:solidFill>
              <a:srgbClr val="FF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5.3895982327284635E-18"/>
              <c:y val="-1.8433179723502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7.7519379844961239E-3"/>
              <c:y val="-1.7638888888888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1843101774902319E-17"/>
              <c:y val="2.351851851851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5.3895982327284635E-18"/>
              <c:y val="-1.8433179723502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1843101774902319E-17"/>
              <c:y val="2.351851851851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7.7519379844961239E-3"/>
              <c:y val="-1.7638888888888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5.3895982327284635E-18"/>
              <c:y val="-1.8433179723502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1.1843101774902319E-17"/>
              <c:y val="2.351851851851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7.7519379844961239E-3"/>
              <c:y val="-1.76388888888889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C00000">
              <a:alpha val="65000"/>
            </a:srgbClr>
          </a:solidFill>
          <a:ln w="12700">
            <a:solidFill>
              <a:srgbClr val="C00000"/>
            </a:solidFill>
          </a:ln>
          <a:effectLst/>
        </c:spPr>
        <c:dLbl>
          <c:idx val="0"/>
          <c:layout>
            <c:manualLayout>
              <c:x val="-4.7037037037037039E-3"/>
              <c:y val="1.22887864823348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requirements'!$M$18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>
                <a:alpha val="65000"/>
              </a:srgbClr>
            </a:solidFill>
            <a:ln w="12700"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>
                  <a:alpha val="65000"/>
                </a:srgbClr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73-4FBC-AE95-1AEF85C5D585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>
                  <a:alpha val="65000"/>
                </a:srgbClr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73-4FBC-AE95-1AEF85C5D585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>
                  <a:alpha val="65000"/>
                </a:srgbClr>
              </a:solidFill>
              <a:ln w="127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73-4FBC-AE95-1AEF85C5D585}"/>
              </c:ext>
            </c:extLst>
          </c:dPt>
          <c:dLbls>
            <c:dLbl>
              <c:idx val="0"/>
              <c:layout>
                <c:manualLayout>
                  <c:x val="-5.3895982327284635E-18"/>
                  <c:y val="-1.843317972350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73-4FBC-AE95-1AEF85C5D585}"/>
                </c:ext>
              </c:extLst>
            </c:dLbl>
            <c:dLbl>
              <c:idx val="1"/>
              <c:layout>
                <c:manualLayout>
                  <c:x val="-1.1843101774902319E-17"/>
                  <c:y val="2.35185185185184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73-4FBC-AE95-1AEF85C5D585}"/>
                </c:ext>
              </c:extLst>
            </c:dLbl>
            <c:dLbl>
              <c:idx val="2"/>
              <c:layout>
                <c:manualLayout>
                  <c:x val="5.2239787871905426E-3"/>
                  <c:y val="-1.76389242522831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73-4FBC-AE95-1AEF85C5D585}"/>
                </c:ext>
              </c:extLst>
            </c:dLbl>
            <c:dLbl>
              <c:idx val="3"/>
              <c:layout>
                <c:manualLayout>
                  <c:x val="-4.7037037037037039E-3"/>
                  <c:y val="1.2288786482334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73-4FBC-AE95-1AEF85C5D585}"/>
                </c:ext>
              </c:extLst>
            </c:dLbl>
            <c:dLbl>
              <c:idx val="14"/>
              <c:layout>
                <c:manualLayout>
                  <c:x val="-4.7037037037037039E-3"/>
                  <c:y val="1.2288786482334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73-4FBC-AE95-1AEF85C5D5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requirements'!$L$19:$L$33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'Dashboard requirements'!$M$19:$M$33</c:f>
              <c:numCache>
                <c:formatCode>"₹"\ #,##0</c:formatCode>
                <c:ptCount val="15"/>
                <c:pt idx="0">
                  <c:v>2047.0833333333333</c:v>
                </c:pt>
                <c:pt idx="1">
                  <c:v>2020</c:v>
                </c:pt>
                <c:pt idx="2">
                  <c:v>3081.25</c:v>
                </c:pt>
                <c:pt idx="3">
                  <c:v>623.37031900138697</c:v>
                </c:pt>
                <c:pt idx="4">
                  <c:v>1462.1904761904761</c:v>
                </c:pt>
                <c:pt idx="5">
                  <c:v>3487.5</c:v>
                </c:pt>
                <c:pt idx="6">
                  <c:v>9914.068181818182</c:v>
                </c:pt>
                <c:pt idx="7">
                  <c:v>5146.25</c:v>
                </c:pt>
                <c:pt idx="8">
                  <c:v>13238.75</c:v>
                </c:pt>
                <c:pt idx="9">
                  <c:v>1888.8</c:v>
                </c:pt>
                <c:pt idx="10">
                  <c:v>712.5</c:v>
                </c:pt>
                <c:pt idx="11">
                  <c:v>212.13235294117646</c:v>
                </c:pt>
                <c:pt idx="12">
                  <c:v>3827.5833333333335</c:v>
                </c:pt>
                <c:pt idx="13">
                  <c:v>5115.9375</c:v>
                </c:pt>
                <c:pt idx="14">
                  <c:v>2240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73-4FBC-AE95-1AEF85C5D5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99877311"/>
        <c:axId val="499885215"/>
      </c:barChart>
      <c:catAx>
        <c:axId val="49987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340000" spcFirstLastPara="1" vertOverflow="ellipsis" wrap="square" anchor="ctr" anchorCtr="1"/>
          <a:lstStyle/>
          <a:p>
            <a:pPr algn="ctr">
              <a:defRPr lang="en-US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5215"/>
        <c:crosses val="autoZero"/>
        <c:auto val="1"/>
        <c:lblAlgn val="ctr"/>
        <c:lblOffset val="100"/>
        <c:noMultiLvlLbl val="0"/>
      </c:catAx>
      <c:valAx>
        <c:axId val="499885215"/>
        <c:scaling>
          <c:orientation val="minMax"/>
        </c:scaling>
        <c:delete val="0"/>
        <c:axPos val="l"/>
        <c:numFmt formatCode="&quot;₹&quot;\ #,##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EBAB">
        <a:alpha val="65000"/>
      </a:srgbClr>
    </a:solidFill>
    <a:ln w="19050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5">
  <cs:axisTitle>
    <cs:lnRef idx="0"/>
    <cs:fillRef idx="0"/>
    <cs:effectRef idx="0"/>
    <cs:fontRef idx="minor">
      <a:schemeClr val="lt1"/>
    </cs:fontRef>
    <cs:defRPr sz="900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categoryAxis>
  <cs:chartArea>
    <cs:lnRef idx="0">
      <cs:styleClr val="0"/>
    </cs:lnRef>
    <cs:fillRef idx="0">
      <cs:styleClr val="0"/>
    </cs:fillRef>
    <cs:effectRef idx="0"/>
    <cs:fontRef idx="minor">
      <a:schemeClr val="lt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tx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>
  <cs:dataPoint3D>
    <cs:lnRef idx="0">
      <cs:styleClr val="auto"/>
    </cs:lnRef>
    <cs:fillRef idx="0"/>
    <cs:effectRef idx="0"/>
    <cs:fontRef idx="minor">
      <a:schemeClr val="lt1"/>
    </cs:fontRef>
    <cs:spPr>
      <a:gradFill>
        <a:gsLst>
          <a:gs pos="0">
            <a:schemeClr val="lt1">
              <a:alpha val="50000"/>
            </a:schemeClr>
          </a:gs>
          <a:gs pos="100000">
            <a:schemeClr val="lt1">
              <a:alpha val="0"/>
            </a:schemeClr>
          </a:gs>
        </a:gsLst>
        <a:lin ang="5400000" scaled="0"/>
      </a:gradFill>
      <a:ln>
        <a:solidFill>
          <a:schemeClr val="phClr"/>
        </a:solidFill>
      </a:ln>
      <a:effectLst>
        <a:innerShdw dist="38100" dir="16200000">
          <a:schemeClr val="lt1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lt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40000"/>
            <a:lumOff val="60000"/>
            <a:alpha val="25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lt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 cap="flat" cmpd="sng" algn="ctr">
        <a:gradFill>
          <a:gsLst>
            <a:gs pos="0">
              <a:schemeClr val="lt1"/>
            </a:gs>
            <a:gs pos="5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lt1"/>
    </cs:fontRef>
  </cs:floor>
  <cs:gridlineMaj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ajor>
  <cs:gridlineMinor>
    <cs:lnRef idx="0">
      <cs:styleClr val="0"/>
    </cs:lnRef>
    <cs:fillRef idx="0"/>
    <cs:effectRef idx="0"/>
    <cs:fontRef idx="minor">
      <a:schemeClr val="lt1"/>
    </cs:fontRef>
    <cs:spPr>
      <a:ln>
        <a:solidFill>
          <a:schemeClr val="phClr">
            <a:lumMod val="40000"/>
            <a:lumOff val="60000"/>
            <a:alpha val="25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hiLoLine>
  <cs:leader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9525" cap="flat" cmpd="sng" algn="ctr">
        <a:solidFill>
          <a:schemeClr val="phClr">
            <a:lumMod val="40000"/>
            <a:lumOff val="60000"/>
            <a:alpha val="25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lt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lt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  <cs:bodyPr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B9EE-A09D-49BB-8ACD-CB82FD85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6C7C-498B-4A11-BF86-2015A2A1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E000-92C3-4027-909A-CF920A54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6812-12FE-46BD-9F43-1DEE7A8E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2B6B-496D-4460-8402-0403E4C7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1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C8C-26E1-4DDA-B071-3ED2D897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59388-72FB-4915-9B16-2C074040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361F-5855-46E0-BCA1-8577566C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3B09-DA23-476D-A82A-B624A79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B09D-3072-4C67-A406-EDFF496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3DE4B-2FE0-4FF2-AFD0-9AF8EFB5E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811A-F81F-430F-AC2A-9202B7FDB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5DE6-2772-4F0A-BF50-EB0EAF0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B603-A378-4D3B-84A4-E12743E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3861-BA40-43D1-951D-C2B2EB4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6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EC07-C5DC-485D-B1CE-974D1B96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C837-4367-408D-AE81-5FB43CC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0789-54D0-40B8-B41D-A5641B8D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B4B2-493D-451B-A41D-7BFCE33C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4270-1D13-4661-96C1-382BF7A6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2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32C-7B07-47AD-B272-E8FCD4C0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DAE8-C9D8-4FF8-853D-43EA3DD5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C8A1-3EFE-4821-AE76-332AE709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C6D1-F358-4776-823D-4608DAA4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E185-6FEE-467C-92A1-77A50C8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7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EE4-1E00-459D-9BC3-03AD4E0E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5FE4-ACC4-4C04-8911-0A21364A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E1F9-1955-4254-AEFD-DFEB777A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CC21-755E-4A4A-A820-414BB5A2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FBA9-DA4F-4F1C-89F4-F06019B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E8F9D-D9AA-4423-B2A7-195CBE28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60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F9BD-B0C4-466A-B93A-5CC36DA1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FA1D-C785-4335-A2AD-EDDB4182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236E1-0FBF-4316-9ACB-DE9802B0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F7FAD-E7DA-4720-8857-F097CD6CF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CFF08-8E2B-472C-B293-405DC422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86FFD-9656-453B-955F-FD3FAA2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31567-1C55-426A-BB7A-90D4B182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F070-CC10-4EC9-9593-3BC4E721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F28B-508A-4945-A98F-B555CAF8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9794F-E265-41C3-84EF-640A22A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32A0-2AE6-46DC-8F0E-09433C96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C3B35-87D3-44CC-BE64-9FB4682D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9902-35CB-42B8-B371-70AE5450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0D183-359D-47A7-AFF7-15DA8DC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3D8D-0726-4038-901B-2A85081E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1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4C9-F5C4-43A8-964E-3F7F67AB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D81A-2C7B-4EA8-8C8B-B79D1348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2FF3B-E6E7-46B5-9910-687A281C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90D1-47F6-4D08-B6ED-0F483B94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9D55-EAE7-469A-842C-39DB0602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F43E-B192-4682-BF71-5B31041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C9FC-810E-4232-A181-552EA088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91B2D-04A8-4EA6-9DF6-7A6171CD5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7DEC7-7D41-47E0-9573-522BEADA3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5CF33-DE71-4E98-9D65-DF40BEAA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9CD9-49D4-47B9-98B2-786802F9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AAABD-9799-40EF-A609-3583588D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3634D-BC07-47FC-812D-E12067E4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F323-8EAC-4009-962C-0579443C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A07D-0431-4538-AE74-9D603406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8B76-46BD-430E-BC52-1B4101F637C9}" type="datetimeFigureOut">
              <a:rPr lang="en-IN" smtClean="0"/>
              <a:t>01-09-2024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3028-B162-4D54-BF2D-4C0B7F320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E929-868F-4451-AF32-9DC9E3D68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E547-803D-487B-A78A-83011C716F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231B9B4-0D1A-4507-B6A4-0749BDD5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5" y="1743898"/>
            <a:ext cx="7063409" cy="39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314E21-7304-4A93-91DC-9C516ABA2056}"/>
              </a:ext>
            </a:extLst>
          </p:cNvPr>
          <p:cNvSpPr txBox="1"/>
          <p:nvPr/>
        </p:nvSpPr>
        <p:spPr>
          <a:xfrm>
            <a:off x="1636640" y="371061"/>
            <a:ext cx="893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Analytical Study on Zomato</a:t>
            </a:r>
            <a:endParaRPr lang="en-IN" sz="5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36424-2C1E-4F87-A776-97D3746CF72D}"/>
              </a:ext>
            </a:extLst>
          </p:cNvPr>
          <p:cNvSpPr txBox="1"/>
          <p:nvPr/>
        </p:nvSpPr>
        <p:spPr>
          <a:xfrm>
            <a:off x="9945756" y="5809831"/>
            <a:ext cx="2120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sz="2000" b="1" dirty="0"/>
              <a:t>Srushti Palve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441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8EAD2-CA8B-4321-85C0-F2E264D2DBCF}"/>
              </a:ext>
            </a:extLst>
          </p:cNvPr>
          <p:cNvSpPr/>
          <p:nvPr/>
        </p:nvSpPr>
        <p:spPr>
          <a:xfrm>
            <a:off x="0" y="6631200"/>
            <a:ext cx="12191999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A385-4741-4AD1-973C-7588715BBCE1}"/>
              </a:ext>
            </a:extLst>
          </p:cNvPr>
          <p:cNvSpPr/>
          <p:nvPr/>
        </p:nvSpPr>
        <p:spPr>
          <a:xfrm>
            <a:off x="6096000" y="0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EEE08C-04A0-4911-9578-AAFE25448DC5}"/>
              </a:ext>
            </a:extLst>
          </p:cNvPr>
          <p:cNvSpPr txBox="1">
            <a:spLocks/>
          </p:cNvSpPr>
          <p:nvPr/>
        </p:nvSpPr>
        <p:spPr>
          <a:xfrm>
            <a:off x="959757" y="365126"/>
            <a:ext cx="10515600" cy="89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Yearly Restaurant Openings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6B5B-3F91-4DF2-9AB9-86C667AA9C41}"/>
              </a:ext>
            </a:extLst>
          </p:cNvPr>
          <p:cNvSpPr txBox="1"/>
          <p:nvPr/>
        </p:nvSpPr>
        <p:spPr>
          <a:xfrm>
            <a:off x="838200" y="1725621"/>
            <a:ext cx="10758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Looking at the yearly number of restaurant openings helps identify trends and understand when and why growth happened. This would help in planning future expansions in the best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peak years to understand factors driving growth and replicate success strategies for future expansions.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ED95BF-1255-4117-9C24-007D04A6D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426509"/>
              </p:ext>
            </p:extLst>
          </p:nvPr>
        </p:nvGraphicFramePr>
        <p:xfrm>
          <a:off x="1940136" y="3265716"/>
          <a:ext cx="8554843" cy="285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1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759-A198-49AB-8FC1-A417235C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Average cost for two (INR)</a:t>
            </a:r>
            <a:endParaRPr lang="en-IN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4C00-30B6-4624-9F5F-8B81BAB96871}"/>
              </a:ext>
            </a:extLst>
          </p:cNvPr>
          <p:cNvSpPr txBox="1"/>
          <p:nvPr/>
        </p:nvSpPr>
        <p:spPr>
          <a:xfrm>
            <a:off x="726590" y="4564205"/>
            <a:ext cx="10627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Checking the average cost for two will help determine the spending behavior of the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Among the suggested countries, (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Canada, Singapore, and Sri Lanka) the average cost for dining varies significantly, reflecting different market dynamics.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Canada offers </a:t>
            </a:r>
            <a:r>
              <a:rPr lang="en-IN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mid-range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spending market,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Singapore is suited for </a:t>
            </a:r>
            <a:r>
              <a:rPr lang="en-IN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high-end dining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Sri Lanka is </a:t>
            </a:r>
            <a:r>
              <a:rPr lang="en-IN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budget conscious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993D2-4413-4F65-BDDA-91B9314F6865}"/>
              </a:ext>
            </a:extLst>
          </p:cNvPr>
          <p:cNvSpPr/>
          <p:nvPr/>
        </p:nvSpPr>
        <p:spPr>
          <a:xfrm>
            <a:off x="0" y="-13252"/>
            <a:ext cx="6096001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B2D76-E949-44A8-A3E6-BC13F30A5592}"/>
              </a:ext>
            </a:extLst>
          </p:cNvPr>
          <p:cNvSpPr/>
          <p:nvPr/>
        </p:nvSpPr>
        <p:spPr>
          <a:xfrm>
            <a:off x="11965200" y="-13252"/>
            <a:ext cx="226800" cy="6871252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99D4E5-A4D8-4283-9A16-B0CAD45DD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022383"/>
              </p:ext>
            </p:extLst>
          </p:nvPr>
        </p:nvGraphicFramePr>
        <p:xfrm>
          <a:off x="838200" y="1268999"/>
          <a:ext cx="10047514" cy="296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058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DC8A-B9D7-442B-805B-8C8DE57E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18" y="302085"/>
            <a:ext cx="10515600" cy="101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</a:t>
            </a:r>
            <a:endParaRPr lang="en-IN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B0B4E-8B82-42A4-AF30-83703F1A86E4}"/>
              </a:ext>
            </a:extLst>
          </p:cNvPr>
          <p:cNvSpPr/>
          <p:nvPr/>
        </p:nvSpPr>
        <p:spPr>
          <a:xfrm>
            <a:off x="0" y="6655634"/>
            <a:ext cx="12191999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210F9-0C27-4FC7-B852-0529BF538C2A}"/>
              </a:ext>
            </a:extLst>
          </p:cNvPr>
          <p:cNvSpPr/>
          <p:nvPr/>
        </p:nvSpPr>
        <p:spPr>
          <a:xfrm>
            <a:off x="1" y="0"/>
            <a:ext cx="12191999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6F5E-7290-487D-B111-63AF09C4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085"/>
            <a:ext cx="12192000" cy="51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46F3-C246-4B9E-B8A0-AE4B832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43"/>
            <a:ext cx="10515600" cy="902501"/>
          </a:xfrm>
        </p:spPr>
        <p:txBody>
          <a:bodyPr/>
          <a:lstStyle/>
          <a:p>
            <a:r>
              <a:rPr lang="en-IN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3A3D-CF00-46F6-9224-DEF7B408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7" y="1318695"/>
            <a:ext cx="10836965" cy="51807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Boost Ratings with Table Booking and Online Delivery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Restaurants with these services have higher ratings and improved customer satisfaction.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Recommended to include these services in all new restaurant openings.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Market Potential in Key Locations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Fewer restaurants mean less competition; lower ratings highlight opportunities to improve quality.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Canada, Singapore, and Sri Lanka are ideal for new restaurant openings.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Spending Behavior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Understanding average cost for two helps tailor pricing strategies 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Canada has a mid-range spending market with less competition, while Singapore offers a high-end market opportunity.</a:t>
            </a:r>
          </a:p>
          <a:p>
            <a:pPr lvl="1"/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Price Range Offerings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Focus on price ranges 1-2 to attract a broader customer base.</a:t>
            </a:r>
          </a:p>
          <a:p>
            <a:pPr lvl="1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Explore niche opportunities in price ranges 3-4 where competition is lower.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B2E40E-4643-4259-A01D-2222973E795F}"/>
              </a:ext>
            </a:extLst>
          </p:cNvPr>
          <p:cNvSpPr txBox="1">
            <a:spLocks/>
          </p:cNvSpPr>
          <p:nvPr/>
        </p:nvSpPr>
        <p:spPr>
          <a:xfrm>
            <a:off x="838198" y="2096261"/>
            <a:ext cx="10836965" cy="52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4ABEF-CFDA-471A-A1AA-79CCEA7B4D5D}"/>
              </a:ext>
            </a:extLst>
          </p:cNvPr>
          <p:cNvSpPr/>
          <p:nvPr/>
        </p:nvSpPr>
        <p:spPr>
          <a:xfrm>
            <a:off x="11965200" y="0"/>
            <a:ext cx="226800" cy="68580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99404-5136-4095-8A00-07A5B3B61E20}"/>
              </a:ext>
            </a:extLst>
          </p:cNvPr>
          <p:cNvSpPr/>
          <p:nvPr/>
        </p:nvSpPr>
        <p:spPr>
          <a:xfrm>
            <a:off x="0" y="6657415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4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FB9CE8-C86E-43D3-BA9A-4AC5B339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3" t="5174" r="16469"/>
          <a:stretch/>
        </p:blipFill>
        <p:spPr>
          <a:xfrm>
            <a:off x="7097486" y="2888343"/>
            <a:ext cx="5094514" cy="3969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330ED-3015-43FC-B196-D8867DE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537"/>
            <a:ext cx="10515600" cy="1377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  <a:endParaRPr lang="en-IN" sz="9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BC0C7-B90F-4177-A610-B7D1E4EAB851}"/>
              </a:ext>
            </a:extLst>
          </p:cNvPr>
          <p:cNvSpPr/>
          <p:nvPr/>
        </p:nvSpPr>
        <p:spPr>
          <a:xfrm>
            <a:off x="-2" y="-13252"/>
            <a:ext cx="12192002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7609E-9409-4EF2-ACAF-72A05951BAC7}"/>
              </a:ext>
            </a:extLst>
          </p:cNvPr>
          <p:cNvSpPr/>
          <p:nvPr/>
        </p:nvSpPr>
        <p:spPr>
          <a:xfrm>
            <a:off x="0" y="6641548"/>
            <a:ext cx="12192002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9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759-A198-49AB-8FC1-A417235C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IN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bout Zomato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19712-CE51-41A3-B87F-CE245639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2210261"/>
            <a:ext cx="5088835" cy="33879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64C00-30B6-4624-9F5F-8B81BAB96871}"/>
              </a:ext>
            </a:extLst>
          </p:cNvPr>
          <p:cNvSpPr txBox="1"/>
          <p:nvPr/>
        </p:nvSpPr>
        <p:spPr>
          <a:xfrm>
            <a:off x="6414054" y="2002548"/>
            <a:ext cx="5287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 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Indian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multinational food delivery company and restaurant aggregator 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was founded in 2008 by Deepinder Goyal and Pankaj Chaddah.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1D35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Zomato offers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information, menus, and reviews of restaurants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, as well as food delivery options from partner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1D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Zomato also provides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an online restaurant discovery guide 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with information on dining out, home delivery, nightlife, and cafes.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993D2-4413-4F65-BDDA-91B9314F6865}"/>
              </a:ext>
            </a:extLst>
          </p:cNvPr>
          <p:cNvSpPr/>
          <p:nvPr/>
        </p:nvSpPr>
        <p:spPr>
          <a:xfrm>
            <a:off x="6095999" y="6632711"/>
            <a:ext cx="6096001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B2D76-E949-44A8-A3E6-BC13F30A5592}"/>
              </a:ext>
            </a:extLst>
          </p:cNvPr>
          <p:cNvSpPr/>
          <p:nvPr/>
        </p:nvSpPr>
        <p:spPr>
          <a:xfrm>
            <a:off x="-2" y="-13252"/>
            <a:ext cx="12192002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26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46F3-C246-4B9E-B8A0-AE4B832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85"/>
            <a:ext cx="10515600" cy="1075474"/>
          </a:xfrm>
        </p:spPr>
        <p:txBody>
          <a:bodyPr/>
          <a:lstStyle/>
          <a:p>
            <a:r>
              <a:rPr lang="en-IN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3A3D-CF00-46F6-9224-DEF7B408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7" y="1276059"/>
            <a:ext cx="10836965" cy="518077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1D35"/>
                </a:solidFill>
              </a:rPr>
              <a:t>Zomato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1D35"/>
                </a:solidFill>
              </a:rPr>
              <a:t>team is looking </a:t>
            </a:r>
            <a:r>
              <a:rPr lang="en-US" sz="1800" dirty="0">
                <a:solidFill>
                  <a:srgbClr val="FF0000"/>
                </a:solidFill>
              </a:rPr>
              <a:t>for business expansion</a:t>
            </a:r>
            <a:r>
              <a:rPr lang="en-US" sz="1800" dirty="0">
                <a:solidFill>
                  <a:srgbClr val="001D35"/>
                </a:solidFill>
              </a:rPr>
              <a:t> and want to </a:t>
            </a:r>
            <a:r>
              <a:rPr lang="en-US" sz="1800" dirty="0">
                <a:solidFill>
                  <a:srgbClr val="FF0000"/>
                </a:solidFill>
              </a:rPr>
              <a:t>open new restaurants</a:t>
            </a:r>
            <a:r>
              <a:rPr lang="en-US" sz="1800" dirty="0">
                <a:solidFill>
                  <a:srgbClr val="001D35"/>
                </a:solidFill>
              </a:rPr>
              <a:t>.</a:t>
            </a:r>
          </a:p>
          <a:p>
            <a:r>
              <a:rPr lang="en-US" sz="1800" dirty="0">
                <a:solidFill>
                  <a:srgbClr val="001D35"/>
                </a:solidFill>
              </a:rPr>
              <a:t>Key focus areas:</a:t>
            </a:r>
          </a:p>
          <a:p>
            <a:pPr lvl="1"/>
            <a:r>
              <a:rPr lang="en-US" sz="1800" dirty="0"/>
              <a:t>Analyzing total restaurants that are currently in business. Country-wise restaurant distribution. </a:t>
            </a:r>
          </a:p>
          <a:p>
            <a:pPr lvl="1"/>
            <a:r>
              <a:rPr lang="en-US" sz="1800" dirty="0"/>
              <a:t>Ratings and votes distribution to get an understanding of customer feedback and preferences</a:t>
            </a:r>
          </a:p>
          <a:p>
            <a:pPr lvl="1"/>
            <a:r>
              <a:rPr lang="en-US" sz="1800" dirty="0"/>
              <a:t>Availability of effective and quick help through online delivery and table booking options. </a:t>
            </a:r>
          </a:p>
          <a:p>
            <a:r>
              <a:rPr lang="en-US" sz="1800" dirty="0"/>
              <a:t>Key metrics:</a:t>
            </a:r>
          </a:p>
          <a:p>
            <a:pPr lvl="1"/>
            <a:r>
              <a:rPr lang="en-US" sz="1800" b="1" dirty="0"/>
              <a:t>Restaurant ID</a:t>
            </a:r>
            <a:r>
              <a:rPr lang="en-US" sz="1800" dirty="0"/>
              <a:t>: Unique identifier for each restaurant.</a:t>
            </a:r>
          </a:p>
          <a:p>
            <a:pPr lvl="1"/>
            <a:r>
              <a:rPr lang="en-US" sz="1800" b="1" dirty="0"/>
              <a:t>Restaurant Name</a:t>
            </a:r>
            <a:r>
              <a:rPr lang="en-US" sz="1800" dirty="0"/>
              <a:t>: The name of the restaurant.</a:t>
            </a:r>
          </a:p>
          <a:p>
            <a:pPr lvl="1"/>
            <a:r>
              <a:rPr lang="en-US" sz="1800" b="1" dirty="0"/>
              <a:t>Cuisines</a:t>
            </a:r>
            <a:r>
              <a:rPr lang="en-US" sz="1800" dirty="0"/>
              <a:t>: The type of cuisine offered by the restaurant.</a:t>
            </a:r>
          </a:p>
          <a:p>
            <a:pPr lvl="1"/>
            <a:r>
              <a:rPr lang="en-US" sz="1800" b="1" dirty="0"/>
              <a:t>Has_Table_booking</a:t>
            </a:r>
            <a:r>
              <a:rPr lang="en-US" sz="1800" dirty="0"/>
              <a:t>: Indicates whether the restaurant has a table booking option (Yes/No).</a:t>
            </a:r>
          </a:p>
          <a:p>
            <a:pPr lvl="1"/>
            <a:r>
              <a:rPr lang="en-US" sz="1800" b="1" dirty="0"/>
              <a:t>Has_Online_delivery</a:t>
            </a:r>
            <a:r>
              <a:rPr lang="en-US" sz="1800" dirty="0"/>
              <a:t>: Indicates whether the restaurant offers online delivery (Yes/No). </a:t>
            </a:r>
          </a:p>
          <a:p>
            <a:pPr lvl="1"/>
            <a:r>
              <a:rPr lang="en-US" sz="1800" b="1" dirty="0"/>
              <a:t>Price_range</a:t>
            </a:r>
            <a:r>
              <a:rPr lang="en-US" sz="1800" dirty="0"/>
              <a:t>: A numeric value indicating the price range category of the restaurant.</a:t>
            </a:r>
          </a:p>
          <a:p>
            <a:pPr lvl="1"/>
            <a:r>
              <a:rPr lang="en-US" sz="1800" b="1" dirty="0"/>
              <a:t>Votes</a:t>
            </a:r>
            <a:r>
              <a:rPr lang="en-US" sz="1800" dirty="0"/>
              <a:t>: The number of votes or ratings/(feedback) received by the restaurant.</a:t>
            </a:r>
          </a:p>
          <a:p>
            <a:pPr lvl="1"/>
            <a:r>
              <a:rPr lang="en-US" sz="1800" b="1" dirty="0"/>
              <a:t>Average_Cost_for_two</a:t>
            </a:r>
            <a:r>
              <a:rPr lang="en-US" sz="1800" dirty="0"/>
              <a:t>: The average cost for two people dining at the restaurant.</a:t>
            </a:r>
          </a:p>
          <a:p>
            <a:pPr lvl="1"/>
            <a:r>
              <a:rPr lang="en-US" sz="1800" b="1" dirty="0"/>
              <a:t>Rating</a:t>
            </a:r>
            <a:r>
              <a:rPr lang="en-US" sz="1800" dirty="0"/>
              <a:t>: The overall rating of the restaurant is based on user reviews.</a:t>
            </a:r>
          </a:p>
          <a:p>
            <a:pPr lvl="1"/>
            <a:r>
              <a:rPr lang="en-US" sz="1800" b="1" dirty="0"/>
              <a:t>Datekey_opening</a:t>
            </a:r>
            <a:r>
              <a:rPr lang="en-US" sz="1800" dirty="0"/>
              <a:t>: The date when the restaurant was opened.</a:t>
            </a:r>
          </a:p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B2E40E-4643-4259-A01D-2222973E795F}"/>
              </a:ext>
            </a:extLst>
          </p:cNvPr>
          <p:cNvSpPr txBox="1">
            <a:spLocks/>
          </p:cNvSpPr>
          <p:nvPr/>
        </p:nvSpPr>
        <p:spPr>
          <a:xfrm>
            <a:off x="838198" y="2096261"/>
            <a:ext cx="10836965" cy="52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26B657-2BF2-4A3F-997B-DF100B80D30E}"/>
              </a:ext>
            </a:extLst>
          </p:cNvPr>
          <p:cNvSpPr txBox="1">
            <a:spLocks/>
          </p:cNvSpPr>
          <p:nvPr/>
        </p:nvSpPr>
        <p:spPr>
          <a:xfrm>
            <a:off x="838198" y="1950693"/>
            <a:ext cx="10836965" cy="14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B362D8-C4AE-4C3A-A193-A0972B083A45}"/>
              </a:ext>
            </a:extLst>
          </p:cNvPr>
          <p:cNvSpPr txBox="1">
            <a:spLocks/>
          </p:cNvSpPr>
          <p:nvPr/>
        </p:nvSpPr>
        <p:spPr>
          <a:xfrm>
            <a:off x="838198" y="3203162"/>
            <a:ext cx="10836965" cy="340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rgbClr val="001D35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4ABEF-CFDA-471A-A1AA-79CCEA7B4D5D}"/>
              </a:ext>
            </a:extLst>
          </p:cNvPr>
          <p:cNvSpPr/>
          <p:nvPr/>
        </p:nvSpPr>
        <p:spPr>
          <a:xfrm>
            <a:off x="11965200" y="0"/>
            <a:ext cx="226800" cy="68580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99404-5136-4095-8A00-07A5B3B61E20}"/>
              </a:ext>
            </a:extLst>
          </p:cNvPr>
          <p:cNvSpPr/>
          <p:nvPr/>
        </p:nvSpPr>
        <p:spPr>
          <a:xfrm>
            <a:off x="0" y="6657415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DC8A-B9D7-442B-805B-8C8DE57E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124"/>
            <a:ext cx="10515600" cy="118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Approach</a:t>
            </a:r>
            <a:endParaRPr lang="en-IN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7EAD-551E-45AC-9148-E06D23A8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627"/>
            <a:ext cx="10515600" cy="4667250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</a:t>
            </a:r>
          </a:p>
          <a:p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functions like COUNTBLANK() to check for missing values in all columns, removed the missing values from cuisines column.</a:t>
            </a:r>
          </a:p>
          <a:p>
            <a:pPr lvl="1"/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VLOOKUP(), LEFT(), MID()+FIND() were used to insert relevant data such as Country names, Year,  Currency formatting.</a:t>
            </a:r>
          </a:p>
          <a:p>
            <a:pPr lvl="1"/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Pivot tables were inserted for quick summarization of required metrics and identify patterns in the data.</a:t>
            </a:r>
          </a:p>
          <a:p>
            <a:pPr lvl="1"/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was filtered and sorted and corelated with different metrics like ratings, average cost for two, etc. to identify trends and behavior patterns of the data.</a:t>
            </a:r>
          </a:p>
          <a:p>
            <a:pPr lvl="1"/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Charts and slicers were created and added to a dashboard to provide a concise representation of the data and help guide the discussion of new restaurants.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B0B4E-8B82-42A4-AF30-83703F1A86E4}"/>
              </a:ext>
            </a:extLst>
          </p:cNvPr>
          <p:cNvSpPr/>
          <p:nvPr/>
        </p:nvSpPr>
        <p:spPr>
          <a:xfrm>
            <a:off x="1" y="0"/>
            <a:ext cx="226800" cy="68580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EE36C-D43F-4A25-9F3B-F50AA528E5AD}"/>
              </a:ext>
            </a:extLst>
          </p:cNvPr>
          <p:cNvSpPr/>
          <p:nvPr/>
        </p:nvSpPr>
        <p:spPr>
          <a:xfrm>
            <a:off x="11965199" y="0"/>
            <a:ext cx="226800" cy="68580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46F3-C246-4B9E-B8A0-AE4B832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327543"/>
            <a:ext cx="10515600" cy="1075474"/>
          </a:xfrm>
        </p:spPr>
        <p:txBody>
          <a:bodyPr/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3A3D-CF00-46F6-9224-DEF7B408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7" y="1276059"/>
            <a:ext cx="10836965" cy="518077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B2E40E-4643-4259-A01D-2222973E795F}"/>
              </a:ext>
            </a:extLst>
          </p:cNvPr>
          <p:cNvSpPr txBox="1">
            <a:spLocks/>
          </p:cNvSpPr>
          <p:nvPr/>
        </p:nvSpPr>
        <p:spPr>
          <a:xfrm>
            <a:off x="838198" y="2096261"/>
            <a:ext cx="10836965" cy="52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26B657-2BF2-4A3F-997B-DF100B80D30E}"/>
              </a:ext>
            </a:extLst>
          </p:cNvPr>
          <p:cNvSpPr txBox="1">
            <a:spLocks/>
          </p:cNvSpPr>
          <p:nvPr/>
        </p:nvSpPr>
        <p:spPr>
          <a:xfrm>
            <a:off x="838198" y="1950693"/>
            <a:ext cx="10836965" cy="14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B362D8-C4AE-4C3A-A193-A0972B083A45}"/>
              </a:ext>
            </a:extLst>
          </p:cNvPr>
          <p:cNvSpPr txBox="1">
            <a:spLocks/>
          </p:cNvSpPr>
          <p:nvPr/>
        </p:nvSpPr>
        <p:spPr>
          <a:xfrm>
            <a:off x="838198" y="3203162"/>
            <a:ext cx="10836965" cy="340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rgbClr val="001D35"/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4ABEF-CFDA-471A-A1AA-79CCEA7B4D5D}"/>
              </a:ext>
            </a:extLst>
          </p:cNvPr>
          <p:cNvSpPr/>
          <p:nvPr/>
        </p:nvSpPr>
        <p:spPr>
          <a:xfrm>
            <a:off x="11976000" y="0"/>
            <a:ext cx="216000" cy="68580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99404-5136-4095-8A00-07A5B3B61E20}"/>
              </a:ext>
            </a:extLst>
          </p:cNvPr>
          <p:cNvSpPr/>
          <p:nvPr/>
        </p:nvSpPr>
        <p:spPr>
          <a:xfrm>
            <a:off x="0" y="-20010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4D6A4-5FF9-476E-A799-49B49E43C852}"/>
              </a:ext>
            </a:extLst>
          </p:cNvPr>
          <p:cNvSpPr txBox="1"/>
          <p:nvPr/>
        </p:nvSpPr>
        <p:spPr>
          <a:xfrm>
            <a:off x="677517" y="1699310"/>
            <a:ext cx="10668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of Restaurants: 9542</a:t>
            </a:r>
          </a:p>
          <a:p>
            <a:endParaRPr lang="en-US" sz="2400" dirty="0"/>
          </a:p>
          <a:p>
            <a:r>
              <a:rPr lang="en-US" sz="2400" dirty="0"/>
              <a:t>Total Countries : 		15</a:t>
            </a:r>
          </a:p>
          <a:p>
            <a:endParaRPr lang="en-US" sz="2400" dirty="0"/>
          </a:p>
          <a:p>
            <a:r>
              <a:rPr lang="en-US" sz="2400" dirty="0"/>
              <a:t>Global Average Ratings:	2.9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India has the highest number of restaurants with 8652 restaurants followed by United States of America with 425 restaurants.</a:t>
            </a:r>
          </a:p>
          <a:p>
            <a:r>
              <a:rPr lang="en-IN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A038E3-EE01-4261-B876-43439A4B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t="3133" r="2163" b="3217"/>
          <a:stretch/>
        </p:blipFill>
        <p:spPr>
          <a:xfrm>
            <a:off x="8624064" y="3955965"/>
            <a:ext cx="2253250" cy="940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829F55-BA6D-4B74-912D-4138786A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88" y="3955966"/>
            <a:ext cx="2340000" cy="973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25BC01-3DB8-439E-BF21-3EFBCC5F1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6" y="3955965"/>
            <a:ext cx="2340000" cy="9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759-A198-49AB-8FC1-A417235C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 booking and Online Delivery</a:t>
            </a:r>
            <a:endParaRPr lang="en-IN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4C00-30B6-4624-9F5F-8B81BAB96871}"/>
              </a:ext>
            </a:extLst>
          </p:cNvPr>
          <p:cNvSpPr txBox="1"/>
          <p:nvPr/>
        </p:nvSpPr>
        <p:spPr>
          <a:xfrm>
            <a:off x="6066184" y="1868629"/>
            <a:ext cx="5287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percentage of restaurants offering online delivery and table booking options are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88% of restaurants do not provide table booking and 74% do not provide online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per our data, restaurants offering online delivery and table bookings are rated much higher.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993D2-4413-4F65-BDDA-91B9314F6865}"/>
              </a:ext>
            </a:extLst>
          </p:cNvPr>
          <p:cNvSpPr/>
          <p:nvPr/>
        </p:nvSpPr>
        <p:spPr>
          <a:xfrm>
            <a:off x="6095999" y="6632711"/>
            <a:ext cx="6096001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B2D76-E949-44A8-A3E6-BC13F30A5592}"/>
              </a:ext>
            </a:extLst>
          </p:cNvPr>
          <p:cNvSpPr/>
          <p:nvPr/>
        </p:nvSpPr>
        <p:spPr>
          <a:xfrm>
            <a:off x="-2" y="-13252"/>
            <a:ext cx="12192002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1C2AF3-63B6-4483-9B41-83C5148F1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840476"/>
              </p:ext>
            </p:extLst>
          </p:nvPr>
        </p:nvGraphicFramePr>
        <p:xfrm>
          <a:off x="1389861" y="1730100"/>
          <a:ext cx="2678556" cy="180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4124058-9AE1-4425-A502-95CE7BB24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149433"/>
              </p:ext>
            </p:extLst>
          </p:nvPr>
        </p:nvGraphicFramePr>
        <p:xfrm>
          <a:off x="1389860" y="4006931"/>
          <a:ext cx="2678555" cy="180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4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759-A198-49AB-8FC1-A417235C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30"/>
            <a:ext cx="10515600" cy="121188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Country: Total restaurants VS Ratings</a:t>
            </a:r>
            <a:endParaRPr lang="en-IN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4C00-30B6-4624-9F5F-8B81BAB96871}"/>
              </a:ext>
            </a:extLst>
          </p:cNvPr>
          <p:cNvSpPr txBox="1"/>
          <p:nvPr/>
        </p:nvSpPr>
        <p:spPr>
          <a:xfrm>
            <a:off x="577381" y="1391049"/>
            <a:ext cx="11037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number of restaurants and their ratings were the key metrics used to determine the best locations for opening new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Small number of restaurants would reduce competition and provide a good foundation for new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Lower-average ratings would indicate the need for better services and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Canada, Singapore and Sri Lanka are suggested for new restaurant openings.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993D2-4413-4F65-BDDA-91B9314F6865}"/>
              </a:ext>
            </a:extLst>
          </p:cNvPr>
          <p:cNvSpPr/>
          <p:nvPr/>
        </p:nvSpPr>
        <p:spPr>
          <a:xfrm>
            <a:off x="6096000" y="-56479"/>
            <a:ext cx="6096001" cy="225287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B2D76-E949-44A8-A3E6-BC13F30A5592}"/>
              </a:ext>
            </a:extLst>
          </p:cNvPr>
          <p:cNvSpPr/>
          <p:nvPr/>
        </p:nvSpPr>
        <p:spPr>
          <a:xfrm>
            <a:off x="-3" y="-13252"/>
            <a:ext cx="226800" cy="6871252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56E1EDB-5C59-408F-AFDE-91E3AD5B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290899"/>
              </p:ext>
            </p:extLst>
          </p:nvPr>
        </p:nvGraphicFramePr>
        <p:xfrm>
          <a:off x="1733448" y="3478909"/>
          <a:ext cx="8725104" cy="312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1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8EAD2-CA8B-4321-85C0-F2E264D2DBCF}"/>
              </a:ext>
            </a:extLst>
          </p:cNvPr>
          <p:cNvSpPr/>
          <p:nvPr/>
        </p:nvSpPr>
        <p:spPr>
          <a:xfrm>
            <a:off x="0" y="6631200"/>
            <a:ext cx="12191999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A385-4741-4AD1-973C-7588715BBCE1}"/>
              </a:ext>
            </a:extLst>
          </p:cNvPr>
          <p:cNvSpPr/>
          <p:nvPr/>
        </p:nvSpPr>
        <p:spPr>
          <a:xfrm>
            <a:off x="6096000" y="0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EEE08C-04A0-4911-9578-AAFE25448D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Cuisines</a:t>
            </a:r>
            <a:endParaRPr lang="en-IN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6B5B-3F91-4DF2-9AB9-86C667AA9C41}"/>
              </a:ext>
            </a:extLst>
          </p:cNvPr>
          <p:cNvSpPr txBox="1"/>
          <p:nvPr/>
        </p:nvSpPr>
        <p:spPr>
          <a:xfrm>
            <a:off x="838200" y="2274838"/>
            <a:ext cx="513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Understanding which cuisines are popular helps in deciding what to offer in new restaurants to match customer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Globally, North Indian cuisine leads in popularity with the highest number of votes.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Chinese and fast food are also customer favorites.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198C24-E0AD-4F4B-AF4D-A1F137E89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542255"/>
              </p:ext>
            </p:extLst>
          </p:nvPr>
        </p:nvGraphicFramePr>
        <p:xfrm>
          <a:off x="7390089" y="1262743"/>
          <a:ext cx="3611739" cy="433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8EAD2-CA8B-4321-85C0-F2E264D2DBCF}"/>
              </a:ext>
            </a:extLst>
          </p:cNvPr>
          <p:cNvSpPr/>
          <p:nvPr/>
        </p:nvSpPr>
        <p:spPr>
          <a:xfrm>
            <a:off x="1" y="-65715"/>
            <a:ext cx="12191999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A385-4741-4AD1-973C-7588715BBCE1}"/>
              </a:ext>
            </a:extLst>
          </p:cNvPr>
          <p:cNvSpPr/>
          <p:nvPr/>
        </p:nvSpPr>
        <p:spPr>
          <a:xfrm>
            <a:off x="6096000" y="6631200"/>
            <a:ext cx="6096000" cy="226800"/>
          </a:xfrm>
          <a:prstGeom prst="rect">
            <a:avLst/>
          </a:prstGeom>
          <a:solidFill>
            <a:srgbClr val="C82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EEE08C-04A0-4911-9578-AAFE25448D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Price Range Distribution</a:t>
            </a:r>
            <a:endParaRPr lang="en-IN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6B5B-3F91-4DF2-9AB9-86C667AA9C41}"/>
              </a:ext>
            </a:extLst>
          </p:cNvPr>
          <p:cNvSpPr txBox="1"/>
          <p:nvPr/>
        </p:nvSpPr>
        <p:spPr>
          <a:xfrm>
            <a:off x="6400800" y="1786760"/>
            <a:ext cx="51331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Price range will also help us understand spending behavior of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Majority of the restaurants fall in the price range of 1-2, which suggests that the customers prefer </a:t>
            </a:r>
            <a:r>
              <a:rPr lang="en-GB" sz="1600" u="sng" dirty="0">
                <a:effectLst/>
                <a:latin typeface="Segoe UI Semibold" panose="020B0702040204020203" pitchFamily="34" charset="0"/>
                <a:ea typeface="Arial" panose="020B0604020202020204" pitchFamily="34" charset="0"/>
                <a:cs typeface="Segoe UI Semibold" panose="020B0702040204020203" pitchFamily="34" charset="0"/>
              </a:rPr>
              <a:t>affordable dining experience</a:t>
            </a:r>
            <a:r>
              <a:rPr lang="en-GB" sz="1600" dirty="0">
                <a:effectLst/>
                <a:latin typeface="Segoe UI Semibold" panose="020B0702040204020203" pitchFamily="34" charset="0"/>
                <a:ea typeface="Arial" panose="020B0604020202020204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Segoe UI Semibold" panose="020B0702040204020203" pitchFamily="34" charset="0"/>
              <a:ea typeface="Arial" panose="020B0604020202020204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Offering restaurants that offer a price range between 1-2 will attract a large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niche market for price ranges 3-4, which can be explored as the competition is less.</a:t>
            </a: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E718CF-7855-4FA2-8125-CB883881B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740677"/>
              </p:ext>
            </p:extLst>
          </p:nvPr>
        </p:nvGraphicFramePr>
        <p:xfrm>
          <a:off x="1688171" y="1899057"/>
          <a:ext cx="2941885" cy="3413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02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FF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999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Wingdings</vt:lpstr>
      <vt:lpstr>Office Theme</vt:lpstr>
      <vt:lpstr>PowerPoint Presentation</vt:lpstr>
      <vt:lpstr>About Zomato</vt:lpstr>
      <vt:lpstr>Problem Statement</vt:lpstr>
      <vt:lpstr>Analysis Approach</vt:lpstr>
      <vt:lpstr>Overview</vt:lpstr>
      <vt:lpstr>Table booking and Online Delivery</vt:lpstr>
      <vt:lpstr>Country: Total restaurants VS Ratings</vt:lpstr>
      <vt:lpstr>PowerPoint Presentation</vt:lpstr>
      <vt:lpstr>PowerPoint Presentation</vt:lpstr>
      <vt:lpstr>PowerPoint Presentation</vt:lpstr>
      <vt:lpstr>Average cost for two (INR)</vt:lpstr>
      <vt:lpstr>Dashboard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Srushti Palve</dc:creator>
  <cp:lastModifiedBy>Srushti Palve</cp:lastModifiedBy>
  <cp:revision>42</cp:revision>
  <dcterms:created xsi:type="dcterms:W3CDTF">2024-08-17T16:23:48Z</dcterms:created>
  <dcterms:modified xsi:type="dcterms:W3CDTF">2024-09-01T10:04:02Z</dcterms:modified>
</cp:coreProperties>
</file>