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rsenal" panose="020B0604020202020204" charset="0"/>
      <p:regular r:id="rId15"/>
    </p:embeddedFont>
    <p:embeddedFont>
      <p:font typeface="Arsenal Bold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nva Sans" panose="020B0604020202020204" charset="0"/>
      <p:regular r:id="rId21"/>
    </p:embeddedFont>
    <p:embeddedFont>
      <p:font typeface="Radley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10124017"/>
            <a:ext cx="16192500" cy="172508"/>
            <a:chOff x="0" y="0"/>
            <a:chExt cx="4264691" cy="454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192500" y="0"/>
            <a:ext cx="2283181" cy="167947"/>
            <a:chOff x="0" y="0"/>
            <a:chExt cx="601332" cy="442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5069681"/>
            <a:ext cx="12386212" cy="4188619"/>
            <a:chOff x="0" y="104775"/>
            <a:chExt cx="16514949" cy="558482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04775"/>
              <a:ext cx="16514949" cy="45140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200"/>
                </a:lnSpc>
              </a:pPr>
              <a:r>
                <a:rPr lang="en-US" sz="12000" spc="-240" dirty="0" err="1">
                  <a:solidFill>
                    <a:srgbClr val="2A2E30"/>
                  </a:solidFill>
                  <a:latin typeface="Arsenal"/>
                </a:rPr>
                <a:t>SignoSpeak</a:t>
              </a:r>
              <a:r>
                <a:rPr lang="en-US" sz="12000" spc="-240" dirty="0">
                  <a:solidFill>
                    <a:srgbClr val="2A2E30"/>
                  </a:solidFill>
                  <a:latin typeface="Arsenal"/>
                </a:rPr>
                <a:t>: Bridging the Gap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041900"/>
              <a:ext cx="16514949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>
                  <a:solidFill>
                    <a:srgbClr val="345C72"/>
                  </a:solidFill>
                  <a:latin typeface="Arsenal"/>
                </a:rPr>
                <a:t>For deaf and mute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124017"/>
            <a:ext cx="16192500" cy="172508"/>
            <a:chOff x="0" y="0"/>
            <a:chExt cx="4264691" cy="454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192500" y="0"/>
            <a:ext cx="2283181" cy="167947"/>
            <a:chOff x="0" y="0"/>
            <a:chExt cx="601332" cy="442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8700" y="2951179"/>
            <a:ext cx="9282697" cy="4797910"/>
          </a:xfrm>
          <a:custGeom>
            <a:avLst/>
            <a:gdLst/>
            <a:ahLst/>
            <a:cxnLst/>
            <a:rect l="l" t="t" r="r" b="b"/>
            <a:pathLst>
              <a:path w="9282697" h="4797910">
                <a:moveTo>
                  <a:pt x="0" y="0"/>
                </a:moveTo>
                <a:lnTo>
                  <a:pt x="9282697" y="0"/>
                </a:lnTo>
                <a:lnTo>
                  <a:pt x="9282697" y="4797909"/>
                </a:lnTo>
                <a:lnTo>
                  <a:pt x="0" y="4797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3" r="-199" b="-4672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317643" y="2784735"/>
            <a:ext cx="2373102" cy="5327373"/>
          </a:xfrm>
          <a:custGeom>
            <a:avLst/>
            <a:gdLst/>
            <a:ahLst/>
            <a:cxnLst/>
            <a:rect l="l" t="t" r="r" b="b"/>
            <a:pathLst>
              <a:path w="2373102" h="5327373">
                <a:moveTo>
                  <a:pt x="0" y="0"/>
                </a:moveTo>
                <a:lnTo>
                  <a:pt x="2373102" y="0"/>
                </a:lnTo>
                <a:lnTo>
                  <a:pt x="2373102" y="5327372"/>
                </a:lnTo>
                <a:lnTo>
                  <a:pt x="0" y="5327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727745"/>
            <a:ext cx="14291212" cy="876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44"/>
              </a:lnSpc>
            </a:pPr>
            <a:r>
              <a:rPr lang="en-US" sz="5600" spc="-112">
                <a:solidFill>
                  <a:srgbClr val="2A2E30"/>
                </a:solidFill>
                <a:latin typeface="Arsenal"/>
              </a:rPr>
              <a:t>Model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2142" y="228029"/>
            <a:ext cx="17121579" cy="9811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98"/>
              </a:lnSpc>
            </a:pPr>
            <a:r>
              <a:rPr lang="en-US" sz="3789" spc="-75">
                <a:solidFill>
                  <a:srgbClr val="2A2E30"/>
                </a:solidFill>
                <a:latin typeface="Arsenal Bold"/>
              </a:rPr>
              <a:t>Where it can be used</a:t>
            </a:r>
          </a:p>
          <a:p>
            <a:pPr>
              <a:lnSpc>
                <a:spcPts val="3305"/>
              </a:lnSpc>
            </a:pPr>
            <a:endParaRPr lang="en-US" sz="3789" spc="-75">
              <a:solidFill>
                <a:srgbClr val="2A2E30"/>
              </a:solidFill>
              <a:latin typeface="Arsenal Bold"/>
            </a:endParaRPr>
          </a:p>
          <a:p>
            <a:pPr>
              <a:lnSpc>
                <a:spcPts val="3305"/>
              </a:lnSpc>
            </a:pPr>
            <a:r>
              <a:rPr lang="en-US" sz="2665" spc="-53">
                <a:solidFill>
                  <a:srgbClr val="2A2E30"/>
                </a:solidFill>
                <a:latin typeface="Arsenal Bold"/>
              </a:rPr>
              <a:t>Education</a:t>
            </a:r>
            <a:r>
              <a:rPr lang="en-US" sz="2665" spc="-53">
                <a:solidFill>
                  <a:srgbClr val="2A2E30"/>
                </a:solidFill>
                <a:latin typeface="Arsenal"/>
              </a:rPr>
              <a:t>: In educational settings, sign-to-text conversion technology can assist deaf or hard of hearing students by providing</a:t>
            </a:r>
          </a:p>
          <a:p>
            <a:pPr>
              <a:lnSpc>
                <a:spcPts val="3305"/>
              </a:lnSpc>
            </a:pPr>
            <a:r>
              <a:rPr lang="en-US" sz="2665" spc="-53">
                <a:solidFill>
                  <a:srgbClr val="2A2E30"/>
                </a:solidFill>
                <a:latin typeface="Arsenal"/>
              </a:rPr>
              <a:t>real-time captions during lectures, presentations, and classroom discussions. This helps ensure they have equal access to</a:t>
            </a:r>
          </a:p>
          <a:p>
            <a:pPr>
              <a:lnSpc>
                <a:spcPts val="3305"/>
              </a:lnSpc>
            </a:pPr>
            <a:r>
              <a:rPr lang="en-US" sz="2665" spc="-53">
                <a:solidFill>
                  <a:srgbClr val="2A2E30"/>
                </a:solidFill>
                <a:latin typeface="Arsenal"/>
              </a:rPr>
              <a:t>educational content.</a:t>
            </a:r>
          </a:p>
          <a:p>
            <a:pPr>
              <a:lnSpc>
                <a:spcPts val="3305"/>
              </a:lnSpc>
            </a:pPr>
            <a:endParaRPr lang="en-US" sz="2665" spc="-53">
              <a:solidFill>
                <a:srgbClr val="2A2E30"/>
              </a:solidFill>
              <a:latin typeface="Arsenal"/>
            </a:endParaRPr>
          </a:p>
          <a:p>
            <a:pPr>
              <a:lnSpc>
                <a:spcPts val="3305"/>
              </a:lnSpc>
            </a:pPr>
            <a:r>
              <a:rPr lang="en-US" sz="2665" spc="-53">
                <a:solidFill>
                  <a:srgbClr val="2A2E30"/>
                </a:solidFill>
                <a:latin typeface="Arsenal Bold"/>
              </a:rPr>
              <a:t>Video Content Accessibility</a:t>
            </a:r>
            <a:r>
              <a:rPr lang="en-US" sz="2665" spc="-53">
                <a:solidFill>
                  <a:srgbClr val="2A2E30"/>
                </a:solidFill>
                <a:latin typeface="Arsenal"/>
              </a:rPr>
              <a:t>: For online videos or video conferencing platforms, sign-to-text conversion technology can</a:t>
            </a:r>
          </a:p>
          <a:p>
            <a:pPr>
              <a:lnSpc>
                <a:spcPts val="3305"/>
              </a:lnSpc>
            </a:pPr>
            <a:r>
              <a:rPr lang="en-US" sz="2665" spc="-53">
                <a:solidFill>
                  <a:srgbClr val="2A2E30"/>
                </a:solidFill>
                <a:latin typeface="Arsenal"/>
              </a:rPr>
              <a:t>automatically generate captions or subtitles from sign language present in the video, making the content accessible to a broader</a:t>
            </a:r>
          </a:p>
          <a:p>
            <a:pPr>
              <a:lnSpc>
                <a:spcPts val="3305"/>
              </a:lnSpc>
            </a:pPr>
            <a:r>
              <a:rPr lang="en-US" sz="2665" spc="-53">
                <a:solidFill>
                  <a:srgbClr val="2A2E30"/>
                </a:solidFill>
                <a:latin typeface="Arsenal"/>
              </a:rPr>
              <a:t>audience.</a:t>
            </a:r>
          </a:p>
          <a:p>
            <a:pPr>
              <a:lnSpc>
                <a:spcPts val="3305"/>
              </a:lnSpc>
            </a:pPr>
            <a:endParaRPr lang="en-US" sz="2665" spc="-53">
              <a:solidFill>
                <a:srgbClr val="2A2E30"/>
              </a:solidFill>
              <a:latin typeface="Arsenal"/>
            </a:endParaRPr>
          </a:p>
          <a:p>
            <a:pPr>
              <a:lnSpc>
                <a:spcPts val="3305"/>
              </a:lnSpc>
            </a:pPr>
            <a:r>
              <a:rPr lang="en-US" sz="2665" spc="-53">
                <a:solidFill>
                  <a:srgbClr val="2A2E30"/>
                </a:solidFill>
                <a:latin typeface="Arsenal Bold"/>
              </a:rPr>
              <a:t>Human-Computer Interaction</a:t>
            </a:r>
            <a:r>
              <a:rPr lang="en-US" sz="2665" spc="-53">
                <a:solidFill>
                  <a:srgbClr val="2A2E30"/>
                </a:solidFill>
                <a:latin typeface="Arsenal"/>
              </a:rPr>
              <a:t>: Sign-to-text conversion can enhance interactions with computers and mobile devices, enabling</a:t>
            </a:r>
          </a:p>
          <a:p>
            <a:pPr>
              <a:lnSpc>
                <a:spcPts val="3305"/>
              </a:lnSpc>
            </a:pPr>
            <a:r>
              <a:rPr lang="en-US" sz="2665" spc="-53">
                <a:solidFill>
                  <a:srgbClr val="2A2E30"/>
                </a:solidFill>
                <a:latin typeface="Arsenal"/>
              </a:rPr>
              <a:t>users to input commands and communicate using sign language instead of traditional keyboard and mouse inputs.</a:t>
            </a:r>
          </a:p>
          <a:p>
            <a:pPr>
              <a:lnSpc>
                <a:spcPts val="3305"/>
              </a:lnSpc>
            </a:pPr>
            <a:endParaRPr lang="en-US" sz="2665" spc="-53">
              <a:solidFill>
                <a:srgbClr val="2A2E30"/>
              </a:solidFill>
              <a:latin typeface="Arsenal"/>
            </a:endParaRPr>
          </a:p>
          <a:p>
            <a:pPr>
              <a:lnSpc>
                <a:spcPts val="3305"/>
              </a:lnSpc>
            </a:pPr>
            <a:r>
              <a:rPr lang="en-US" sz="2665" spc="-53">
                <a:solidFill>
                  <a:srgbClr val="2A2E30"/>
                </a:solidFill>
                <a:latin typeface="Arsenal Bold"/>
              </a:rPr>
              <a:t>Communication with Customer Support</a:t>
            </a:r>
            <a:r>
              <a:rPr lang="en-US" sz="2665" spc="-53">
                <a:solidFill>
                  <a:srgbClr val="2A2E30"/>
                </a:solidFill>
                <a:latin typeface="Arsenal"/>
              </a:rPr>
              <a:t>: Sign-to-text conversion can be integrated into customer support systems, allowing</a:t>
            </a:r>
          </a:p>
          <a:p>
            <a:pPr>
              <a:lnSpc>
                <a:spcPts val="3305"/>
              </a:lnSpc>
            </a:pPr>
            <a:r>
              <a:rPr lang="en-US" sz="2665" spc="-53">
                <a:solidFill>
                  <a:srgbClr val="2A2E30"/>
                </a:solidFill>
                <a:latin typeface="Arsenal"/>
              </a:rPr>
              <a:t>deaf or hard of hearing customers to communicate with support agents using sign language while receiving written responses.</a:t>
            </a:r>
          </a:p>
          <a:p>
            <a:pPr>
              <a:lnSpc>
                <a:spcPts val="3305"/>
              </a:lnSpc>
            </a:pPr>
            <a:endParaRPr lang="en-US" sz="2665" spc="-53">
              <a:solidFill>
                <a:srgbClr val="2A2E30"/>
              </a:solidFill>
              <a:latin typeface="Arsenal"/>
            </a:endParaRPr>
          </a:p>
          <a:p>
            <a:pPr>
              <a:lnSpc>
                <a:spcPts val="3305"/>
              </a:lnSpc>
            </a:pPr>
            <a:r>
              <a:rPr lang="en-US" sz="2665" spc="-53">
                <a:solidFill>
                  <a:srgbClr val="2A2E30"/>
                </a:solidFill>
                <a:latin typeface="Arsenal Bold"/>
              </a:rPr>
              <a:t>Public Events and Broadcasting</a:t>
            </a:r>
            <a:r>
              <a:rPr lang="en-US" sz="2665" spc="-53">
                <a:solidFill>
                  <a:srgbClr val="2A2E30"/>
                </a:solidFill>
                <a:latin typeface="Arsenal"/>
              </a:rPr>
              <a:t>: Sign-to-text conversion technology can be used in live events, public announcements, and</a:t>
            </a:r>
          </a:p>
          <a:p>
            <a:pPr>
              <a:lnSpc>
                <a:spcPts val="3305"/>
              </a:lnSpc>
            </a:pPr>
            <a:r>
              <a:rPr lang="en-US" sz="2665" spc="-53">
                <a:solidFill>
                  <a:srgbClr val="2A2E30"/>
                </a:solidFill>
                <a:latin typeface="Arsenal"/>
              </a:rPr>
              <a:t>broadcasting to provide real-time sign language interpretation in the form of text overlays.</a:t>
            </a:r>
          </a:p>
          <a:p>
            <a:pPr>
              <a:lnSpc>
                <a:spcPts val="3305"/>
              </a:lnSpc>
            </a:pPr>
            <a:endParaRPr lang="en-US" sz="2665" spc="-53">
              <a:solidFill>
                <a:srgbClr val="2A2E30"/>
              </a:solidFill>
              <a:latin typeface="Arsenal"/>
            </a:endParaRPr>
          </a:p>
          <a:p>
            <a:pPr>
              <a:lnSpc>
                <a:spcPts val="3305"/>
              </a:lnSpc>
            </a:pPr>
            <a:r>
              <a:rPr lang="en-US" sz="2665" spc="-53">
                <a:solidFill>
                  <a:srgbClr val="2A2E30"/>
                </a:solidFill>
                <a:latin typeface="Arsenal Bold"/>
              </a:rPr>
              <a:t>Healthcare and Medical Settings</a:t>
            </a:r>
            <a:r>
              <a:rPr lang="en-US" sz="2665" spc="-53">
                <a:solidFill>
                  <a:srgbClr val="2A2E30"/>
                </a:solidFill>
                <a:latin typeface="Arsenal"/>
              </a:rPr>
              <a:t>: In healthcare facilities, sign-to-text conversion technology can assist in communication</a:t>
            </a:r>
          </a:p>
          <a:p>
            <a:pPr>
              <a:lnSpc>
                <a:spcPts val="3305"/>
              </a:lnSpc>
            </a:pPr>
            <a:r>
              <a:rPr lang="en-US" sz="2665" spc="-53">
                <a:solidFill>
                  <a:srgbClr val="2A2E30"/>
                </a:solidFill>
                <a:latin typeface="Arsenal"/>
              </a:rPr>
              <a:t>between medical staff and patients who use sign language, ensuring effective information exchange during medical</a:t>
            </a:r>
          </a:p>
          <a:p>
            <a:pPr>
              <a:lnSpc>
                <a:spcPts val="3305"/>
              </a:lnSpc>
            </a:pPr>
            <a:r>
              <a:rPr lang="en-US" sz="2665" spc="-53">
                <a:solidFill>
                  <a:srgbClr val="2A2E30"/>
                </a:solidFill>
                <a:latin typeface="Arsenal"/>
              </a:rPr>
              <a:t>consultations.</a:t>
            </a:r>
          </a:p>
          <a:p>
            <a:pPr>
              <a:lnSpc>
                <a:spcPts val="3305"/>
              </a:lnSpc>
            </a:pPr>
            <a:endParaRPr lang="en-US" sz="2665" spc="-53">
              <a:solidFill>
                <a:srgbClr val="2A2E30"/>
              </a:solidFill>
              <a:latin typeface="Arsenal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0124017"/>
            <a:ext cx="16192500" cy="172508"/>
            <a:chOff x="0" y="0"/>
            <a:chExt cx="4264691" cy="454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192500" y="0"/>
            <a:ext cx="2283181" cy="167947"/>
            <a:chOff x="0" y="0"/>
            <a:chExt cx="601332" cy="442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124017"/>
            <a:ext cx="16192500" cy="172508"/>
            <a:chOff x="0" y="0"/>
            <a:chExt cx="4264691" cy="454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192500" y="0"/>
            <a:ext cx="2283181" cy="167947"/>
            <a:chOff x="0" y="0"/>
            <a:chExt cx="601332" cy="442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1002602"/>
            <a:ext cx="14291212" cy="876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44"/>
              </a:lnSpc>
            </a:pPr>
            <a:r>
              <a:rPr lang="en-US" sz="5600" spc="-112">
                <a:solidFill>
                  <a:srgbClr val="2A2E30"/>
                </a:solidFill>
                <a:latin typeface="Arsenal"/>
              </a:rPr>
              <a:t>Future Scope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316179"/>
            <a:ext cx="11735991" cy="413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3004" lvl="1" indent="-516502">
              <a:lnSpc>
                <a:spcPts val="11339"/>
              </a:lnSpc>
              <a:buAutoNum type="arabicPeriod"/>
            </a:pPr>
            <a:r>
              <a:rPr lang="en-US" sz="4784">
                <a:solidFill>
                  <a:srgbClr val="2A2E30"/>
                </a:solidFill>
                <a:latin typeface="Radley"/>
              </a:rPr>
              <a:t>Enhanced Accuracy</a:t>
            </a:r>
          </a:p>
          <a:p>
            <a:pPr marL="1033004" lvl="1" indent="-516502" algn="ctr">
              <a:lnSpc>
                <a:spcPts val="11339"/>
              </a:lnSpc>
              <a:buAutoNum type="arabicPeriod"/>
            </a:pPr>
            <a:r>
              <a:rPr lang="en-US" sz="4784">
                <a:solidFill>
                  <a:srgbClr val="2A2E30"/>
                </a:solidFill>
                <a:latin typeface="Radley"/>
              </a:rPr>
              <a:t>Multi-lingual and Multi-model support</a:t>
            </a:r>
          </a:p>
          <a:p>
            <a:pPr marL="1033004" lvl="1" indent="-516502" algn="ctr">
              <a:lnSpc>
                <a:spcPts val="11339"/>
              </a:lnSpc>
              <a:buAutoNum type="arabicPeriod"/>
            </a:pPr>
            <a:r>
              <a:rPr lang="en-US" sz="4784">
                <a:solidFill>
                  <a:srgbClr val="2A2E30"/>
                </a:solidFill>
                <a:latin typeface="Radley"/>
              </a:rPr>
              <a:t>Mobile and Wearable device integration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124017"/>
            <a:ext cx="16192500" cy="172508"/>
            <a:chOff x="0" y="0"/>
            <a:chExt cx="4264691" cy="454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192500" y="0"/>
            <a:ext cx="2283181" cy="167947"/>
            <a:chOff x="0" y="0"/>
            <a:chExt cx="601332" cy="442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8096250" y="2745803"/>
            <a:ext cx="9098058" cy="6041111"/>
          </a:xfrm>
          <a:custGeom>
            <a:avLst/>
            <a:gdLst/>
            <a:ahLst/>
            <a:cxnLst/>
            <a:rect l="l" t="t" r="r" b="b"/>
            <a:pathLst>
              <a:path w="9098058" h="6041111">
                <a:moveTo>
                  <a:pt x="0" y="0"/>
                </a:moveTo>
                <a:lnTo>
                  <a:pt x="9098058" y="0"/>
                </a:lnTo>
                <a:lnTo>
                  <a:pt x="9098058" y="6041111"/>
                </a:lnTo>
                <a:lnTo>
                  <a:pt x="0" y="60411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4634062"/>
            <a:ext cx="5963245" cy="1557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2A2E30"/>
                </a:solidFill>
                <a:latin typeface="Arsenal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2420"/>
            <a:ext cx="3620425" cy="70088"/>
            <a:chOff x="0" y="0"/>
            <a:chExt cx="953528" cy="184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3528" cy="18459"/>
            </a:xfrm>
            <a:custGeom>
              <a:avLst/>
              <a:gdLst/>
              <a:ahLst/>
              <a:cxnLst/>
              <a:rect l="l" t="t" r="r" b="b"/>
              <a:pathLst>
                <a:path w="953528" h="18459">
                  <a:moveTo>
                    <a:pt x="0" y="0"/>
                  </a:moveTo>
                  <a:lnTo>
                    <a:pt x="953528" y="0"/>
                  </a:lnTo>
                  <a:lnTo>
                    <a:pt x="953528" y="18459"/>
                  </a:lnTo>
                  <a:lnTo>
                    <a:pt x="0" y="184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953528" cy="75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144000" y="1425559"/>
            <a:ext cx="8899010" cy="7435881"/>
          </a:xfrm>
          <a:custGeom>
            <a:avLst/>
            <a:gdLst/>
            <a:ahLst/>
            <a:cxnLst/>
            <a:rect l="l" t="t" r="r" b="b"/>
            <a:pathLst>
              <a:path w="8899010" h="7435881">
                <a:moveTo>
                  <a:pt x="0" y="0"/>
                </a:moveTo>
                <a:lnTo>
                  <a:pt x="8899010" y="0"/>
                </a:lnTo>
                <a:lnTo>
                  <a:pt x="8899010" y="7435882"/>
                </a:lnTo>
                <a:lnTo>
                  <a:pt x="0" y="74358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760" t="-2612" r="-148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009650"/>
            <a:ext cx="8214262" cy="1115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28"/>
              </a:lnSpc>
            </a:pPr>
            <a:r>
              <a:rPr lang="en-US" sz="7200" spc="-144">
                <a:solidFill>
                  <a:srgbClr val="2A2E30"/>
                </a:solidFill>
                <a:latin typeface="Arsenal"/>
              </a:rPr>
              <a:t>Abstract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8858" y="3380422"/>
            <a:ext cx="8214262" cy="351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2A2E30"/>
                </a:solidFill>
                <a:latin typeface="Arsenal"/>
              </a:rPr>
              <a:t>This aim of this project is to bridge the gap between people who know sign language and the people who are new for it .</a:t>
            </a:r>
          </a:p>
          <a:p>
            <a:pPr>
              <a:lnSpc>
                <a:spcPts val="4680"/>
              </a:lnSpc>
            </a:pPr>
            <a:endParaRPr lang="en-US" sz="3600">
              <a:solidFill>
                <a:srgbClr val="2A2E30"/>
              </a:solidFill>
              <a:latin typeface="Arsenal"/>
            </a:endParaRPr>
          </a:p>
          <a:p>
            <a:pPr>
              <a:lnSpc>
                <a:spcPts val="4680"/>
              </a:lnSpc>
            </a:pPr>
            <a:r>
              <a:rPr lang="en-US" sz="3600">
                <a:solidFill>
                  <a:srgbClr val="2A2E30"/>
                </a:solidFill>
                <a:latin typeface="Arsenal"/>
              </a:rPr>
              <a:t>Capturing the images as input and detecting them to display on our interface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10124017"/>
            <a:ext cx="16192500" cy="172508"/>
            <a:chOff x="0" y="0"/>
            <a:chExt cx="4264691" cy="454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2339" y="10162637"/>
            <a:ext cx="16192500" cy="124363"/>
            <a:chOff x="0" y="0"/>
            <a:chExt cx="4264691" cy="327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64691" cy="32754"/>
            </a:xfrm>
            <a:custGeom>
              <a:avLst/>
              <a:gdLst/>
              <a:ahLst/>
              <a:cxnLst/>
              <a:rect l="l" t="t" r="r" b="b"/>
              <a:pathLst>
                <a:path w="4264691" h="32754">
                  <a:moveTo>
                    <a:pt x="0" y="0"/>
                  </a:moveTo>
                  <a:lnTo>
                    <a:pt x="4264691" y="0"/>
                  </a:lnTo>
                  <a:lnTo>
                    <a:pt x="4264691" y="32754"/>
                  </a:lnTo>
                  <a:lnTo>
                    <a:pt x="0" y="32754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64691" cy="89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192500" y="0"/>
            <a:ext cx="2283181" cy="167947"/>
            <a:chOff x="0" y="0"/>
            <a:chExt cx="601332" cy="442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272057"/>
            <a:ext cx="7787200" cy="9890581"/>
          </a:xfrm>
          <a:custGeom>
            <a:avLst/>
            <a:gdLst/>
            <a:ahLst/>
            <a:cxnLst/>
            <a:rect l="l" t="t" r="r" b="b"/>
            <a:pathLst>
              <a:path w="7787200" h="9890581">
                <a:moveTo>
                  <a:pt x="0" y="0"/>
                </a:moveTo>
                <a:lnTo>
                  <a:pt x="7787200" y="0"/>
                </a:lnTo>
                <a:lnTo>
                  <a:pt x="7787200" y="9890580"/>
                </a:lnTo>
                <a:lnTo>
                  <a:pt x="0" y="9890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07" r="-6507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57382" y="3823236"/>
            <a:ext cx="6872437" cy="1568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61"/>
              </a:lnSpc>
              <a:spcBef>
                <a:spcPct val="0"/>
              </a:spcBef>
            </a:pPr>
            <a:r>
              <a:rPr lang="en-US" sz="4241" dirty="0">
                <a:solidFill>
                  <a:srgbClr val="FFFFFF"/>
                </a:solidFill>
                <a:latin typeface="Arsenal"/>
              </a:rPr>
              <a:t>Various component of Sign Language: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6C6037-2F42-4A99-BD4E-EA9592953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82" y="1333500"/>
            <a:ext cx="9586036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124017"/>
            <a:ext cx="16192500" cy="172508"/>
            <a:chOff x="0" y="0"/>
            <a:chExt cx="4264691" cy="454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192500" y="0"/>
            <a:ext cx="2283181" cy="167947"/>
            <a:chOff x="0" y="0"/>
            <a:chExt cx="601332" cy="442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1002602"/>
            <a:ext cx="14291212" cy="876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44"/>
              </a:lnSpc>
            </a:pPr>
            <a:r>
              <a:rPr lang="en-US" sz="5600" spc="-112">
                <a:solidFill>
                  <a:srgbClr val="2A2E30"/>
                </a:solidFill>
                <a:latin typeface="Arsenal"/>
              </a:rPr>
              <a:t>ASL (American Sign Language)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4689628"/>
            <a:ext cx="5159985" cy="2214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0"/>
              </a:lnSpc>
            </a:pPr>
            <a:r>
              <a:rPr lang="en-US" sz="2386">
                <a:solidFill>
                  <a:srgbClr val="2A2E30"/>
                </a:solidFill>
                <a:latin typeface="Arsenal"/>
              </a:rPr>
              <a:t>ASL is widely spoken sign language and many other sign languages are derived from it.</a:t>
            </a:r>
          </a:p>
          <a:p>
            <a:pPr algn="ctr">
              <a:lnSpc>
                <a:spcPts val="3580"/>
              </a:lnSpc>
              <a:spcBef>
                <a:spcPct val="0"/>
              </a:spcBef>
            </a:pPr>
            <a:r>
              <a:rPr lang="en-US" sz="2386">
                <a:solidFill>
                  <a:srgbClr val="2A2E30"/>
                </a:solidFill>
                <a:latin typeface="Arsenal"/>
              </a:rPr>
              <a:t>There are over half a million ASL speakers in US.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F1A72A-C084-4D8A-B55C-78A297903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24099"/>
            <a:ext cx="10896600" cy="65532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73789" y="2746173"/>
            <a:ext cx="2754769" cy="3421973"/>
            <a:chOff x="0" y="0"/>
            <a:chExt cx="3673025" cy="4562630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261606" y="1151211"/>
              <a:ext cx="4562630" cy="2260208"/>
              <a:chOff x="0" y="0"/>
              <a:chExt cx="653128" cy="32354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53128" cy="323543"/>
              </a:xfrm>
              <a:custGeom>
                <a:avLst/>
                <a:gdLst/>
                <a:ahLst/>
                <a:cxnLst/>
                <a:rect l="l" t="t" r="r" b="b"/>
                <a:pathLst>
                  <a:path w="653128" h="323543">
                    <a:moveTo>
                      <a:pt x="217827" y="304474"/>
                    </a:moveTo>
                    <a:cubicBezTo>
                      <a:pt x="251311" y="315987"/>
                      <a:pt x="289378" y="323543"/>
                      <a:pt x="326740" y="323543"/>
                    </a:cubicBezTo>
                    <a:cubicBezTo>
                      <a:pt x="364103" y="323543"/>
                      <a:pt x="400055" y="317066"/>
                      <a:pt x="433186" y="305552"/>
                    </a:cubicBezTo>
                    <a:cubicBezTo>
                      <a:pt x="433892" y="305192"/>
                      <a:pt x="434596" y="305192"/>
                      <a:pt x="435301" y="304833"/>
                    </a:cubicBezTo>
                    <a:cubicBezTo>
                      <a:pt x="559723" y="258778"/>
                      <a:pt x="651366" y="137164"/>
                      <a:pt x="653128" y="5908"/>
                    </a:cubicBezTo>
                    <a:lnTo>
                      <a:pt x="653128" y="0"/>
                    </a:lnTo>
                    <a:lnTo>
                      <a:pt x="0" y="0"/>
                    </a:lnTo>
                    <a:lnTo>
                      <a:pt x="0" y="5904"/>
                    </a:lnTo>
                    <a:cubicBezTo>
                      <a:pt x="1762" y="137883"/>
                      <a:pt x="91995" y="259498"/>
                      <a:pt x="217827" y="304474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3EDAD8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57150"/>
                <a:ext cx="653128" cy="25369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9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101600"/>
              <a:ext cx="1526374" cy="4355580"/>
              <a:chOff x="0" y="0"/>
              <a:chExt cx="301506" cy="860362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01506" cy="860362"/>
              </a:xfrm>
              <a:custGeom>
                <a:avLst/>
                <a:gdLst/>
                <a:ahLst/>
                <a:cxnLst/>
                <a:rect l="l" t="t" r="r" b="b"/>
                <a:pathLst>
                  <a:path w="301506" h="860362">
                    <a:moveTo>
                      <a:pt x="0" y="0"/>
                    </a:moveTo>
                    <a:lnTo>
                      <a:pt x="301506" y="0"/>
                    </a:lnTo>
                    <a:lnTo>
                      <a:pt x="301506" y="860362"/>
                    </a:lnTo>
                    <a:lnTo>
                      <a:pt x="0" y="860362"/>
                    </a:lnTo>
                    <a:close/>
                  </a:path>
                </a:pathLst>
              </a:custGeom>
              <a:solidFill>
                <a:srgbClr val="D4EDF4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57150"/>
                <a:ext cx="301506" cy="9175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9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>
            <a:off x="12884131" y="2835819"/>
            <a:ext cx="2653673" cy="3280781"/>
            <a:chOff x="0" y="0"/>
            <a:chExt cx="698910" cy="86407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8910" cy="864074"/>
            </a:xfrm>
            <a:custGeom>
              <a:avLst/>
              <a:gdLst/>
              <a:ahLst/>
              <a:cxnLst/>
              <a:rect l="l" t="t" r="r" b="b"/>
              <a:pathLst>
                <a:path w="698910" h="864074">
                  <a:moveTo>
                    <a:pt x="0" y="0"/>
                  </a:moveTo>
                  <a:lnTo>
                    <a:pt x="698910" y="0"/>
                  </a:lnTo>
                  <a:lnTo>
                    <a:pt x="698910" y="864074"/>
                  </a:lnTo>
                  <a:lnTo>
                    <a:pt x="0" y="864074"/>
                  </a:lnTo>
                  <a:close/>
                </a:path>
              </a:pathLst>
            </a:custGeom>
            <a:solidFill>
              <a:srgbClr val="D4EDF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98910" cy="9307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1028700" y="2746173"/>
            <a:ext cx="14614227" cy="0"/>
          </a:xfrm>
          <a:prstGeom prst="line">
            <a:avLst/>
          </a:prstGeom>
          <a:ln w="76200" cap="flat">
            <a:solidFill>
              <a:srgbClr val="2A2E3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" name="Group 13"/>
          <p:cNvGrpSpPr/>
          <p:nvPr/>
        </p:nvGrpSpPr>
        <p:grpSpPr>
          <a:xfrm>
            <a:off x="1028700" y="6091946"/>
            <a:ext cx="2756361" cy="3421973"/>
            <a:chOff x="0" y="0"/>
            <a:chExt cx="3675148" cy="4562630"/>
          </a:xfrm>
        </p:grpSpPr>
        <p:grpSp>
          <p:nvGrpSpPr>
            <p:cNvPr id="14" name="Group 14"/>
            <p:cNvGrpSpPr/>
            <p:nvPr/>
          </p:nvGrpSpPr>
          <p:grpSpPr>
            <a:xfrm rot="5400000">
              <a:off x="-1151211" y="1151211"/>
              <a:ext cx="4562630" cy="2260208"/>
              <a:chOff x="0" y="0"/>
              <a:chExt cx="653128" cy="32354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53128" cy="323543"/>
              </a:xfrm>
              <a:custGeom>
                <a:avLst/>
                <a:gdLst/>
                <a:ahLst/>
                <a:cxnLst/>
                <a:rect l="l" t="t" r="r" b="b"/>
                <a:pathLst>
                  <a:path w="653128" h="323543">
                    <a:moveTo>
                      <a:pt x="217827" y="304474"/>
                    </a:moveTo>
                    <a:cubicBezTo>
                      <a:pt x="251311" y="315987"/>
                      <a:pt x="289378" y="323543"/>
                      <a:pt x="326740" y="323543"/>
                    </a:cubicBezTo>
                    <a:cubicBezTo>
                      <a:pt x="364103" y="323543"/>
                      <a:pt x="400055" y="317066"/>
                      <a:pt x="433186" y="305552"/>
                    </a:cubicBezTo>
                    <a:cubicBezTo>
                      <a:pt x="433892" y="305192"/>
                      <a:pt x="434596" y="305192"/>
                      <a:pt x="435301" y="304833"/>
                    </a:cubicBezTo>
                    <a:cubicBezTo>
                      <a:pt x="559723" y="258778"/>
                      <a:pt x="651366" y="137164"/>
                      <a:pt x="653128" y="5908"/>
                    </a:cubicBezTo>
                    <a:lnTo>
                      <a:pt x="653128" y="0"/>
                    </a:lnTo>
                    <a:lnTo>
                      <a:pt x="0" y="0"/>
                    </a:lnTo>
                    <a:lnTo>
                      <a:pt x="0" y="5904"/>
                    </a:lnTo>
                    <a:cubicBezTo>
                      <a:pt x="1762" y="137883"/>
                      <a:pt x="91995" y="259498"/>
                      <a:pt x="217827" y="304474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3EDAD8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653128" cy="25369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99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2148775" y="101600"/>
              <a:ext cx="1526374" cy="4355580"/>
              <a:chOff x="0" y="0"/>
              <a:chExt cx="301506" cy="86036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301506" cy="860362"/>
              </a:xfrm>
              <a:custGeom>
                <a:avLst/>
                <a:gdLst/>
                <a:ahLst/>
                <a:cxnLst/>
                <a:rect l="l" t="t" r="r" b="b"/>
                <a:pathLst>
                  <a:path w="301506" h="860362">
                    <a:moveTo>
                      <a:pt x="0" y="0"/>
                    </a:moveTo>
                    <a:lnTo>
                      <a:pt x="301506" y="0"/>
                    </a:lnTo>
                    <a:lnTo>
                      <a:pt x="301506" y="860362"/>
                    </a:lnTo>
                    <a:lnTo>
                      <a:pt x="0" y="860362"/>
                    </a:lnTo>
                    <a:close/>
                  </a:path>
                </a:pathLst>
              </a:custGeom>
              <a:solidFill>
                <a:srgbClr val="D4EDF4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301506" cy="9175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99"/>
                  </a:lnSpc>
                </a:pPr>
                <a:endParaRPr/>
              </a:p>
            </p:txBody>
          </p:sp>
        </p:grpSp>
      </p:grpSp>
      <p:sp>
        <p:nvSpPr>
          <p:cNvPr id="20" name="AutoShape 20"/>
          <p:cNvSpPr/>
          <p:nvPr/>
        </p:nvSpPr>
        <p:spPr>
          <a:xfrm rot="-11689">
            <a:off x="2720724" y="9413073"/>
            <a:ext cx="14495856" cy="0"/>
          </a:xfrm>
          <a:prstGeom prst="line">
            <a:avLst/>
          </a:prstGeom>
          <a:ln w="76200" cap="flat">
            <a:solidFill>
              <a:srgbClr val="2A2E3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21"/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66675"/>
              <a:ext cx="601332" cy="110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27" name="AutoShape 27"/>
          <p:cNvSpPr/>
          <p:nvPr/>
        </p:nvSpPr>
        <p:spPr>
          <a:xfrm>
            <a:off x="2720636" y="6091946"/>
            <a:ext cx="12922291" cy="0"/>
          </a:xfrm>
          <a:prstGeom prst="line">
            <a:avLst/>
          </a:prstGeom>
          <a:ln w="76200" cap="flat">
            <a:solidFill>
              <a:srgbClr val="2A2E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5400000">
            <a:off x="2224899" y="3161554"/>
            <a:ext cx="830763" cy="0"/>
          </a:xfrm>
          <a:prstGeom prst="line">
            <a:avLst/>
          </a:prstGeom>
          <a:ln w="76200" cap="flat">
            <a:solidFill>
              <a:srgbClr val="2A2E30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29" name="AutoShape 29"/>
          <p:cNvSpPr/>
          <p:nvPr/>
        </p:nvSpPr>
        <p:spPr>
          <a:xfrm rot="5400000">
            <a:off x="6002871" y="3161554"/>
            <a:ext cx="830763" cy="0"/>
          </a:xfrm>
          <a:prstGeom prst="line">
            <a:avLst/>
          </a:prstGeom>
          <a:ln w="76200" cap="flat">
            <a:solidFill>
              <a:srgbClr val="2A2E30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30" name="AutoShape 30"/>
          <p:cNvSpPr/>
          <p:nvPr/>
        </p:nvSpPr>
        <p:spPr>
          <a:xfrm>
            <a:off x="10262900" y="2822373"/>
            <a:ext cx="0" cy="830763"/>
          </a:xfrm>
          <a:prstGeom prst="line">
            <a:avLst/>
          </a:prstGeom>
          <a:ln w="76200" cap="flat">
            <a:solidFill>
              <a:srgbClr val="2A2E30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31" name="AutoShape 31"/>
          <p:cNvSpPr/>
          <p:nvPr/>
        </p:nvSpPr>
        <p:spPr>
          <a:xfrm rot="5400000">
            <a:off x="13654065" y="3161554"/>
            <a:ext cx="830763" cy="0"/>
          </a:xfrm>
          <a:prstGeom prst="line">
            <a:avLst/>
          </a:prstGeom>
          <a:ln w="76200" cap="flat">
            <a:solidFill>
              <a:srgbClr val="2A2E30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32" name="AutoShape 32"/>
          <p:cNvSpPr/>
          <p:nvPr/>
        </p:nvSpPr>
        <p:spPr>
          <a:xfrm rot="5400000">
            <a:off x="4388921" y="6507327"/>
            <a:ext cx="830763" cy="0"/>
          </a:xfrm>
          <a:prstGeom prst="line">
            <a:avLst/>
          </a:prstGeom>
          <a:ln w="76200" cap="flat">
            <a:solidFill>
              <a:srgbClr val="2A2E30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33" name="AutoShape 33"/>
          <p:cNvSpPr/>
          <p:nvPr/>
        </p:nvSpPr>
        <p:spPr>
          <a:xfrm rot="5400000">
            <a:off x="8728618" y="6507327"/>
            <a:ext cx="830763" cy="0"/>
          </a:xfrm>
          <a:prstGeom prst="line">
            <a:avLst/>
          </a:prstGeom>
          <a:ln w="76200" cap="flat">
            <a:solidFill>
              <a:srgbClr val="2A2E30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34" name="AutoShape 34"/>
          <p:cNvSpPr/>
          <p:nvPr/>
        </p:nvSpPr>
        <p:spPr>
          <a:xfrm rot="5400000">
            <a:off x="13068315" y="6507327"/>
            <a:ext cx="830763" cy="0"/>
          </a:xfrm>
          <a:prstGeom prst="line">
            <a:avLst/>
          </a:prstGeom>
          <a:ln w="76200" cap="flat">
            <a:solidFill>
              <a:srgbClr val="2A2E30"/>
            </a:solidFill>
            <a:prstDash val="solid"/>
            <a:headEnd type="none" w="sm" len="sm"/>
            <a:tailEnd type="oval" w="lg" len="lg"/>
          </a:ln>
        </p:spPr>
      </p:sp>
      <p:grpSp>
        <p:nvGrpSpPr>
          <p:cNvPr id="35" name="Group 35"/>
          <p:cNvGrpSpPr/>
          <p:nvPr/>
        </p:nvGrpSpPr>
        <p:grpSpPr>
          <a:xfrm>
            <a:off x="1028700" y="3922184"/>
            <a:ext cx="3146962" cy="969010"/>
            <a:chOff x="0" y="0"/>
            <a:chExt cx="4195949" cy="1292013"/>
          </a:xfrm>
        </p:grpSpPr>
        <p:sp>
          <p:nvSpPr>
            <p:cNvPr id="36" name="TextBox 36"/>
            <p:cNvSpPr txBox="1"/>
            <p:nvPr/>
          </p:nvSpPr>
          <p:spPr>
            <a:xfrm>
              <a:off x="0" y="-38100"/>
              <a:ext cx="4195949" cy="6824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>
                  <a:solidFill>
                    <a:srgbClr val="2A2E30"/>
                  </a:solidFill>
                  <a:latin typeface="Radley"/>
                </a:rPr>
                <a:t>1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790998"/>
              <a:ext cx="4195949" cy="501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>
                  <a:solidFill>
                    <a:srgbClr val="345C72"/>
                  </a:solidFill>
                  <a:latin typeface="Arsenal"/>
                </a:rPr>
                <a:t>Capturing Raw Image 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4806672" y="3922184"/>
            <a:ext cx="3146962" cy="969010"/>
            <a:chOff x="0" y="0"/>
            <a:chExt cx="4195949" cy="1292013"/>
          </a:xfrm>
        </p:grpSpPr>
        <p:sp>
          <p:nvSpPr>
            <p:cNvPr id="39" name="TextBox 39"/>
            <p:cNvSpPr txBox="1"/>
            <p:nvPr/>
          </p:nvSpPr>
          <p:spPr>
            <a:xfrm>
              <a:off x="0" y="-38100"/>
              <a:ext cx="4195949" cy="6824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>
                  <a:solidFill>
                    <a:srgbClr val="2A2E30"/>
                  </a:solidFill>
                  <a:latin typeface="Radley"/>
                </a:rPr>
                <a:t>2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790998"/>
              <a:ext cx="4195949" cy="501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>
                  <a:solidFill>
                    <a:srgbClr val="345C72"/>
                  </a:solidFill>
                  <a:latin typeface="Arsenal"/>
                </a:rPr>
                <a:t>Data Collection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8584644" y="3922184"/>
            <a:ext cx="3280312" cy="969010"/>
            <a:chOff x="0" y="0"/>
            <a:chExt cx="4373749" cy="1292013"/>
          </a:xfrm>
        </p:grpSpPr>
        <p:sp>
          <p:nvSpPr>
            <p:cNvPr id="42" name="TextBox 42"/>
            <p:cNvSpPr txBox="1"/>
            <p:nvPr/>
          </p:nvSpPr>
          <p:spPr>
            <a:xfrm>
              <a:off x="0" y="-38100"/>
              <a:ext cx="4373749" cy="6824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>
                  <a:solidFill>
                    <a:srgbClr val="2A2E30"/>
                  </a:solidFill>
                  <a:latin typeface="Radley"/>
                </a:rPr>
                <a:t>3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790998"/>
              <a:ext cx="4373749" cy="501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>
                  <a:solidFill>
                    <a:srgbClr val="345C72"/>
                  </a:solidFill>
                  <a:latin typeface="Arsenal"/>
                </a:rPr>
                <a:t>Feature Extraction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2495966" y="3922184"/>
            <a:ext cx="3146962" cy="969010"/>
            <a:chOff x="0" y="0"/>
            <a:chExt cx="4195949" cy="1292013"/>
          </a:xfrm>
        </p:grpSpPr>
        <p:sp>
          <p:nvSpPr>
            <p:cNvPr id="45" name="TextBox 45"/>
            <p:cNvSpPr txBox="1"/>
            <p:nvPr/>
          </p:nvSpPr>
          <p:spPr>
            <a:xfrm>
              <a:off x="0" y="-38100"/>
              <a:ext cx="4195949" cy="6824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>
                  <a:solidFill>
                    <a:srgbClr val="2A2E30"/>
                  </a:solidFill>
                  <a:latin typeface="Radley"/>
                </a:rPr>
                <a:t>4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790998"/>
              <a:ext cx="4195949" cy="501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>
                  <a:solidFill>
                    <a:srgbClr val="345C72"/>
                  </a:solidFill>
                  <a:latin typeface="Arsenal"/>
                </a:rPr>
                <a:t>Model Selection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3230822" y="7398994"/>
            <a:ext cx="3146962" cy="969010"/>
            <a:chOff x="0" y="0"/>
            <a:chExt cx="4195949" cy="1292013"/>
          </a:xfrm>
        </p:grpSpPr>
        <p:sp>
          <p:nvSpPr>
            <p:cNvPr id="48" name="TextBox 48"/>
            <p:cNvSpPr txBox="1"/>
            <p:nvPr/>
          </p:nvSpPr>
          <p:spPr>
            <a:xfrm>
              <a:off x="0" y="-38100"/>
              <a:ext cx="4195949" cy="6824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>
                  <a:solidFill>
                    <a:srgbClr val="2A2E30"/>
                  </a:solidFill>
                  <a:latin typeface="Radley"/>
                </a:rPr>
                <a:t>5</a:t>
              </a:r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790998"/>
              <a:ext cx="4195949" cy="501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>
                  <a:solidFill>
                    <a:srgbClr val="345C72"/>
                  </a:solidFill>
                  <a:latin typeface="Arsenal"/>
                </a:rPr>
                <a:t>Training and Testing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7570519" y="7398994"/>
            <a:ext cx="3146962" cy="969010"/>
            <a:chOff x="0" y="0"/>
            <a:chExt cx="4195949" cy="1292013"/>
          </a:xfrm>
        </p:grpSpPr>
        <p:sp>
          <p:nvSpPr>
            <p:cNvPr id="51" name="TextBox 51"/>
            <p:cNvSpPr txBox="1"/>
            <p:nvPr/>
          </p:nvSpPr>
          <p:spPr>
            <a:xfrm>
              <a:off x="0" y="-38100"/>
              <a:ext cx="4195949" cy="6824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>
                  <a:solidFill>
                    <a:srgbClr val="2A2E30"/>
                  </a:solidFill>
                  <a:latin typeface="Radley"/>
                </a:rPr>
                <a:t>6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790998"/>
              <a:ext cx="4195949" cy="501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>
                  <a:solidFill>
                    <a:srgbClr val="345C72"/>
                  </a:solidFill>
                  <a:latin typeface="Arsenal"/>
                </a:rPr>
                <a:t>System Intergration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11910216" y="7398994"/>
            <a:ext cx="3146962" cy="969010"/>
            <a:chOff x="0" y="0"/>
            <a:chExt cx="4195949" cy="1292013"/>
          </a:xfrm>
        </p:grpSpPr>
        <p:sp>
          <p:nvSpPr>
            <p:cNvPr id="54" name="TextBox 54"/>
            <p:cNvSpPr txBox="1"/>
            <p:nvPr/>
          </p:nvSpPr>
          <p:spPr>
            <a:xfrm>
              <a:off x="0" y="-38100"/>
              <a:ext cx="4195949" cy="6824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>
                  <a:solidFill>
                    <a:srgbClr val="2A2E30"/>
                  </a:solidFill>
                  <a:latin typeface="Radley"/>
                </a:rPr>
                <a:t>7</a:t>
              </a:r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790998"/>
              <a:ext cx="4195949" cy="501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>
                  <a:solidFill>
                    <a:srgbClr val="345C72"/>
                  </a:solidFill>
                  <a:latin typeface="Arsenal"/>
                </a:rPr>
                <a:t>Result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028700" y="944033"/>
            <a:ext cx="12246346" cy="1030605"/>
            <a:chOff x="0" y="0"/>
            <a:chExt cx="16328461" cy="1374140"/>
          </a:xfrm>
        </p:grpSpPr>
        <p:sp>
          <p:nvSpPr>
            <p:cNvPr id="57" name="TextBox 57"/>
            <p:cNvSpPr txBox="1"/>
            <p:nvPr/>
          </p:nvSpPr>
          <p:spPr>
            <a:xfrm>
              <a:off x="0" y="-19050"/>
              <a:ext cx="16328461" cy="7454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>
                  <a:solidFill>
                    <a:srgbClr val="2A2E30"/>
                  </a:solidFill>
                  <a:latin typeface="Arsenal"/>
                </a:rPr>
                <a:t>SignoSpeak</a:t>
              </a:r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873125"/>
              <a:ext cx="16328461" cy="501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en-US" sz="2199">
                  <a:solidFill>
                    <a:srgbClr val="345C72"/>
                  </a:solidFill>
                  <a:latin typeface="Arsenal"/>
                </a:rPr>
                <a:t>Project Timeline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124017"/>
            <a:ext cx="16192500" cy="172508"/>
            <a:chOff x="0" y="0"/>
            <a:chExt cx="4264691" cy="454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192500" y="0"/>
            <a:ext cx="2283181" cy="167947"/>
            <a:chOff x="0" y="0"/>
            <a:chExt cx="601332" cy="442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112044" y="6595027"/>
            <a:ext cx="3720859" cy="3042996"/>
          </a:xfrm>
          <a:custGeom>
            <a:avLst/>
            <a:gdLst/>
            <a:ahLst/>
            <a:cxnLst/>
            <a:rect l="l" t="t" r="r" b="b"/>
            <a:pathLst>
              <a:path w="3720859" h="3042996">
                <a:moveTo>
                  <a:pt x="0" y="0"/>
                </a:moveTo>
                <a:lnTo>
                  <a:pt x="3720859" y="0"/>
                </a:lnTo>
                <a:lnTo>
                  <a:pt x="3720859" y="3042996"/>
                </a:lnTo>
                <a:lnTo>
                  <a:pt x="0" y="30429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2" r="-2898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05100" y="6595027"/>
            <a:ext cx="3746156" cy="2964350"/>
          </a:xfrm>
          <a:custGeom>
            <a:avLst/>
            <a:gdLst/>
            <a:ahLst/>
            <a:cxnLst/>
            <a:rect l="l" t="t" r="r" b="b"/>
            <a:pathLst>
              <a:path w="3746156" h="2964350">
                <a:moveTo>
                  <a:pt x="0" y="0"/>
                </a:moveTo>
                <a:lnTo>
                  <a:pt x="3746156" y="0"/>
                </a:lnTo>
                <a:lnTo>
                  <a:pt x="3746156" y="2964349"/>
                </a:lnTo>
                <a:lnTo>
                  <a:pt x="0" y="29643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05100" y="2691069"/>
            <a:ext cx="3746156" cy="2999223"/>
          </a:xfrm>
          <a:custGeom>
            <a:avLst/>
            <a:gdLst/>
            <a:ahLst/>
            <a:cxnLst/>
            <a:rect l="l" t="t" r="r" b="b"/>
            <a:pathLst>
              <a:path w="3746156" h="2999223">
                <a:moveTo>
                  <a:pt x="0" y="0"/>
                </a:moveTo>
                <a:lnTo>
                  <a:pt x="3746156" y="0"/>
                </a:lnTo>
                <a:lnTo>
                  <a:pt x="3746156" y="2999223"/>
                </a:lnTo>
                <a:lnTo>
                  <a:pt x="0" y="299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112044" y="2626708"/>
            <a:ext cx="3865664" cy="3063584"/>
          </a:xfrm>
          <a:custGeom>
            <a:avLst/>
            <a:gdLst/>
            <a:ahLst/>
            <a:cxnLst/>
            <a:rect l="l" t="t" r="r" b="b"/>
            <a:pathLst>
              <a:path w="3865664" h="3063584">
                <a:moveTo>
                  <a:pt x="0" y="0"/>
                </a:moveTo>
                <a:lnTo>
                  <a:pt x="3865664" y="0"/>
                </a:lnTo>
                <a:lnTo>
                  <a:pt x="3865664" y="3063584"/>
                </a:lnTo>
                <a:lnTo>
                  <a:pt x="0" y="30635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1000125"/>
            <a:ext cx="14291212" cy="876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44"/>
              </a:lnSpc>
            </a:pPr>
            <a:r>
              <a:rPr lang="en-US" sz="5600" spc="-112">
                <a:solidFill>
                  <a:srgbClr val="2A2E30"/>
                </a:solidFill>
                <a:latin typeface="Arsenal"/>
              </a:rPr>
              <a:t>Capturing Raw Data</a:t>
            </a:r>
          </a:p>
        </p:txBody>
      </p:sp>
      <p:sp>
        <p:nvSpPr>
          <p:cNvPr id="13" name="AutoShape 13"/>
          <p:cNvSpPr/>
          <p:nvPr/>
        </p:nvSpPr>
        <p:spPr>
          <a:xfrm>
            <a:off x="11819771" y="4209730"/>
            <a:ext cx="142740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4" name="AutoShape 14"/>
          <p:cNvSpPr/>
          <p:nvPr/>
        </p:nvSpPr>
        <p:spPr>
          <a:xfrm>
            <a:off x="11819771" y="8135575"/>
            <a:ext cx="142740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5" name="TextBox 15"/>
          <p:cNvSpPr txBox="1"/>
          <p:nvPr/>
        </p:nvSpPr>
        <p:spPr>
          <a:xfrm>
            <a:off x="14419399" y="3886198"/>
            <a:ext cx="307583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A2E30"/>
                </a:solidFill>
                <a:latin typeface="Canva Sans"/>
              </a:rPr>
              <a:t>RGB Detection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612927" y="7812042"/>
            <a:ext cx="438373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A2E30"/>
                </a:solidFill>
                <a:latin typeface="Canva Sans"/>
              </a:rPr>
              <a:t>Gray Scale Detection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124017"/>
            <a:ext cx="16192500" cy="172508"/>
            <a:chOff x="0" y="0"/>
            <a:chExt cx="4264691" cy="454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192500" y="0"/>
            <a:ext cx="2283181" cy="167947"/>
            <a:chOff x="0" y="0"/>
            <a:chExt cx="601332" cy="442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56038" y="6258681"/>
            <a:ext cx="2964131" cy="3179349"/>
          </a:xfrm>
          <a:custGeom>
            <a:avLst/>
            <a:gdLst/>
            <a:ahLst/>
            <a:cxnLst/>
            <a:rect l="l" t="t" r="r" b="b"/>
            <a:pathLst>
              <a:path w="2964131" h="3179349">
                <a:moveTo>
                  <a:pt x="0" y="0"/>
                </a:moveTo>
                <a:lnTo>
                  <a:pt x="2964131" y="0"/>
                </a:lnTo>
                <a:lnTo>
                  <a:pt x="2964131" y="3179349"/>
                </a:lnTo>
                <a:lnTo>
                  <a:pt x="0" y="31793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856038" y="2166317"/>
            <a:ext cx="2891162" cy="3179349"/>
          </a:xfrm>
          <a:custGeom>
            <a:avLst/>
            <a:gdLst/>
            <a:ahLst/>
            <a:cxnLst/>
            <a:rect l="l" t="t" r="r" b="b"/>
            <a:pathLst>
              <a:path w="2891162" h="3179349">
                <a:moveTo>
                  <a:pt x="0" y="0"/>
                </a:moveTo>
                <a:lnTo>
                  <a:pt x="2891162" y="0"/>
                </a:lnTo>
                <a:lnTo>
                  <a:pt x="2891162" y="3179349"/>
                </a:lnTo>
                <a:lnTo>
                  <a:pt x="0" y="31793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866775"/>
            <a:ext cx="7704731" cy="1005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5599">
                <a:solidFill>
                  <a:srgbClr val="191919"/>
                </a:solidFill>
                <a:latin typeface="Arsenal"/>
              </a:rPr>
              <a:t>Data Collection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90670" y="3984627"/>
            <a:ext cx="7790558" cy="2274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5"/>
              </a:lnSpc>
            </a:pPr>
            <a:r>
              <a:rPr lang="en-US" sz="3097">
                <a:solidFill>
                  <a:srgbClr val="191919"/>
                </a:solidFill>
                <a:latin typeface="Radley"/>
              </a:rPr>
              <a:t>All Images are converted into Gray Scale and </a:t>
            </a:r>
          </a:p>
          <a:p>
            <a:pPr algn="ctr">
              <a:lnSpc>
                <a:spcPts val="4645"/>
              </a:lnSpc>
            </a:pPr>
            <a:r>
              <a:rPr lang="en-US" sz="3097">
                <a:solidFill>
                  <a:srgbClr val="191919"/>
                </a:solidFill>
                <a:latin typeface="Radley"/>
              </a:rPr>
              <a:t>an Individual folder will be created</a:t>
            </a:r>
          </a:p>
          <a:p>
            <a:pPr algn="ctr">
              <a:lnSpc>
                <a:spcPts val="4645"/>
              </a:lnSpc>
            </a:pPr>
            <a:r>
              <a:rPr lang="en-US" sz="3097">
                <a:solidFill>
                  <a:srgbClr val="191919"/>
                </a:solidFill>
                <a:latin typeface="Radley"/>
              </a:rPr>
              <a:t> for every single alphabet</a:t>
            </a:r>
          </a:p>
          <a:p>
            <a:pPr algn="ctr">
              <a:lnSpc>
                <a:spcPts val="4645"/>
              </a:lnSpc>
              <a:spcBef>
                <a:spcPct val="0"/>
              </a:spcBef>
            </a:pPr>
            <a:r>
              <a:rPr lang="en-US" sz="3097">
                <a:solidFill>
                  <a:srgbClr val="191919"/>
                </a:solidFill>
                <a:latin typeface="Radley"/>
              </a:rPr>
              <a:t> and storing it in black and white images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124017"/>
            <a:ext cx="16192500" cy="172508"/>
            <a:chOff x="0" y="0"/>
            <a:chExt cx="4264691" cy="454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192500" y="0"/>
            <a:ext cx="2283181" cy="167947"/>
            <a:chOff x="0" y="0"/>
            <a:chExt cx="601332" cy="442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77584" y="4262668"/>
            <a:ext cx="6381073" cy="4796323"/>
          </a:xfrm>
          <a:custGeom>
            <a:avLst/>
            <a:gdLst/>
            <a:ahLst/>
            <a:cxnLst/>
            <a:rect l="l" t="t" r="r" b="b"/>
            <a:pathLst>
              <a:path w="6381073" h="4796323">
                <a:moveTo>
                  <a:pt x="0" y="0"/>
                </a:moveTo>
                <a:lnTo>
                  <a:pt x="6381073" y="0"/>
                </a:lnTo>
                <a:lnTo>
                  <a:pt x="6381073" y="4796323"/>
                </a:lnTo>
                <a:lnTo>
                  <a:pt x="0" y="4796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914021" y="3893978"/>
            <a:ext cx="7938551" cy="5843206"/>
          </a:xfrm>
          <a:custGeom>
            <a:avLst/>
            <a:gdLst/>
            <a:ahLst/>
            <a:cxnLst/>
            <a:rect l="l" t="t" r="r" b="b"/>
            <a:pathLst>
              <a:path w="7938551" h="5843206">
                <a:moveTo>
                  <a:pt x="0" y="0"/>
                </a:moveTo>
                <a:lnTo>
                  <a:pt x="7938551" y="0"/>
                </a:lnTo>
                <a:lnTo>
                  <a:pt x="7938551" y="5843205"/>
                </a:lnTo>
                <a:lnTo>
                  <a:pt x="0" y="58432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866775"/>
            <a:ext cx="7704731" cy="1005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5599">
                <a:solidFill>
                  <a:srgbClr val="191919"/>
                </a:solidFill>
                <a:latin typeface="Arsenal"/>
              </a:rPr>
              <a:t>Feature Extraction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77584" y="2001527"/>
            <a:ext cx="14237332" cy="1258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8"/>
              </a:lnSpc>
            </a:pPr>
            <a:r>
              <a:rPr lang="en-US" sz="2398">
                <a:solidFill>
                  <a:srgbClr val="191919"/>
                </a:solidFill>
                <a:latin typeface="Arsenal"/>
              </a:rPr>
              <a:t>All the RBG values are </a:t>
            </a:r>
          </a:p>
          <a:p>
            <a:pPr algn="ctr">
              <a:lnSpc>
                <a:spcPts val="3358"/>
              </a:lnSpc>
            </a:pPr>
            <a:r>
              <a:rPr lang="en-US" sz="2398">
                <a:solidFill>
                  <a:srgbClr val="191919"/>
                </a:solidFill>
                <a:latin typeface="Arsenal"/>
              </a:rPr>
              <a:t>converted into Binary format</a:t>
            </a:r>
          </a:p>
          <a:p>
            <a:pPr algn="ctr">
              <a:lnSpc>
                <a:spcPts val="3358"/>
              </a:lnSpc>
            </a:pPr>
            <a:r>
              <a:rPr lang="en-US" sz="2398">
                <a:solidFill>
                  <a:srgbClr val="191919"/>
                </a:solidFill>
                <a:latin typeface="Arsenal"/>
              </a:rPr>
              <a:t>Which helps the model to detect and classify swiftly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124017"/>
            <a:ext cx="16192500" cy="172508"/>
            <a:chOff x="0" y="0"/>
            <a:chExt cx="4264691" cy="454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192500" y="0"/>
            <a:ext cx="2283181" cy="167947"/>
            <a:chOff x="0" y="0"/>
            <a:chExt cx="601332" cy="442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019411" y="5679505"/>
            <a:ext cx="11088934" cy="3790460"/>
          </a:xfrm>
          <a:custGeom>
            <a:avLst/>
            <a:gdLst/>
            <a:ahLst/>
            <a:cxnLst/>
            <a:rect l="l" t="t" r="r" b="b"/>
            <a:pathLst>
              <a:path w="11088934" h="3790460">
                <a:moveTo>
                  <a:pt x="0" y="0"/>
                </a:moveTo>
                <a:lnTo>
                  <a:pt x="11088934" y="0"/>
                </a:lnTo>
                <a:lnTo>
                  <a:pt x="11088934" y="3790460"/>
                </a:lnTo>
                <a:lnTo>
                  <a:pt x="0" y="3790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8" r="-100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1002602"/>
            <a:ext cx="14291212" cy="876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44"/>
              </a:lnSpc>
            </a:pPr>
            <a:r>
              <a:rPr lang="en-US" sz="5600" spc="-112">
                <a:solidFill>
                  <a:srgbClr val="2A2E30"/>
                </a:solidFill>
                <a:latin typeface="Arsenal"/>
              </a:rPr>
              <a:t>CNN (Convolutional Neural Network)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9505" y="3073126"/>
            <a:ext cx="15352288" cy="231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indent="-269874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2A2E30"/>
                </a:solidFill>
                <a:latin typeface="Arsenal"/>
              </a:rPr>
              <a:t>CNNs consist of multiple convolutional layers each layer containing numerous “filters” which perform feature extraction.</a:t>
            </a:r>
          </a:p>
          <a:p>
            <a:pPr marL="539748" lvl="1" indent="-269874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2A2E30"/>
                </a:solidFill>
                <a:latin typeface="Arsenal"/>
              </a:rPr>
              <a:t>Initially these “filters” are random and by training, the feature extraction gets better by better.</a:t>
            </a:r>
          </a:p>
          <a:p>
            <a:pPr marL="539748" lvl="1" indent="-269874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2A2E30"/>
                </a:solidFill>
                <a:latin typeface="Arsenal"/>
              </a:rPr>
              <a:t>It’s primarily used for image classification.</a:t>
            </a:r>
          </a:p>
          <a:p>
            <a:pPr>
              <a:lnSpc>
                <a:spcPts val="3749"/>
              </a:lnSpc>
              <a:spcBef>
                <a:spcPct val="0"/>
              </a:spcBef>
            </a:pPr>
            <a:endParaRPr lang="en-US" sz="2499">
              <a:solidFill>
                <a:srgbClr val="2A2E30"/>
              </a:solidFill>
              <a:latin typeface="Arsen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454</Words>
  <Application>Microsoft Office PowerPoint</Application>
  <PresentationFormat>Custom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Arsenal</vt:lpstr>
      <vt:lpstr>Arial</vt:lpstr>
      <vt:lpstr>Calibri</vt:lpstr>
      <vt:lpstr>Radley</vt:lpstr>
      <vt:lpstr>Canva Sans</vt:lpstr>
      <vt:lpstr>Arsenal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Visual Charts Presentation in Aquamarine Black White Simple Style</dc:title>
  <cp:lastModifiedBy>Mayur Kyatham</cp:lastModifiedBy>
  <cp:revision>4</cp:revision>
  <dcterms:created xsi:type="dcterms:W3CDTF">2006-08-16T00:00:00Z</dcterms:created>
  <dcterms:modified xsi:type="dcterms:W3CDTF">2024-04-29T05:35:46Z</dcterms:modified>
  <dc:identifier>DAGBY46BBRw</dc:identifier>
</cp:coreProperties>
</file>