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8099" y="1141048"/>
            <a:ext cx="7990777" cy="3614480"/>
          </a:xfrm>
        </p:spPr>
        <p:txBody>
          <a:bodyPr bIns="0" anchor="b">
            <a:normAutofit/>
          </a:bodyPr>
          <a:lstStyle>
            <a:lvl1pPr algn="l"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8099" y="5022159"/>
            <a:ext cx="7990777" cy="1390394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276" b="0" cap="all" baseline="0">
                <a:solidFill>
                  <a:schemeClr val="tx1"/>
                </a:solidFill>
              </a:defRPr>
            </a:lvl1pPr>
            <a:lvl2pPr marL="487672" indent="0" algn="ctr">
              <a:buNone/>
              <a:defRPr sz="2133"/>
            </a:lvl2pPr>
            <a:lvl3pPr marL="975345" indent="0" algn="ctr">
              <a:buNone/>
              <a:defRPr sz="1920"/>
            </a:lvl3pPr>
            <a:lvl4pPr marL="1463017" indent="0" algn="ctr">
              <a:buNone/>
              <a:defRPr sz="1707"/>
            </a:lvl4pPr>
            <a:lvl5pPr marL="1950690" indent="0" algn="ctr">
              <a:buNone/>
              <a:defRPr sz="1707"/>
            </a:lvl5pPr>
            <a:lvl6pPr marL="2438362" indent="0" algn="ctr">
              <a:buNone/>
              <a:defRPr sz="1707"/>
            </a:lvl6pPr>
            <a:lvl7pPr marL="2926034" indent="0" algn="ctr">
              <a:buNone/>
              <a:defRPr sz="1707"/>
            </a:lvl7pPr>
            <a:lvl8pPr marL="3413707" indent="0" algn="ctr">
              <a:buNone/>
              <a:defRPr sz="1707"/>
            </a:lvl8pPr>
            <a:lvl9pPr marL="3901379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8098" y="468350"/>
            <a:ext cx="4389393" cy="4397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40467" y="1136317"/>
            <a:ext cx="1140629" cy="716200"/>
          </a:xfrm>
        </p:spPr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3408099" y="5018371"/>
            <a:ext cx="79907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01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90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8974" y="1136319"/>
            <a:ext cx="1568750" cy="662739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2966" y="1136319"/>
            <a:ext cx="7539335" cy="66273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838973" y="1136319"/>
            <a:ext cx="0" cy="6627398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503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380771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02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965" y="2497607"/>
            <a:ext cx="7988625" cy="2685084"/>
          </a:xfrm>
        </p:spPr>
        <p:txBody>
          <a:bodyPr anchor="b">
            <a:normAutofit/>
          </a:bodyPr>
          <a:lstStyle>
            <a:lvl1pPr algn="l"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966" y="5413257"/>
            <a:ext cx="7988625" cy="1440610"/>
          </a:xfrm>
        </p:spPr>
        <p:txBody>
          <a:bodyPr tIns="91440">
            <a:normAutofit/>
          </a:bodyPr>
          <a:lstStyle>
            <a:lvl1pPr marL="0" indent="0" algn="l">
              <a:buNone/>
              <a:defRPr sz="2560">
                <a:solidFill>
                  <a:schemeClr val="tx1"/>
                </a:solidFill>
              </a:defRPr>
            </a:lvl1pPr>
            <a:lvl2pPr marL="48767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4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1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6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3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034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70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379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52965" y="5411534"/>
            <a:ext cx="798862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26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966" y="1144733"/>
            <a:ext cx="9345910" cy="15065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2964" y="2864265"/>
            <a:ext cx="4445683" cy="48889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3503" y="2864265"/>
            <a:ext cx="4445372" cy="4888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84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965" y="1143701"/>
            <a:ext cx="9345911" cy="15023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965" y="2872250"/>
            <a:ext cx="4445534" cy="1140541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129" b="0" cap="all" baseline="0">
                <a:solidFill>
                  <a:schemeClr val="accent1"/>
                </a:solidFill>
              </a:defRPr>
            </a:lvl1pPr>
            <a:lvl2pPr marL="487672" indent="0">
              <a:buNone/>
              <a:defRPr sz="2133" b="1"/>
            </a:lvl2pPr>
            <a:lvl3pPr marL="975345" indent="0">
              <a:buNone/>
              <a:defRPr sz="1920" b="1"/>
            </a:lvl3pPr>
            <a:lvl4pPr marL="1463017" indent="0">
              <a:buNone/>
              <a:defRPr sz="1707" b="1"/>
            </a:lvl4pPr>
            <a:lvl5pPr marL="1950690" indent="0">
              <a:buNone/>
              <a:defRPr sz="1707" b="1"/>
            </a:lvl5pPr>
            <a:lvl6pPr marL="2438362" indent="0">
              <a:buNone/>
              <a:defRPr sz="1707" b="1"/>
            </a:lvl6pPr>
            <a:lvl7pPr marL="2926034" indent="0">
              <a:buNone/>
              <a:defRPr sz="1707" b="1"/>
            </a:lvl7pPr>
            <a:lvl8pPr marL="3413707" indent="0">
              <a:buNone/>
              <a:defRPr sz="1707" b="1"/>
            </a:lvl8pPr>
            <a:lvl9pPr marL="3901379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2965" y="4016740"/>
            <a:ext cx="4445534" cy="37610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53503" y="2877162"/>
            <a:ext cx="4445372" cy="1140959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129" b="0" cap="all" baseline="0">
                <a:solidFill>
                  <a:schemeClr val="accent1"/>
                </a:solidFill>
              </a:defRPr>
            </a:lvl1pPr>
            <a:lvl2pPr marL="487672" indent="0">
              <a:buNone/>
              <a:defRPr sz="2133" b="1"/>
            </a:lvl2pPr>
            <a:lvl3pPr marL="975345" indent="0">
              <a:buNone/>
              <a:defRPr sz="1920" b="1"/>
            </a:lvl3pPr>
            <a:lvl4pPr marL="1463017" indent="0">
              <a:buNone/>
              <a:defRPr sz="1707" b="1"/>
            </a:lvl4pPr>
            <a:lvl5pPr marL="1950690" indent="0">
              <a:buNone/>
              <a:defRPr sz="1707" b="1"/>
            </a:lvl5pPr>
            <a:lvl6pPr marL="2438362" indent="0">
              <a:buNone/>
              <a:defRPr sz="1707" b="1"/>
            </a:lvl6pPr>
            <a:lvl7pPr marL="2926034" indent="0">
              <a:buNone/>
              <a:defRPr sz="1707" b="1"/>
            </a:lvl7pPr>
            <a:lvl8pPr marL="3413707" indent="0">
              <a:buNone/>
              <a:defRPr sz="1707" b="1"/>
            </a:lvl8pPr>
            <a:lvl9pPr marL="3901379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53503" y="4012788"/>
            <a:ext cx="4445372" cy="3750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36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91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44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638" y="1136318"/>
            <a:ext cx="3450240" cy="3195900"/>
          </a:xfrm>
        </p:spPr>
        <p:txBody>
          <a:bodyPr anchor="b">
            <a:normAutofit/>
          </a:bodyPr>
          <a:lstStyle>
            <a:lvl1pPr algn="l"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355" y="1136319"/>
            <a:ext cx="5444520" cy="662588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6638" y="4558923"/>
            <a:ext cx="3452258" cy="3197413"/>
          </a:xfrm>
        </p:spPr>
        <p:txBody>
          <a:bodyPr>
            <a:normAutofit/>
          </a:bodyPr>
          <a:lstStyle>
            <a:lvl1pPr marL="0" indent="0" algn="l">
              <a:buNone/>
              <a:defRPr sz="2276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50486" y="4558921"/>
            <a:ext cx="344643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8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106135" y="685755"/>
            <a:ext cx="4993973" cy="7323166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900" y="1606419"/>
            <a:ext cx="4615019" cy="2603497"/>
          </a:xfrm>
        </p:spPr>
        <p:txBody>
          <a:bodyPr anchor="b">
            <a:normAutofit/>
          </a:bodyPr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21515" y="1596506"/>
            <a:ext cx="3178664" cy="5498776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413"/>
            </a:lvl1pPr>
            <a:lvl2pPr marL="487672" indent="0">
              <a:buNone/>
              <a:defRPr sz="2987"/>
            </a:lvl2pPr>
            <a:lvl3pPr marL="975345" indent="0">
              <a:buNone/>
              <a:defRPr sz="2560"/>
            </a:lvl3pPr>
            <a:lvl4pPr marL="1463017" indent="0">
              <a:buNone/>
              <a:defRPr sz="2133"/>
            </a:lvl4pPr>
            <a:lvl5pPr marL="1950690" indent="0">
              <a:buNone/>
              <a:defRPr sz="2133"/>
            </a:lvl5pPr>
            <a:lvl6pPr marL="2438362" indent="0">
              <a:buNone/>
              <a:defRPr sz="2133"/>
            </a:lvl6pPr>
            <a:lvl7pPr marL="2926034" indent="0">
              <a:buNone/>
              <a:defRPr sz="2133"/>
            </a:lvl7pPr>
            <a:lvl8pPr marL="3413707" indent="0">
              <a:buNone/>
              <a:defRPr sz="2133"/>
            </a:lvl8pPr>
            <a:lvl9pPr marL="3901379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2966" y="4474300"/>
            <a:ext cx="4608407" cy="2849766"/>
          </a:xfrm>
        </p:spPr>
        <p:txBody>
          <a:bodyPr>
            <a:normAutofit/>
          </a:bodyPr>
          <a:lstStyle>
            <a:lvl1pPr marL="0" indent="0" algn="l">
              <a:buNone/>
              <a:defRPr sz="2560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43255" y="7779353"/>
            <a:ext cx="4625664" cy="455286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44488" y="453179"/>
            <a:ext cx="4624431" cy="4564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2049822" y="4470905"/>
            <a:ext cx="461086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28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866822"/>
            <a:ext cx="13004800" cy="5801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8668805"/>
            <a:ext cx="13004801" cy="110183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8677158"/>
            <a:ext cx="130048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966" y="1144207"/>
            <a:ext cx="9345910" cy="1492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966" y="2866821"/>
            <a:ext cx="9345910" cy="4907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30637" y="469860"/>
            <a:ext cx="3368238" cy="439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2965" y="468350"/>
            <a:ext cx="5737250" cy="439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653" y="1136317"/>
            <a:ext cx="1131728" cy="716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982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17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75345" rtl="0" eaLnBrk="1" latinLnBrk="0" hangingPunct="1">
        <a:lnSpc>
          <a:spcPct val="90000"/>
        </a:lnSpc>
        <a:spcBef>
          <a:spcPct val="0"/>
        </a:spcBef>
        <a:buNone/>
        <a:defRPr sz="4551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25115" indent="-325115" algn="l" defTabSz="975345" rtl="0" eaLnBrk="1" latinLnBrk="0" hangingPunct="1">
        <a:lnSpc>
          <a:spcPct val="120000"/>
        </a:lnSpc>
        <a:spcBef>
          <a:spcPts val="1422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4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975345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76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625575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7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275804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1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926034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72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45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17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90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362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34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707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379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estasp.vulnweb.com" TargetMode="External"/><Relationship Id="rId2" Type="http://schemas.openxmlformats.org/officeDocument/2006/relationships/hyperlink" Target="http://vulnweb.com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github.com" TargetMode="External"/><Relationship Id="rId4" Type="http://schemas.openxmlformats.org/officeDocument/2006/relationships/hyperlink" Target="http://testasp.vulnweb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ine"/>
          <p:cNvSpPr/>
          <p:nvPr/>
        </p:nvSpPr>
        <p:spPr>
          <a:xfrm>
            <a:off x="571500" y="5588000"/>
            <a:ext cx="1187578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2500" i="0" spc="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9" name="Ethical hacking internship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ln w="63500">
            <a:solidFill>
              <a:schemeClr val="accent5">
                <a:lumOff val="-8059"/>
              </a:schemeClr>
            </a:solidFill>
          </a:ln>
        </p:spPr>
        <p:txBody>
          <a:bodyPr>
            <a:normAutofit fontScale="90000"/>
          </a:bodyPr>
          <a:lstStyle>
            <a:lvl1pPr defTabSz="473201">
              <a:defRPr sz="9639" i="1" u="sng">
                <a:latin typeface="Hoefler Text"/>
                <a:ea typeface="Hoefler Text"/>
                <a:cs typeface="Hoefler Text"/>
                <a:sym typeface="Hoefler Text"/>
              </a:defRPr>
            </a:lvl1pPr>
          </a:lstStyle>
          <a:p>
            <a:r>
              <a:t>Ethical hacking internship</a:t>
            </a:r>
          </a:p>
        </p:txBody>
      </p:sp>
      <p:sp>
        <p:nvSpPr>
          <p:cNvPr id="130" name="Suraj L Mangasule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lvl="1"/>
            <a:r>
              <a:rPr dirty="0"/>
              <a:t>   </a:t>
            </a:r>
          </a:p>
          <a:p>
            <a:pPr lvl="1"/>
            <a:endParaRPr dirty="0"/>
          </a:p>
          <a:p>
            <a:pPr lvl="1"/>
            <a:endParaRPr dirty="0"/>
          </a:p>
          <a:p>
            <a:pPr lvl="1">
              <a:defRPr i="0">
                <a:latin typeface="Herculanum"/>
                <a:ea typeface="Herculanum"/>
                <a:cs typeface="Herculanum"/>
                <a:sym typeface="Herculanum"/>
              </a:defRPr>
            </a:pPr>
            <a:r>
              <a:rPr sz="6600" dirty="0"/>
              <a:t>                               </a:t>
            </a:r>
            <a:r>
              <a:rPr sz="6600" dirty="0">
                <a:solidFill>
                  <a:srgbClr val="F43822"/>
                </a:solidFill>
              </a:rPr>
              <a:t>S</a:t>
            </a:r>
            <a:r>
              <a:rPr lang="en-US" sz="6600" dirty="0">
                <a:solidFill>
                  <a:srgbClr val="F43822"/>
                </a:solidFill>
              </a:rPr>
              <a:t>rushti B Bogar</a:t>
            </a:r>
            <a:r>
              <a:rPr sz="6600" dirty="0">
                <a:solidFill>
                  <a:srgbClr val="F4382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"/>
          <p:cNvSpPr/>
          <p:nvPr/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2500" i="0" spc="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Task : 03"/>
          <p:cNvSpPr txBox="1">
            <a:spLocks noGrp="1"/>
          </p:cNvSpPr>
          <p:nvPr>
            <p:ph type="title"/>
          </p:nvPr>
        </p:nvSpPr>
        <p:spPr>
          <a:xfrm>
            <a:off x="1829445" y="196855"/>
            <a:ext cx="9345910" cy="1492245"/>
          </a:xfrm>
          <a:prstGeom prst="rect">
            <a:avLst/>
          </a:prstGeom>
          <a:ln w="63500">
            <a:solidFill>
              <a:srgbClr val="000000"/>
            </a:solidFill>
          </a:ln>
        </p:spPr>
        <p:txBody>
          <a:bodyPr>
            <a:normAutofit/>
          </a:bodyPr>
          <a:lstStyle>
            <a:lvl1pPr defTabSz="484886">
              <a:spcBef>
                <a:spcPts val="1900"/>
              </a:spcBef>
              <a:defRPr sz="4316"/>
            </a:lvl1pPr>
          </a:lstStyle>
          <a:p>
            <a:r>
              <a:t>Task : 03</a:t>
            </a:r>
          </a:p>
        </p:txBody>
      </p:sp>
      <p:sp>
        <p:nvSpPr>
          <p:cNvPr id="134" name="Title : cross site scripting…"/>
          <p:cNvSpPr txBox="1">
            <a:spLocks noGrp="1"/>
          </p:cNvSpPr>
          <p:nvPr>
            <p:ph type="body" idx="4294967295"/>
          </p:nvPr>
        </p:nvSpPr>
        <p:spPr>
          <a:xfrm>
            <a:off x="0" y="1803400"/>
            <a:ext cx="11861800" cy="7226300"/>
          </a:xfrm>
          <a:prstGeom prst="rect">
            <a:avLst/>
          </a:prstGeom>
        </p:spPr>
        <p:txBody>
          <a:bodyPr/>
          <a:lstStyle/>
          <a:p>
            <a:r>
              <a:t>Title : cross site scripting</a:t>
            </a:r>
          </a:p>
          <a:p>
            <a:r>
              <a:t>Domain :</a:t>
            </a:r>
            <a:r>
              <a:rPr u="sng">
                <a:hlinkClick r:id="rId2"/>
              </a:rPr>
              <a:t>vulnweb.com</a:t>
            </a:r>
          </a:p>
          <a:p>
            <a:r>
              <a:t>Subdomain: </a:t>
            </a:r>
            <a:r>
              <a:rPr u="sng">
                <a:hlinkClick r:id="rId3"/>
              </a:rPr>
              <a:t>testasp.vulnweb.com</a:t>
            </a:r>
          </a:p>
          <a:p>
            <a:pPr marL="0" indent="0">
              <a:buSzTx/>
              <a:buNone/>
              <a:defRPr b="1" u="sng"/>
            </a:pPr>
            <a:r>
              <a:t>Steps: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F28F3D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666666"/>
                </a:solidFill>
              </a:rPr>
              <a:t>Step 1:  first I Visited the </a:t>
            </a:r>
            <a:r>
              <a:rPr u="sng">
                <a:hlinkClick r:id="rId4"/>
              </a:rPr>
              <a:t>http://testasp.vulnweb.com/</a:t>
            </a:r>
            <a:r>
              <a:rPr>
                <a:solidFill>
                  <a:srgbClr val="666666"/>
                </a:solidFill>
              </a:rPr>
              <a:t> website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Step 2:  On that home page in top menu I found search option 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Step 3:  I clicked on it  and I prompted with a  search box.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Step 4:  Later I used a XSS payload and typed inside a search bar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Step 5:  I got payload from </a:t>
            </a:r>
            <a:r>
              <a:rPr u="sng">
                <a:hlinkClick r:id="rId5"/>
              </a:rPr>
              <a:t>github.com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I used &lt;script&gt;alert(document.cookies)&lt;/script&gt;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Step 6:  I used Burpsuite and send the requests to intruder and pasted all the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payloads whichever copied from the </a:t>
            </a:r>
            <a:r>
              <a:rPr u="sng">
                <a:hlinkClick r:id="rId5"/>
              </a:rPr>
              <a:t>github.com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Step 7:  I found successful payload for XSS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XSS can have huge implications for a web application and its users.…"/>
          <p:cNvSpPr txBox="1">
            <a:spLocks noGrp="1"/>
          </p:cNvSpPr>
          <p:nvPr>
            <p:ph type="body" idx="4294967295"/>
          </p:nvPr>
        </p:nvSpPr>
        <p:spPr>
          <a:xfrm>
            <a:off x="0" y="1803400"/>
            <a:ext cx="11861800" cy="72263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/>
          <a:lstStyle/>
          <a:p>
            <a:pPr marL="0" indent="0">
              <a:buSzTx/>
              <a:buFontTx/>
              <a:buNone/>
            </a:pPr>
            <a:r>
              <a:t>XSS can have huge implications for a web application and its users. </a:t>
            </a:r>
          </a:p>
          <a:p>
            <a:pPr marL="228600" indent="-228600">
              <a:buClr>
                <a:srgbClr val="5C5C5C"/>
              </a:buClr>
              <a:buSzPct val="100000"/>
              <a:buFontTx/>
              <a:buAutoNum type="arabicPeriod"/>
            </a:pPr>
            <a:r>
              <a:rPr b="1"/>
              <a:t>User accounts can be hijacked</a:t>
            </a:r>
            <a:r>
              <a:t>, </a:t>
            </a:r>
          </a:p>
          <a:p>
            <a:pPr marL="228600" indent="-228600">
              <a:buClr>
                <a:srgbClr val="5C5C5C"/>
              </a:buClr>
              <a:buSzPct val="100000"/>
              <a:buFontTx/>
              <a:buAutoNum type="arabicPeriod"/>
            </a:pPr>
            <a:r>
              <a:t>credentials could be stolen, </a:t>
            </a:r>
          </a:p>
          <a:p>
            <a:pPr marL="228600" indent="-228600">
              <a:buClr>
                <a:srgbClr val="5C5C5C"/>
              </a:buClr>
              <a:buSzPct val="100000"/>
              <a:buFontTx/>
              <a:buAutoNum type="arabicPeriod"/>
            </a:pPr>
            <a:r>
              <a:t>sensitive data could be exfiltrated, </a:t>
            </a:r>
          </a:p>
          <a:p>
            <a:pPr marL="228600" indent="-228600">
              <a:buClr>
                <a:srgbClr val="5C5C5C"/>
              </a:buClr>
              <a:buSzPct val="100000"/>
              <a:buFontTx/>
              <a:buAutoNum type="arabicPeriod"/>
            </a:pPr>
            <a:r>
              <a:t> access to your client computers can be obtained.</a:t>
            </a:r>
          </a:p>
          <a:p>
            <a:pPr marL="228600" indent="-228600">
              <a:buClr>
                <a:srgbClr val="5C5C5C"/>
              </a:buClr>
              <a:buSzPct val="100000"/>
              <a:buFontTx/>
              <a:buAutoNum type="arabicPeriod"/>
            </a:pPr>
            <a:r>
              <a:t>It is harmful for the Website/Organization because with XSS user data can be stolen.</a:t>
            </a:r>
          </a:p>
        </p:txBody>
      </p:sp>
      <p:sp>
        <p:nvSpPr>
          <p:cNvPr id="137" name="Impact :"/>
          <p:cNvSpPr txBox="1">
            <a:spLocks noGrp="1"/>
          </p:cNvSpPr>
          <p:nvPr>
            <p:ph type="title" idx="4294967295"/>
          </p:nvPr>
        </p:nvSpPr>
        <p:spPr>
          <a:xfrm>
            <a:off x="0" y="723900"/>
            <a:ext cx="11861800" cy="7239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 fontScale="90000"/>
          </a:bodyPr>
          <a:lstStyle>
            <a:lvl1pPr defTabSz="525779">
              <a:spcBef>
                <a:spcPts val="2000"/>
              </a:spcBef>
              <a:defRPr sz="4680"/>
            </a:lvl1pPr>
          </a:lstStyle>
          <a:p>
            <a:r>
              <a:t>Impact 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Mitigation"/>
          <p:cNvSpPr txBox="1">
            <a:spLocks noGrp="1"/>
          </p:cNvSpPr>
          <p:nvPr>
            <p:ph type="title" idx="4294967295"/>
          </p:nvPr>
        </p:nvSpPr>
        <p:spPr>
          <a:xfrm>
            <a:off x="0" y="723900"/>
            <a:ext cx="11861800" cy="7239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 fontScale="90000"/>
          </a:bodyPr>
          <a:lstStyle>
            <a:lvl1pPr defTabSz="525779">
              <a:spcBef>
                <a:spcPts val="2000"/>
              </a:spcBef>
              <a:defRPr sz="4680" u="sng">
                <a:solidFill>
                  <a:srgbClr val="080B76"/>
                </a:solidFill>
              </a:defRPr>
            </a:lvl1pPr>
          </a:lstStyle>
          <a:p>
            <a:r>
              <a:t>Mitigation</a:t>
            </a:r>
          </a:p>
        </p:txBody>
      </p:sp>
      <p:sp>
        <p:nvSpPr>
          <p:cNvPr id="140" name="Mitigations for XSS typically involve sanitizing data input (to make sure input does not contain any code), escaping all output (to make sure data is not presented as code),…"/>
          <p:cNvSpPr txBox="1">
            <a:spLocks noGrp="1"/>
          </p:cNvSpPr>
          <p:nvPr>
            <p:ph type="body" idx="4294967295"/>
          </p:nvPr>
        </p:nvSpPr>
        <p:spPr>
          <a:xfrm>
            <a:off x="0" y="1803400"/>
            <a:ext cx="11861800" cy="72263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/>
          <a:lstStyle/>
          <a:p>
            <a:pPr marL="228600" indent="-228600">
              <a:buSzPct val="100000"/>
              <a:buFontTx/>
              <a:buAutoNum type="arabicPeriod"/>
            </a:pPr>
            <a:r>
              <a:t>Mitigations for XSS typically involve </a:t>
            </a:r>
            <a:r>
              <a:rPr b="1"/>
              <a:t>sanitizing data input</a:t>
            </a:r>
            <a:r>
              <a:t> (to make sure input does not contain any code), escaping all output (to make sure data is not presented as code), </a:t>
            </a:r>
          </a:p>
          <a:p>
            <a:pPr marL="228600" indent="-228600">
              <a:buSzPct val="100000"/>
              <a:buFontTx/>
              <a:buAutoNum type="arabicPeriod"/>
            </a:pPr>
            <a:r>
              <a:t>re-structuring applications so code is loaded from well-defined endpoints</a:t>
            </a:r>
          </a:p>
          <a:p>
            <a:pPr marL="228600" indent="-228600">
              <a:buSzPct val="100000"/>
              <a:buFontTx/>
              <a:buAutoNum type="arabicPeriod"/>
            </a:pPr>
            <a:r>
              <a:t>If you want safety of your website vulnerable of XSS (cross site scripting )then just block the user for scripting on browser.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creenshots :"/>
          <p:cNvSpPr txBox="1">
            <a:spLocks noGrp="1"/>
          </p:cNvSpPr>
          <p:nvPr>
            <p:ph type="title" idx="4294967295"/>
          </p:nvPr>
        </p:nvSpPr>
        <p:spPr>
          <a:xfrm>
            <a:off x="0" y="723900"/>
            <a:ext cx="11861800" cy="723900"/>
          </a:xfrm>
          <a:prstGeom prst="rect">
            <a:avLst/>
          </a:prstGeom>
          <a:ln w="63500">
            <a:solidFill>
              <a:schemeClr val="accent5">
                <a:lumOff val="-8059"/>
              </a:schemeClr>
            </a:solidFill>
          </a:ln>
        </p:spPr>
        <p:txBody>
          <a:bodyPr>
            <a:normAutofit/>
          </a:bodyPr>
          <a:lstStyle>
            <a:lvl1pPr defTabSz="484886">
              <a:spcBef>
                <a:spcPts val="1900"/>
              </a:spcBef>
              <a:defRPr sz="4316"/>
            </a:lvl1pPr>
          </a:lstStyle>
          <a:p>
            <a:r>
              <a:t>Screenshots :</a:t>
            </a:r>
          </a:p>
        </p:txBody>
      </p:sp>
      <p:sp>
        <p:nvSpPr>
          <p:cNvPr id="145" name="XSS payload used :&lt;script&gt;alert(document.cookies)&lt;/script&gt;"/>
          <p:cNvSpPr txBox="1">
            <a:spLocks noGrp="1"/>
          </p:cNvSpPr>
          <p:nvPr>
            <p:ph type="body" idx="4294967295"/>
          </p:nvPr>
        </p:nvSpPr>
        <p:spPr>
          <a:xfrm>
            <a:off x="0" y="1803400"/>
            <a:ext cx="11861800" cy="7226300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t>XSS payload used :&lt;script&gt;alert(document.cookies)&lt;/script&gt;</a:t>
            </a:r>
          </a:p>
        </p:txBody>
      </p:sp>
      <p:pic>
        <p:nvPicPr>
          <p:cNvPr id="143" name="Screenshot 2022-02-02 at 10.04.18 AM.png" descr="Screenshot 2022-02-02 at 10.04.18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728" y="2281609"/>
            <a:ext cx="7776868" cy="4860543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blurRad="50800" dist="25400" dir="3600000" rotWithShape="0">
              <a:srgbClr val="000000">
                <a:alpha val="70000"/>
              </a:srgbClr>
            </a:outerShdw>
          </a:effectLst>
        </p:spPr>
      </p:pic>
      <p:pic>
        <p:nvPicPr>
          <p:cNvPr id="144" name="Screenshot 2022-02-02 at 10.04.30 AM.png" descr="Screenshot 2022-02-02 at 10.04.30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748" y="4548726"/>
            <a:ext cx="8248823" cy="5155514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blurRad="50800" dist="25400" dir="36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Its an amazing platform to learn Ethical Hacking we are very much thankful to entire team of Internship studio .…"/>
          <p:cNvSpPr txBox="1">
            <a:spLocks noGrp="1"/>
          </p:cNvSpPr>
          <p:nvPr>
            <p:ph type="body" idx="4294967295"/>
          </p:nvPr>
        </p:nvSpPr>
        <p:spPr>
          <a:xfrm>
            <a:off x="0" y="1803400"/>
            <a:ext cx="11861800" cy="72263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/>
          <a:lstStyle/>
          <a:p>
            <a:pPr marL="0" indent="0">
              <a:buSzTx/>
              <a:buNone/>
            </a:pPr>
            <a:r>
              <a:t>Its an amazing platform to learn Ethical Hacking we are very much thankful to entire team of Internship studio .</a:t>
            </a:r>
          </a:p>
          <a:p>
            <a:pPr marL="0" indent="0">
              <a:buSzTx/>
              <a:buNone/>
            </a:pPr>
            <a:r>
              <a:t>We learned alott many things which we have to aware in day todays life .we looking forward to learn much more things from you.</a:t>
            </a:r>
          </a:p>
          <a:p>
            <a:pPr marL="0" lvl="6" indent="2819400">
              <a:spcBef>
                <a:spcPts val="2300"/>
              </a:spcBef>
              <a:buSzTx/>
              <a:buNone/>
              <a:defRPr sz="5200" cap="all">
                <a:solidFill>
                  <a:srgbClr val="0312F8"/>
                </a:solidFill>
                <a:latin typeface="Herculanum"/>
                <a:ea typeface="Herculanum"/>
                <a:cs typeface="Herculanum"/>
                <a:sym typeface="Herculanum"/>
              </a:defRPr>
            </a:pPr>
            <a:r>
              <a:t>Thank you</a:t>
            </a:r>
          </a:p>
        </p:txBody>
      </p:sp>
      <p:sp>
        <p:nvSpPr>
          <p:cNvPr id="148" name="Gratitude"/>
          <p:cNvSpPr txBox="1">
            <a:spLocks noGrp="1"/>
          </p:cNvSpPr>
          <p:nvPr>
            <p:ph type="title" idx="4294967295"/>
          </p:nvPr>
        </p:nvSpPr>
        <p:spPr>
          <a:xfrm>
            <a:off x="0" y="723900"/>
            <a:ext cx="11861800" cy="7239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>
            <a:normAutofit fontScale="90000"/>
          </a:bodyPr>
          <a:lstStyle>
            <a:lvl1pPr defTabSz="525779">
              <a:spcBef>
                <a:spcPts val="2000"/>
              </a:spcBef>
              <a:defRPr sz="4680"/>
            </a:lvl1pPr>
          </a:lstStyle>
          <a:p>
            <a:r>
              <a:t>Gratitude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DIN Alternate Bold"/>
            <a:ea typeface="DIN Alternate Bold"/>
            <a:cs typeface="DIN Alternate Bold"/>
            <a:sym typeface="DIN 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kumimoji="0" sz="2800" b="0" i="1" u="none" strike="noStrike" cap="none" spc="28" normalizeH="0" baseline="0">
            <a:ln>
              <a:noFill/>
            </a:ln>
            <a:solidFill>
              <a:srgbClr val="5C5C5C"/>
            </a:solidFill>
            <a:effectLst/>
            <a:uFillTx/>
            <a:latin typeface="Iowan Old Style Roman"/>
            <a:ea typeface="Iowan Old Style Roman"/>
            <a:cs typeface="Iowan Old Style Roman"/>
            <a:sym typeface="Iowan Old Style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342</Words>
  <Application>Microsoft Office PowerPoint</Application>
  <PresentationFormat>Custom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Gill Sans MT</vt:lpstr>
      <vt:lpstr>Helvetica</vt:lpstr>
      <vt:lpstr>Helvetica Neue</vt:lpstr>
      <vt:lpstr>Herculanum</vt:lpstr>
      <vt:lpstr>Hoefler Text</vt:lpstr>
      <vt:lpstr>Gallery</vt:lpstr>
      <vt:lpstr>Ethical hacking internship</vt:lpstr>
      <vt:lpstr>Task : 03</vt:lpstr>
      <vt:lpstr>Impact :</vt:lpstr>
      <vt:lpstr>Mitigation</vt:lpstr>
      <vt:lpstr>Screenshots :</vt:lpstr>
      <vt:lpstr>Gratitude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hacking internship</dc:title>
  <dc:creator>Srushti</dc:creator>
  <cp:lastModifiedBy>srushti bogar</cp:lastModifiedBy>
  <cp:revision>1</cp:revision>
  <dcterms:modified xsi:type="dcterms:W3CDTF">2022-02-02T09:48:34Z</dcterms:modified>
</cp:coreProperties>
</file>