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7" r:id="rId3"/>
    <p:sldId id="264" r:id="rId4"/>
    <p:sldId id="269" r:id="rId5"/>
    <p:sldId id="263" r:id="rId6"/>
    <p:sldId id="266" r:id="rId7"/>
    <p:sldId id="271" r:id="rId8"/>
    <p:sldId id="259" r:id="rId9"/>
    <p:sldId id="275" r:id="rId10"/>
    <p:sldId id="270" r:id="rId11"/>
    <p:sldId id="273" r:id="rId12"/>
    <p:sldId id="274"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0"/>
  </p:normalViewPr>
  <p:slideViewPr>
    <p:cSldViewPr snapToGrid="0" snapToObjects="1">
      <p:cViewPr varScale="1">
        <p:scale>
          <a:sx n="69" d="100"/>
          <a:sy n="69" d="100"/>
        </p:scale>
        <p:origin x="706" y="67"/>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0T07:34:26.196"/>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0T07:34:26.907"/>
    </inkml:context>
    <inkml:brush xml:id="br0">
      <inkml:brushProperty name="width" value="0.05" units="cm"/>
      <inkml:brushProperty name="height" value="0.05"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0T07:34:27.805"/>
    </inkml:context>
    <inkml:brush xml:id="br0">
      <inkml:brushProperty name="width" value="0.05" units="cm"/>
      <inkml:brushProperty name="height" value="0.05" units="cm"/>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0T07:34:28.249"/>
    </inkml:context>
    <inkml:brush xml:id="br0">
      <inkml:brushProperty name="width" value="0.05" units="cm"/>
      <inkml:brushProperty name="height" value="0.05" units="cm"/>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0T07:34:28.714"/>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33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65395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139852" y="0"/>
            <a:ext cx="14630400" cy="8229600"/>
          </a:xfrm>
          <a:prstGeom prst="rect">
            <a:avLst/>
          </a:prstGeom>
          <a:solidFill>
            <a:srgbClr val="FFFCFA"/>
          </a:solidFill>
          <a:ln/>
        </p:spPr>
        <p:txBody>
          <a:bodyPr/>
          <a:lstStyle/>
          <a:p>
            <a:endParaRPr lang="en-IN" dirty="0"/>
          </a:p>
        </p:txBody>
      </p:sp>
      <p:sp>
        <p:nvSpPr>
          <p:cNvPr id="5" name="Text 2"/>
          <p:cNvSpPr/>
          <p:nvPr/>
        </p:nvSpPr>
        <p:spPr>
          <a:xfrm>
            <a:off x="6319599" y="1444585"/>
            <a:ext cx="7477601" cy="2874645"/>
          </a:xfrm>
          <a:prstGeom prst="rect">
            <a:avLst/>
          </a:prstGeom>
          <a:noFill/>
          <a:ln/>
        </p:spPr>
        <p:txBody>
          <a:bodyPr wrap="square" rtlCol="0" anchor="t"/>
          <a:lstStyle/>
          <a:p>
            <a:pPr marL="0" indent="0">
              <a:lnSpc>
                <a:spcPts val="7545"/>
              </a:lnSpc>
              <a:buNone/>
            </a:pPr>
            <a:endParaRPr lang="en-US" sz="6036" dirty="0"/>
          </a:p>
        </p:txBody>
      </p:sp>
      <p:sp>
        <p:nvSpPr>
          <p:cNvPr id="6" name="Text 3"/>
          <p:cNvSpPr/>
          <p:nvPr/>
        </p:nvSpPr>
        <p:spPr>
          <a:xfrm>
            <a:off x="6319599" y="4652486"/>
            <a:ext cx="7477601" cy="2132409"/>
          </a:xfrm>
          <a:prstGeom prst="rect">
            <a:avLst/>
          </a:prstGeom>
          <a:noFill/>
          <a:ln/>
        </p:spPr>
        <p:txBody>
          <a:bodyPr wrap="square" rtlCol="0" anchor="t"/>
          <a:lstStyle/>
          <a:p>
            <a:pPr marL="0" indent="0">
              <a:lnSpc>
                <a:spcPts val="2799"/>
              </a:lnSpc>
              <a:buNone/>
            </a:pPr>
            <a:endParaRPr lang="en-US" sz="1750" dirty="0"/>
          </a:p>
        </p:txBody>
      </p:sp>
      <p:sp>
        <p:nvSpPr>
          <p:cNvPr id="7" name="TextBox 6">
            <a:extLst>
              <a:ext uri="{FF2B5EF4-FFF2-40B4-BE49-F238E27FC236}">
                <a16:creationId xmlns:a16="http://schemas.microsoft.com/office/drawing/2014/main" id="{CFAC725A-26E4-7193-271B-C32A8CE78CEA}"/>
              </a:ext>
            </a:extLst>
          </p:cNvPr>
          <p:cNvSpPr txBox="1"/>
          <p:nvPr/>
        </p:nvSpPr>
        <p:spPr>
          <a:xfrm flipH="1">
            <a:off x="139852" y="107576"/>
            <a:ext cx="13657347" cy="3416320"/>
          </a:xfrm>
          <a:prstGeom prst="rect">
            <a:avLst/>
          </a:prstGeom>
          <a:noFill/>
        </p:spPr>
        <p:txBody>
          <a:bodyPr wrap="square" rtlCol="0">
            <a:spAutoFit/>
          </a:bodyPr>
          <a:lstStyle/>
          <a:p>
            <a:r>
              <a:rPr lang="en-GB" sz="3600" b="1" dirty="0"/>
              <a:t>                            </a:t>
            </a:r>
          </a:p>
          <a:p>
            <a:r>
              <a:rPr lang="en-GB" sz="3600" b="1" dirty="0"/>
              <a:t>                    </a:t>
            </a:r>
            <a:r>
              <a:rPr lang="en-GB" sz="3600" b="1" dirty="0">
                <a:latin typeface="Times New Roman" panose="02020603050405020304" pitchFamily="18" charset="0"/>
                <a:cs typeface="Times New Roman" panose="02020603050405020304" pitchFamily="18" charset="0"/>
              </a:rPr>
              <a:t>P.E.S COLLEGE OF ENGINEERING MANDYA</a:t>
            </a:r>
          </a:p>
          <a:p>
            <a:endParaRPr lang="en-GB" sz="3600" b="1" dirty="0"/>
          </a:p>
          <a:p>
            <a:r>
              <a:rPr lang="en-GB" sz="3600" b="1" dirty="0"/>
              <a:t>                                               </a:t>
            </a:r>
          </a:p>
          <a:p>
            <a:r>
              <a:rPr lang="en-GB" sz="36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Mini Project On</a:t>
            </a:r>
          </a:p>
          <a:p>
            <a:r>
              <a:rPr lang="en-GB" sz="3600" b="1" dirty="0"/>
              <a:t>            </a:t>
            </a:r>
            <a:r>
              <a:rPr lang="en-GB" sz="3200" b="1" dirty="0">
                <a:latin typeface="Times New Roman" panose="02020603050405020304" pitchFamily="18" charset="0"/>
                <a:cs typeface="Times New Roman" panose="02020603050405020304" pitchFamily="18" charset="0"/>
              </a:rPr>
              <a:t>         WEATHER QUALITY MONITORING SYSTEM </a:t>
            </a:r>
          </a:p>
        </p:txBody>
      </p:sp>
      <p:sp>
        <p:nvSpPr>
          <p:cNvPr id="8" name="TextBox 7">
            <a:extLst>
              <a:ext uri="{FF2B5EF4-FFF2-40B4-BE49-F238E27FC236}">
                <a16:creationId xmlns:a16="http://schemas.microsoft.com/office/drawing/2014/main" id="{F80779CC-CABF-622D-1B63-AF5DD186ECE5}"/>
              </a:ext>
            </a:extLst>
          </p:cNvPr>
          <p:cNvSpPr txBox="1"/>
          <p:nvPr/>
        </p:nvSpPr>
        <p:spPr>
          <a:xfrm>
            <a:off x="1441523" y="5015180"/>
            <a:ext cx="10499465" cy="3539430"/>
          </a:xfrm>
          <a:prstGeom prst="rect">
            <a:avLst/>
          </a:prstGeom>
          <a:noFill/>
        </p:spPr>
        <p:txBody>
          <a:bodyPr wrap="square" rtlCol="0">
            <a:spAutoFit/>
          </a:bodyPr>
          <a:lstStyle/>
          <a:p>
            <a:r>
              <a:rPr lang="en-GB" sz="3200" b="1" dirty="0"/>
              <a:t>Presented</a:t>
            </a:r>
            <a:r>
              <a:rPr lang="en-GB" sz="3200" dirty="0"/>
              <a:t> </a:t>
            </a:r>
            <a:r>
              <a:rPr lang="en-GB" sz="3200" b="1" dirty="0"/>
              <a:t>By:</a:t>
            </a:r>
          </a:p>
          <a:p>
            <a:pPr algn="just"/>
            <a:r>
              <a:rPr lang="en-GB" sz="3200" b="1" dirty="0"/>
              <a:t>                   </a:t>
            </a:r>
            <a:r>
              <a:rPr lang="en-GB" sz="3200" dirty="0"/>
              <a:t>ANUSHA S A              4PS21EC011</a:t>
            </a:r>
          </a:p>
          <a:p>
            <a:pPr algn="just"/>
            <a:r>
              <a:rPr lang="en-GB" sz="3200" dirty="0"/>
              <a:t>                   CHANDANA K B        4PS21EC022</a:t>
            </a:r>
          </a:p>
          <a:p>
            <a:pPr algn="just"/>
            <a:r>
              <a:rPr lang="en-GB" sz="3200" dirty="0"/>
              <a:t>                   DEEKSHA S                4PS21EC029</a:t>
            </a:r>
          </a:p>
          <a:p>
            <a:pPr algn="just"/>
            <a:r>
              <a:rPr lang="en-GB" sz="3200" dirty="0"/>
              <a:t>                   GAGANA S                 4PS21EC036</a:t>
            </a:r>
          </a:p>
          <a:p>
            <a:endParaRPr lang="en-GB" sz="3200" b="1" dirty="0"/>
          </a:p>
          <a:p>
            <a:r>
              <a:rPr lang="en-GB" sz="3200" b="1" dirty="0"/>
              <a:t>       </a:t>
            </a:r>
            <a:endParaRPr lang="en-IN" sz="3200" b="1" dirty="0"/>
          </a:p>
        </p:txBody>
      </p:sp>
      <p:sp>
        <p:nvSpPr>
          <p:cNvPr id="10" name="TextBox 9">
            <a:extLst>
              <a:ext uri="{FF2B5EF4-FFF2-40B4-BE49-F238E27FC236}">
                <a16:creationId xmlns:a16="http://schemas.microsoft.com/office/drawing/2014/main" id="{CDB714EB-DB89-0355-5AD1-2D767E43140E}"/>
              </a:ext>
            </a:extLst>
          </p:cNvPr>
          <p:cNvSpPr txBox="1"/>
          <p:nvPr/>
        </p:nvSpPr>
        <p:spPr>
          <a:xfrm flipH="1">
            <a:off x="4851697" y="2803141"/>
            <a:ext cx="3786694" cy="2369880"/>
          </a:xfrm>
          <a:prstGeom prst="rect">
            <a:avLst/>
          </a:prstGeom>
          <a:noFill/>
        </p:spPr>
        <p:txBody>
          <a:bodyPr wrap="square" rtlCol="0">
            <a:spAutoFit/>
          </a:bodyPr>
          <a:lstStyle/>
          <a:p>
            <a:r>
              <a:rPr lang="en-GB" sz="2400" b="1" dirty="0"/>
              <a:t>  </a:t>
            </a:r>
          </a:p>
          <a:p>
            <a:endParaRPr lang="en-GB" sz="2400" b="1" dirty="0"/>
          </a:p>
          <a:p>
            <a:endParaRPr lang="en-GB" sz="2400" b="1" dirty="0"/>
          </a:p>
          <a:p>
            <a:r>
              <a:rPr lang="en-GB" sz="2400" b="1" dirty="0"/>
              <a:t>     Under the Guidance Of </a:t>
            </a:r>
          </a:p>
          <a:p>
            <a:r>
              <a:rPr lang="en-GB" sz="2000" dirty="0"/>
              <a:t>            </a:t>
            </a:r>
            <a:r>
              <a:rPr lang="en-GB" sz="2800" dirty="0"/>
              <a:t>Dr . B.S NANDA</a:t>
            </a:r>
          </a:p>
          <a:p>
            <a:r>
              <a:rPr lang="en-GB" sz="2400" dirty="0"/>
              <a:t>                 Professor</a:t>
            </a:r>
            <a:endParaRPr lang="en-IN" sz="2400" dirty="0"/>
          </a:p>
        </p:txBody>
      </p:sp>
      <p:pic>
        <p:nvPicPr>
          <p:cNvPr id="4" name="Picture 3">
            <a:extLst>
              <a:ext uri="{FF2B5EF4-FFF2-40B4-BE49-F238E27FC236}">
                <a16:creationId xmlns:a16="http://schemas.microsoft.com/office/drawing/2014/main" id="{818A3CCB-C9F1-70EC-3DF3-2108C8EBB877}"/>
              </a:ext>
            </a:extLst>
          </p:cNvPr>
          <p:cNvPicPr>
            <a:picLocks noChangeAspect="1"/>
          </p:cNvPicPr>
          <p:nvPr/>
        </p:nvPicPr>
        <p:blipFill>
          <a:blip r:embed="rId3"/>
          <a:stretch>
            <a:fillRect/>
          </a:stretch>
        </p:blipFill>
        <p:spPr>
          <a:xfrm>
            <a:off x="372226" y="368936"/>
            <a:ext cx="1905000" cy="1800225"/>
          </a:xfrm>
          <a:prstGeom prst="rect">
            <a:avLst/>
          </a:prstGeom>
        </p:spPr>
      </p:pic>
      <p:pic>
        <p:nvPicPr>
          <p:cNvPr id="9" name="Picture 8">
            <a:extLst>
              <a:ext uri="{FF2B5EF4-FFF2-40B4-BE49-F238E27FC236}">
                <a16:creationId xmlns:a16="http://schemas.microsoft.com/office/drawing/2014/main" id="{C9882DB2-B7FD-B913-F6E0-A7D023F19E2B}"/>
              </a:ext>
            </a:extLst>
          </p:cNvPr>
          <p:cNvPicPr>
            <a:picLocks noChangeAspect="1"/>
          </p:cNvPicPr>
          <p:nvPr/>
        </p:nvPicPr>
        <p:blipFill>
          <a:blip r:embed="rId4"/>
          <a:stretch>
            <a:fillRect/>
          </a:stretch>
        </p:blipFill>
        <p:spPr>
          <a:xfrm>
            <a:off x="12062424" y="368936"/>
            <a:ext cx="1943100" cy="1828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1E6E4D-30AB-BE3A-76A5-B501A818B151}"/>
              </a:ext>
            </a:extLst>
          </p:cNvPr>
          <p:cNvSpPr txBox="1"/>
          <p:nvPr/>
        </p:nvSpPr>
        <p:spPr>
          <a:xfrm>
            <a:off x="4378362" y="5995602"/>
            <a:ext cx="7315200" cy="369332"/>
          </a:xfrm>
          <a:prstGeom prst="rect">
            <a:avLst/>
          </a:prstGeom>
          <a:noFill/>
        </p:spPr>
        <p:txBody>
          <a:bodyPr wrap="square">
            <a:spAutoFit/>
          </a:bodyPr>
          <a:lstStyle/>
          <a:p>
            <a:r>
              <a:rPr lang="en-GB" dirty="0"/>
              <a:t>Fig.1  Block diagram of weather monitoring system </a:t>
            </a:r>
            <a:endParaRPr lang="en-IN" dirty="0"/>
          </a:p>
        </p:txBody>
      </p:sp>
      <p:sp>
        <p:nvSpPr>
          <p:cNvPr id="6" name="TextBox 5">
            <a:extLst>
              <a:ext uri="{FF2B5EF4-FFF2-40B4-BE49-F238E27FC236}">
                <a16:creationId xmlns:a16="http://schemas.microsoft.com/office/drawing/2014/main" id="{5A7DA283-5535-68EC-C6BE-DF9A462B0032}"/>
              </a:ext>
            </a:extLst>
          </p:cNvPr>
          <p:cNvSpPr txBox="1"/>
          <p:nvPr/>
        </p:nvSpPr>
        <p:spPr>
          <a:xfrm>
            <a:off x="333487" y="333487"/>
            <a:ext cx="3808207" cy="584775"/>
          </a:xfrm>
          <a:prstGeom prst="rect">
            <a:avLst/>
          </a:prstGeom>
          <a:noFill/>
        </p:spPr>
        <p:txBody>
          <a:bodyPr wrap="square" rtlCol="0">
            <a:spAutoFit/>
          </a:bodyPr>
          <a:lstStyle/>
          <a:p>
            <a:r>
              <a:rPr lang="en-GB" sz="3200" b="1" dirty="0"/>
              <a:t>BLOCK DIAGRAM</a:t>
            </a:r>
            <a:endParaRPr lang="en-IN" sz="3200" b="1" dirty="0"/>
          </a:p>
        </p:txBody>
      </p:sp>
      <p:pic>
        <p:nvPicPr>
          <p:cNvPr id="9" name="Picture 8">
            <a:extLst>
              <a:ext uri="{FF2B5EF4-FFF2-40B4-BE49-F238E27FC236}">
                <a16:creationId xmlns:a16="http://schemas.microsoft.com/office/drawing/2014/main" id="{3934F98E-E985-7F3F-684B-164AA04B992B}"/>
              </a:ext>
            </a:extLst>
          </p:cNvPr>
          <p:cNvPicPr>
            <a:picLocks noChangeAspect="1"/>
          </p:cNvPicPr>
          <p:nvPr/>
        </p:nvPicPr>
        <p:blipFill>
          <a:blip r:embed="rId2"/>
          <a:stretch>
            <a:fillRect/>
          </a:stretch>
        </p:blipFill>
        <p:spPr>
          <a:xfrm>
            <a:off x="3103146" y="918262"/>
            <a:ext cx="7643522" cy="4778154"/>
          </a:xfrm>
          <a:prstGeom prst="rect">
            <a:avLst/>
          </a:prstGeom>
        </p:spPr>
      </p:pic>
    </p:spTree>
    <p:extLst>
      <p:ext uri="{BB962C8B-B14F-4D97-AF65-F5344CB8AC3E}">
        <p14:creationId xmlns:p14="http://schemas.microsoft.com/office/powerpoint/2010/main" val="176383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A63D8C-9E88-5017-3D92-439867764D4C}"/>
              </a:ext>
            </a:extLst>
          </p:cNvPr>
          <p:cNvSpPr txBox="1"/>
          <p:nvPr/>
        </p:nvSpPr>
        <p:spPr>
          <a:xfrm>
            <a:off x="970156" y="234176"/>
            <a:ext cx="4059044" cy="584775"/>
          </a:xfrm>
          <a:prstGeom prst="rect">
            <a:avLst/>
          </a:prstGeom>
          <a:noFill/>
        </p:spPr>
        <p:txBody>
          <a:bodyPr wrap="square" rtlCol="0">
            <a:spAutoFit/>
          </a:bodyPr>
          <a:lstStyle/>
          <a:p>
            <a:r>
              <a:rPr lang="en-IN" sz="3200" b="1" dirty="0"/>
              <a:t>CIRCUIT DIAGRAM</a:t>
            </a:r>
          </a:p>
        </p:txBody>
      </p:sp>
      <p:sp>
        <p:nvSpPr>
          <p:cNvPr id="4" name="TextBox 3">
            <a:extLst>
              <a:ext uri="{FF2B5EF4-FFF2-40B4-BE49-F238E27FC236}">
                <a16:creationId xmlns:a16="http://schemas.microsoft.com/office/drawing/2014/main" id="{FB8BF107-2C62-FB0A-B0A7-1E28848DA01D}"/>
              </a:ext>
            </a:extLst>
          </p:cNvPr>
          <p:cNvSpPr txBox="1"/>
          <p:nvPr/>
        </p:nvSpPr>
        <p:spPr>
          <a:xfrm>
            <a:off x="4293220" y="7504771"/>
            <a:ext cx="6188926" cy="369332"/>
          </a:xfrm>
          <a:prstGeom prst="rect">
            <a:avLst/>
          </a:prstGeom>
          <a:noFill/>
        </p:spPr>
        <p:txBody>
          <a:bodyPr wrap="square" rtlCol="0">
            <a:spAutoFit/>
          </a:bodyPr>
          <a:lstStyle/>
          <a:p>
            <a:r>
              <a:rPr lang="en-IN" dirty="0"/>
              <a:t>Fig.2 Circuit Diagram of weather Quality Monitoring System</a:t>
            </a:r>
          </a:p>
        </p:txBody>
      </p:sp>
      <p:pic>
        <p:nvPicPr>
          <p:cNvPr id="6" name="Picture 5">
            <a:extLst>
              <a:ext uri="{FF2B5EF4-FFF2-40B4-BE49-F238E27FC236}">
                <a16:creationId xmlns:a16="http://schemas.microsoft.com/office/drawing/2014/main" id="{B3EFD4FE-7773-A839-E20E-4AA23389C8F8}"/>
              </a:ext>
            </a:extLst>
          </p:cNvPr>
          <p:cNvPicPr>
            <a:picLocks noChangeAspect="1"/>
          </p:cNvPicPr>
          <p:nvPr/>
        </p:nvPicPr>
        <p:blipFill>
          <a:blip r:embed="rId2"/>
          <a:stretch>
            <a:fillRect/>
          </a:stretch>
        </p:blipFill>
        <p:spPr>
          <a:xfrm>
            <a:off x="3181350" y="980959"/>
            <a:ext cx="8267700" cy="6200775"/>
          </a:xfrm>
          <a:prstGeom prst="rect">
            <a:avLst/>
          </a:prstGeom>
        </p:spPr>
      </p:pic>
    </p:spTree>
    <p:extLst>
      <p:ext uri="{BB962C8B-B14F-4D97-AF65-F5344CB8AC3E}">
        <p14:creationId xmlns:p14="http://schemas.microsoft.com/office/powerpoint/2010/main" val="2584793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D4F190-C157-97E7-FE92-52F746D71F6A}"/>
              </a:ext>
            </a:extLst>
          </p:cNvPr>
          <p:cNvSpPr txBox="1"/>
          <p:nvPr/>
        </p:nvSpPr>
        <p:spPr>
          <a:xfrm>
            <a:off x="434898" y="245327"/>
            <a:ext cx="13782907" cy="6370975"/>
          </a:xfrm>
          <a:prstGeom prst="rect">
            <a:avLst/>
          </a:prstGeom>
          <a:noFill/>
        </p:spPr>
        <p:txBody>
          <a:bodyPr wrap="square" rtlCol="0">
            <a:spAutoFit/>
          </a:bodyPr>
          <a:lstStyle/>
          <a:p>
            <a:r>
              <a:rPr lang="en-IN" sz="3200" b="1" dirty="0">
                <a:cs typeface="Arial" panose="020B0604020202020204" pitchFamily="34" charset="0"/>
              </a:rPr>
              <a:t>ADVANTAGES AND DISADVANTAGES</a:t>
            </a:r>
          </a:p>
          <a:p>
            <a:endParaRPr lang="en-IN" sz="3200" dirty="0">
              <a:latin typeface="Arial" panose="020B0604020202020204" pitchFamily="34" charset="0"/>
              <a:cs typeface="Arial" panose="020B0604020202020204" pitchFamily="34" charset="0"/>
            </a:endParaRPr>
          </a:p>
          <a:p>
            <a:endParaRPr lang="en-IN" sz="3200" dirty="0"/>
          </a:p>
          <a:p>
            <a:r>
              <a:rPr lang="en-IN" sz="2400" dirty="0"/>
              <a:t>            Advantages</a:t>
            </a:r>
          </a:p>
          <a:p>
            <a:endParaRPr lang="en-IN" sz="2400" dirty="0"/>
          </a:p>
          <a:p>
            <a:pPr marL="342900" indent="-342900">
              <a:buFont typeface="Arial" panose="020B0604020202020204" pitchFamily="34" charset="0"/>
              <a:buChar char="•"/>
            </a:pPr>
            <a:r>
              <a:rPr lang="en-IN" sz="2400" dirty="0"/>
              <a:t> Real-Time Data Collection</a:t>
            </a:r>
          </a:p>
          <a:p>
            <a:pPr marL="342900" indent="-342900">
              <a:buFont typeface="Arial" panose="020B0604020202020204" pitchFamily="34" charset="0"/>
              <a:buChar char="•"/>
            </a:pPr>
            <a:r>
              <a:rPr lang="en-IN" sz="2400" dirty="0"/>
              <a:t>Cost Effective                                                                                                             </a:t>
            </a:r>
          </a:p>
          <a:p>
            <a:pPr marL="342900" indent="-342900">
              <a:buFont typeface="Arial" panose="020B0604020202020204" pitchFamily="34" charset="0"/>
              <a:buChar char="•"/>
            </a:pPr>
            <a:r>
              <a:rPr lang="en-IN" sz="2400" dirty="0"/>
              <a:t> Scalability and Flexibility</a:t>
            </a:r>
          </a:p>
          <a:p>
            <a:pPr marL="342900" indent="-342900">
              <a:buFont typeface="Arial" panose="020B0604020202020204" pitchFamily="34" charset="0"/>
              <a:buChar char="•"/>
            </a:pPr>
            <a:r>
              <a:rPr lang="en-IN" sz="2400" dirty="0"/>
              <a:t> Enhanced Decision-Making</a:t>
            </a:r>
          </a:p>
          <a:p>
            <a:pPr marL="342900" indent="-342900">
              <a:buFont typeface="Arial" panose="020B0604020202020204" pitchFamily="34" charset="0"/>
              <a:buChar char="•"/>
            </a:pPr>
            <a:r>
              <a:rPr lang="en-IN" sz="2400" dirty="0"/>
              <a:t> Comprehensive Data Collection</a:t>
            </a:r>
          </a:p>
          <a:p>
            <a:pPr marL="342900" indent="-342900">
              <a:buFont typeface="Arial" panose="020B0604020202020204" pitchFamily="34" charset="0"/>
              <a:buChar char="•"/>
            </a:pPr>
            <a:endParaRPr lang="en-IN" sz="2400" dirty="0"/>
          </a:p>
          <a:p>
            <a:r>
              <a:rPr lang="en-IN" sz="2400" dirty="0"/>
              <a:t>           Disadvantages</a:t>
            </a:r>
          </a:p>
          <a:p>
            <a:endParaRPr lang="en-IN" sz="2400" dirty="0"/>
          </a:p>
          <a:p>
            <a:pPr marL="342900" indent="-342900">
              <a:buFont typeface="Arial" panose="020B0604020202020204" pitchFamily="34" charset="0"/>
              <a:buChar char="•"/>
            </a:pPr>
            <a:r>
              <a:rPr lang="en-IN" sz="2400" dirty="0"/>
              <a:t> Reliability and Accuracy</a:t>
            </a:r>
          </a:p>
          <a:p>
            <a:pPr marL="342900" indent="-342900">
              <a:buFont typeface="Arial" panose="020B0604020202020204" pitchFamily="34" charset="0"/>
              <a:buChar char="•"/>
            </a:pPr>
            <a:r>
              <a:rPr lang="en-IN" sz="2400" dirty="0"/>
              <a:t> Connectivity Issues</a:t>
            </a:r>
          </a:p>
          <a:p>
            <a:pPr marL="342900" indent="-342900">
              <a:buFont typeface="Arial" panose="020B0604020202020204" pitchFamily="34" charset="0"/>
              <a:buChar char="•"/>
            </a:pPr>
            <a:r>
              <a:rPr lang="en-IN" sz="2400" dirty="0"/>
              <a:t> Data Privacy and Security</a:t>
            </a:r>
          </a:p>
        </p:txBody>
      </p:sp>
    </p:spTree>
    <p:extLst>
      <p:ext uri="{BB962C8B-B14F-4D97-AF65-F5344CB8AC3E}">
        <p14:creationId xmlns:p14="http://schemas.microsoft.com/office/powerpoint/2010/main" val="1603206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D35E64-B7B2-4D8D-577B-2903BEEC3178}"/>
              </a:ext>
            </a:extLst>
          </p:cNvPr>
          <p:cNvSpPr txBox="1"/>
          <p:nvPr/>
        </p:nvSpPr>
        <p:spPr>
          <a:xfrm>
            <a:off x="342900" y="468630"/>
            <a:ext cx="13853160" cy="6242606"/>
          </a:xfrm>
          <a:prstGeom prst="rect">
            <a:avLst/>
          </a:prstGeom>
          <a:noFill/>
        </p:spPr>
        <p:txBody>
          <a:bodyPr wrap="square" rtlCol="0">
            <a:spAutoFit/>
          </a:bodyPr>
          <a:lstStyle/>
          <a:p>
            <a:r>
              <a:rPr lang="en-GB" sz="3600" b="1" dirty="0"/>
              <a:t>CONCLUSION:</a:t>
            </a:r>
          </a:p>
          <a:p>
            <a:endParaRPr lang="en-GB" sz="3200" b="1" dirty="0"/>
          </a:p>
          <a:p>
            <a:pPr marL="457200" indent="-457200" algn="just">
              <a:lnSpc>
                <a:spcPct val="150000"/>
              </a:lnSpc>
              <a:buFont typeface="Arial" panose="020B0604020202020204" pitchFamily="34" charset="0"/>
              <a:buChar char="•"/>
            </a:pPr>
            <a:r>
              <a:rPr lang="en-GB" sz="2800" dirty="0"/>
              <a:t>	A smart Weather quality monitoring system  provides an innovative solution to address the critical issue of environment and air pollution. By integrating advanced sensors, such a system can continuously and accurately monitor various air quality parameters in real-time. </a:t>
            </a:r>
          </a:p>
          <a:p>
            <a:pPr marL="457200" indent="-457200" algn="just">
              <a:lnSpc>
                <a:spcPct val="150000"/>
              </a:lnSpc>
              <a:buFont typeface="Arial" panose="020B0604020202020204" pitchFamily="34" charset="0"/>
              <a:buChar char="•"/>
            </a:pPr>
            <a:r>
              <a:rPr lang="en-GB" sz="2800" dirty="0"/>
              <a:t>	The data collected enables prompt identification of pollution sources, facilitating timely intervention and mitigation measures. Additionally, the system can enhance public awareness by providing accessible and transparent air quality information and environmental factors like temperature and humidity through connected devices and applications. </a:t>
            </a:r>
            <a:endParaRPr lang="en-IN" sz="2800" dirty="0"/>
          </a:p>
        </p:txBody>
      </p:sp>
    </p:spTree>
    <p:extLst>
      <p:ext uri="{BB962C8B-B14F-4D97-AF65-F5344CB8AC3E}">
        <p14:creationId xmlns:p14="http://schemas.microsoft.com/office/powerpoint/2010/main" val="299449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21515" y="0"/>
            <a:ext cx="14630400" cy="8229600"/>
          </a:xfrm>
          <a:prstGeom prst="rect">
            <a:avLst/>
          </a:prstGeom>
          <a:solidFill>
            <a:srgbClr val="FFFCFA"/>
          </a:solidFill>
          <a:ln/>
        </p:spPr>
        <p:txBody>
          <a:bodyPr/>
          <a:lstStyle/>
          <a:p>
            <a:endParaRPr lang="en-IN" dirty="0"/>
          </a:p>
        </p:txBody>
      </p:sp>
      <p:sp>
        <p:nvSpPr>
          <p:cNvPr id="5" name="Text 2"/>
          <p:cNvSpPr/>
          <p:nvPr/>
        </p:nvSpPr>
        <p:spPr>
          <a:xfrm>
            <a:off x="957431" y="376518"/>
            <a:ext cx="12839769" cy="2248348"/>
          </a:xfrm>
          <a:prstGeom prst="rect">
            <a:avLst/>
          </a:prstGeom>
          <a:noFill/>
          <a:ln/>
        </p:spPr>
        <p:txBody>
          <a:bodyPr wrap="square" rtlCol="0" anchor="t"/>
          <a:lstStyle/>
          <a:p>
            <a:pPr marL="0" indent="0">
              <a:lnSpc>
                <a:spcPts val="7545"/>
              </a:lnSpc>
              <a:buNone/>
            </a:pPr>
            <a:r>
              <a:rPr lang="en-US" sz="6036" b="1" dirty="0">
                <a:solidFill>
                  <a:srgbClr val="443728"/>
                </a:solidFill>
                <a:latin typeface="Crimson Pro" pitchFamily="34" charset="0"/>
                <a:ea typeface="Crimson Pro" pitchFamily="34" charset="-122"/>
                <a:cs typeface="Crimson Pro" pitchFamily="34" charset="-120"/>
              </a:rPr>
              <a:t>        </a:t>
            </a:r>
            <a:endParaRPr lang="en-US" sz="6036" dirty="0"/>
          </a:p>
        </p:txBody>
      </p:sp>
      <p:sp>
        <p:nvSpPr>
          <p:cNvPr id="6" name="Text 3"/>
          <p:cNvSpPr/>
          <p:nvPr/>
        </p:nvSpPr>
        <p:spPr>
          <a:xfrm>
            <a:off x="559398" y="2796988"/>
            <a:ext cx="13237802" cy="4303059"/>
          </a:xfrm>
          <a:prstGeom prst="rect">
            <a:avLst/>
          </a:prstGeom>
          <a:noFill/>
          <a:ln/>
        </p:spPr>
        <p:txBody>
          <a:bodyPr wrap="square" rtlCol="0" anchor="t"/>
          <a:lstStyle/>
          <a:p>
            <a:pPr marL="0" indent="0" algn="just">
              <a:lnSpc>
                <a:spcPts val="2799"/>
              </a:lnSpc>
              <a:buNone/>
            </a:pPr>
            <a:endParaRPr lang="en-US" sz="2800" dirty="0"/>
          </a:p>
        </p:txBody>
      </p:sp>
      <p:sp>
        <p:nvSpPr>
          <p:cNvPr id="7" name="TextBox 6">
            <a:extLst>
              <a:ext uri="{FF2B5EF4-FFF2-40B4-BE49-F238E27FC236}">
                <a16:creationId xmlns:a16="http://schemas.microsoft.com/office/drawing/2014/main" id="{98F81821-E328-08B7-134A-7AD44A9D7277}"/>
              </a:ext>
            </a:extLst>
          </p:cNvPr>
          <p:cNvSpPr txBox="1"/>
          <p:nvPr/>
        </p:nvSpPr>
        <p:spPr>
          <a:xfrm>
            <a:off x="236669" y="1882587"/>
            <a:ext cx="13683726" cy="454983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GB" sz="2800" dirty="0"/>
              <a:t>A weather quality monitoring system involves using connected devices and sensors to measure and </a:t>
            </a:r>
            <a:r>
              <a:rPr lang="en-GB" sz="2800" dirty="0" err="1"/>
              <a:t>analyze</a:t>
            </a:r>
            <a:r>
              <a:rPr lang="en-GB" sz="2800" dirty="0"/>
              <a:t> the weather quality in real-time.</a:t>
            </a:r>
          </a:p>
          <a:p>
            <a:pPr marL="457200" indent="-457200" algn="just">
              <a:lnSpc>
                <a:spcPct val="150000"/>
              </a:lnSpc>
              <a:buFont typeface="Arial" panose="020B0604020202020204" pitchFamily="34" charset="0"/>
              <a:buChar char="•"/>
            </a:pPr>
            <a:r>
              <a:rPr lang="en-GB" sz="2800" dirty="0"/>
              <a:t> These sensors collect data on pollutants </a:t>
            </a:r>
            <a:r>
              <a:rPr lang="en-IN" sz="2800" dirty="0">
                <a:latin typeface="Times New Roman" pitchFamily="18" charset="0"/>
                <a:cs typeface="Times New Roman" pitchFamily="18" charset="0"/>
              </a:rPr>
              <a:t>like CO, smoke, benzene and NH3.</a:t>
            </a:r>
            <a:r>
              <a:rPr lang="en-GB" sz="2800" dirty="0"/>
              <a:t> </a:t>
            </a:r>
          </a:p>
          <a:p>
            <a:pPr marL="457200" indent="-457200" algn="just">
              <a:lnSpc>
                <a:spcPct val="150000"/>
              </a:lnSpc>
              <a:buFont typeface="Arial" panose="020B0604020202020204" pitchFamily="34" charset="0"/>
              <a:buChar char="•"/>
            </a:pPr>
            <a:r>
              <a:rPr lang="en-GB" sz="2800" dirty="0"/>
              <a:t>The data can then be accessed and monitored through applications on smartphones or computers, enabling individuals and authorities to respond quickly to hazardous conditions, improve public health, and make informed decisions about environmental management</a:t>
            </a:r>
            <a:r>
              <a:rPr lang="en-GB" dirty="0"/>
              <a:t>.</a:t>
            </a:r>
            <a:endParaRPr lang="en-IN" dirty="0"/>
          </a:p>
        </p:txBody>
      </p:sp>
      <p:sp>
        <p:nvSpPr>
          <p:cNvPr id="4" name="TextBox 3">
            <a:extLst>
              <a:ext uri="{FF2B5EF4-FFF2-40B4-BE49-F238E27FC236}">
                <a16:creationId xmlns:a16="http://schemas.microsoft.com/office/drawing/2014/main" id="{18199794-CA5D-6B65-E373-DD59ED2B58D1}"/>
              </a:ext>
            </a:extLst>
          </p:cNvPr>
          <p:cNvSpPr txBox="1"/>
          <p:nvPr/>
        </p:nvSpPr>
        <p:spPr>
          <a:xfrm>
            <a:off x="1293541" y="774551"/>
            <a:ext cx="11583363" cy="646331"/>
          </a:xfrm>
          <a:prstGeom prst="rect">
            <a:avLst/>
          </a:prstGeom>
          <a:noFill/>
        </p:spPr>
        <p:txBody>
          <a:bodyPr wrap="square" rtlCol="0">
            <a:spAutoFit/>
          </a:bodyPr>
          <a:lstStyle/>
          <a:p>
            <a:r>
              <a:rPr lang="en-US" sz="3600" b="1" dirty="0">
                <a:solidFill>
                  <a:srgbClr val="443728"/>
                </a:solidFill>
                <a:latin typeface="Crimson Pro" pitchFamily="34" charset="0"/>
                <a:ea typeface="Crimson Pro" pitchFamily="34" charset="-122"/>
                <a:cs typeface="Crimson Pro" pitchFamily="34" charset="-120"/>
              </a:rPr>
              <a:t>Introduction to Smart Weather Quality Monitoring System</a:t>
            </a:r>
            <a:endParaRPr lang="en-IN" sz="3600" dirty="0"/>
          </a:p>
        </p:txBody>
      </p:sp>
    </p:spTree>
    <p:extLst>
      <p:ext uri="{BB962C8B-B14F-4D97-AF65-F5344CB8AC3E}">
        <p14:creationId xmlns:p14="http://schemas.microsoft.com/office/powerpoint/2010/main" val="457261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2240" y="225911"/>
            <a:ext cx="13069168" cy="1234312"/>
          </a:xfrm>
          <a:prstGeom prst="rect">
            <a:avLst/>
          </a:prstGeom>
        </p:spPr>
        <p:txBody>
          <a:bodyPr wrap="square">
            <a:spAutoFit/>
          </a:bodyPr>
          <a:lstStyle/>
          <a:p>
            <a:r>
              <a:rPr lang="en-IN" sz="3200" b="1" dirty="0"/>
              <a:t>Literature Survey</a:t>
            </a:r>
          </a:p>
          <a:p>
            <a:endParaRPr lang="en-IN" b="1" dirty="0"/>
          </a:p>
          <a:p>
            <a:pPr algn="just">
              <a:lnSpc>
                <a:spcPct val="150000"/>
              </a:lnSpc>
            </a:pPr>
            <a:r>
              <a:rPr lang="en-IN" dirty="0"/>
              <a:t>	</a:t>
            </a:r>
          </a:p>
        </p:txBody>
      </p:sp>
      <p:grpSp>
        <p:nvGrpSpPr>
          <p:cNvPr id="12" name="Group 11">
            <a:extLst>
              <a:ext uri="{FF2B5EF4-FFF2-40B4-BE49-F238E27FC236}">
                <a16:creationId xmlns:a16="http://schemas.microsoft.com/office/drawing/2014/main" id="{3F7A27B1-F968-DAE4-DB70-32FF0E152CAA}"/>
              </a:ext>
            </a:extLst>
          </p:cNvPr>
          <p:cNvGrpSpPr/>
          <p:nvPr/>
        </p:nvGrpSpPr>
        <p:grpSpPr>
          <a:xfrm>
            <a:off x="4479457" y="3032722"/>
            <a:ext cx="360" cy="360"/>
            <a:chOff x="4479457" y="3032722"/>
            <a:chExt cx="36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90C15E2-E268-FC59-0DC8-5CC6AC332735}"/>
                    </a:ext>
                  </a:extLst>
                </p14:cNvPr>
                <p14:cNvContentPartPr/>
                <p14:nvPr/>
              </p14:nvContentPartPr>
              <p14:xfrm>
                <a:off x="4479457" y="3032722"/>
                <a:ext cx="360" cy="360"/>
              </p14:xfrm>
            </p:contentPart>
          </mc:Choice>
          <mc:Fallback xmlns="">
            <p:pic>
              <p:nvPicPr>
                <p:cNvPr id="4" name="Ink 3">
                  <a:extLst>
                    <a:ext uri="{FF2B5EF4-FFF2-40B4-BE49-F238E27FC236}">
                      <a16:creationId xmlns:a16="http://schemas.microsoft.com/office/drawing/2014/main" id="{C90C15E2-E268-FC59-0DC8-5CC6AC332735}"/>
                    </a:ext>
                  </a:extLst>
                </p:cNvPr>
                <p:cNvPicPr/>
                <p:nvPr/>
              </p:nvPicPr>
              <p:blipFill>
                <a:blip r:embed="rId3"/>
                <a:stretch>
                  <a:fillRect/>
                </a:stretch>
              </p:blipFill>
              <p:spPr>
                <a:xfrm>
                  <a:off x="4470457" y="30237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708E8E4-BB79-A698-1304-DCDD37FA9F3E}"/>
                    </a:ext>
                  </a:extLst>
                </p14:cNvPr>
                <p14:cNvContentPartPr/>
                <p14:nvPr/>
              </p14:nvContentPartPr>
              <p14:xfrm>
                <a:off x="4479457" y="3032722"/>
                <a:ext cx="360" cy="360"/>
              </p14:xfrm>
            </p:contentPart>
          </mc:Choice>
          <mc:Fallback xmlns="">
            <p:pic>
              <p:nvPicPr>
                <p:cNvPr id="5" name="Ink 4">
                  <a:extLst>
                    <a:ext uri="{FF2B5EF4-FFF2-40B4-BE49-F238E27FC236}">
                      <a16:creationId xmlns:a16="http://schemas.microsoft.com/office/drawing/2014/main" id="{D708E8E4-BB79-A698-1304-DCDD37FA9F3E}"/>
                    </a:ext>
                  </a:extLst>
                </p:cNvPr>
                <p:cNvPicPr/>
                <p:nvPr/>
              </p:nvPicPr>
              <p:blipFill>
                <a:blip r:embed="rId3"/>
                <a:stretch>
                  <a:fillRect/>
                </a:stretch>
              </p:blipFill>
              <p:spPr>
                <a:xfrm>
                  <a:off x="4470457" y="30237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04A862C7-B00F-2397-C63C-3342B60BFE1B}"/>
                    </a:ext>
                  </a:extLst>
                </p14:cNvPr>
                <p14:cNvContentPartPr/>
                <p14:nvPr/>
              </p14:nvContentPartPr>
              <p14:xfrm>
                <a:off x="4479457" y="3032722"/>
                <a:ext cx="360" cy="360"/>
              </p14:xfrm>
            </p:contentPart>
          </mc:Choice>
          <mc:Fallback xmlns="">
            <p:pic>
              <p:nvPicPr>
                <p:cNvPr id="7" name="Ink 6">
                  <a:extLst>
                    <a:ext uri="{FF2B5EF4-FFF2-40B4-BE49-F238E27FC236}">
                      <a16:creationId xmlns:a16="http://schemas.microsoft.com/office/drawing/2014/main" id="{04A862C7-B00F-2397-C63C-3342B60BFE1B}"/>
                    </a:ext>
                  </a:extLst>
                </p:cNvPr>
                <p:cNvPicPr/>
                <p:nvPr/>
              </p:nvPicPr>
              <p:blipFill>
                <a:blip r:embed="rId3"/>
                <a:stretch>
                  <a:fillRect/>
                </a:stretch>
              </p:blipFill>
              <p:spPr>
                <a:xfrm>
                  <a:off x="4470457" y="30237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EDC0D03-D826-8110-3EAE-74E5A12DD49D}"/>
                    </a:ext>
                  </a:extLst>
                </p14:cNvPr>
                <p14:cNvContentPartPr/>
                <p14:nvPr/>
              </p14:nvContentPartPr>
              <p14:xfrm>
                <a:off x="4479457" y="3032722"/>
                <a:ext cx="360" cy="360"/>
              </p14:xfrm>
            </p:contentPart>
          </mc:Choice>
          <mc:Fallback xmlns="">
            <p:pic>
              <p:nvPicPr>
                <p:cNvPr id="9" name="Ink 8">
                  <a:extLst>
                    <a:ext uri="{FF2B5EF4-FFF2-40B4-BE49-F238E27FC236}">
                      <a16:creationId xmlns:a16="http://schemas.microsoft.com/office/drawing/2014/main" id="{4EDC0D03-D826-8110-3EAE-74E5A12DD49D}"/>
                    </a:ext>
                  </a:extLst>
                </p:cNvPr>
                <p:cNvPicPr/>
                <p:nvPr/>
              </p:nvPicPr>
              <p:blipFill>
                <a:blip r:embed="rId3"/>
                <a:stretch>
                  <a:fillRect/>
                </a:stretch>
              </p:blipFill>
              <p:spPr>
                <a:xfrm>
                  <a:off x="4470457" y="302372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1C97D605-87D2-5135-D795-FBE76AF7E164}"/>
                    </a:ext>
                  </a:extLst>
                </p14:cNvPr>
                <p14:cNvContentPartPr/>
                <p14:nvPr/>
              </p14:nvContentPartPr>
              <p14:xfrm>
                <a:off x="4479457" y="3032722"/>
                <a:ext cx="360" cy="360"/>
              </p14:xfrm>
            </p:contentPart>
          </mc:Choice>
          <mc:Fallback xmlns="">
            <p:pic>
              <p:nvPicPr>
                <p:cNvPr id="11" name="Ink 10">
                  <a:extLst>
                    <a:ext uri="{FF2B5EF4-FFF2-40B4-BE49-F238E27FC236}">
                      <a16:creationId xmlns:a16="http://schemas.microsoft.com/office/drawing/2014/main" id="{1C97D605-87D2-5135-D795-FBE76AF7E164}"/>
                    </a:ext>
                  </a:extLst>
                </p:cNvPr>
                <p:cNvPicPr/>
                <p:nvPr/>
              </p:nvPicPr>
              <p:blipFill>
                <a:blip r:embed="rId3"/>
                <a:stretch>
                  <a:fillRect/>
                </a:stretch>
              </p:blipFill>
              <p:spPr>
                <a:xfrm>
                  <a:off x="4470457" y="3023722"/>
                  <a:ext cx="18000" cy="18000"/>
                </a:xfrm>
                <a:prstGeom prst="rect">
                  <a:avLst/>
                </a:prstGeom>
              </p:spPr>
            </p:pic>
          </mc:Fallback>
        </mc:AlternateContent>
      </p:grpSp>
      <p:graphicFrame>
        <p:nvGraphicFramePr>
          <p:cNvPr id="8" name="Table 9">
            <a:extLst>
              <a:ext uri="{FF2B5EF4-FFF2-40B4-BE49-F238E27FC236}">
                <a16:creationId xmlns:a16="http://schemas.microsoft.com/office/drawing/2014/main" id="{2F700239-4100-BD4D-C79E-83D20E20546D}"/>
              </a:ext>
            </a:extLst>
          </p:cNvPr>
          <p:cNvGraphicFramePr>
            <a:graphicFrameLocks noGrp="1"/>
          </p:cNvGraphicFramePr>
          <p:nvPr>
            <p:extLst>
              <p:ext uri="{D42A27DB-BD31-4B8C-83A1-F6EECF244321}">
                <p14:modId xmlns:p14="http://schemas.microsoft.com/office/powerpoint/2010/main" val="2225461477"/>
              </p:ext>
            </p:extLst>
          </p:nvPr>
        </p:nvGraphicFramePr>
        <p:xfrm>
          <a:off x="311972" y="863596"/>
          <a:ext cx="13867448" cy="6995160"/>
        </p:xfrm>
        <a:graphic>
          <a:graphicData uri="http://schemas.openxmlformats.org/drawingml/2006/table">
            <a:tbl>
              <a:tblPr firstRow="1" bandRow="1">
                <a:tableStyleId>{5940675A-B579-460E-94D1-54222C63F5DA}</a:tableStyleId>
              </a:tblPr>
              <a:tblGrid>
                <a:gridCol w="925157">
                  <a:extLst>
                    <a:ext uri="{9D8B030D-6E8A-4147-A177-3AD203B41FA5}">
                      <a16:colId xmlns:a16="http://schemas.microsoft.com/office/drawing/2014/main" val="3198080953"/>
                    </a:ext>
                  </a:extLst>
                </a:gridCol>
                <a:gridCol w="1549102">
                  <a:extLst>
                    <a:ext uri="{9D8B030D-6E8A-4147-A177-3AD203B41FA5}">
                      <a16:colId xmlns:a16="http://schemas.microsoft.com/office/drawing/2014/main" val="4207605414"/>
                    </a:ext>
                  </a:extLst>
                </a:gridCol>
                <a:gridCol w="3539265">
                  <a:extLst>
                    <a:ext uri="{9D8B030D-6E8A-4147-A177-3AD203B41FA5}">
                      <a16:colId xmlns:a16="http://schemas.microsoft.com/office/drawing/2014/main" val="1548141680"/>
                    </a:ext>
                  </a:extLst>
                </a:gridCol>
                <a:gridCol w="3151991">
                  <a:extLst>
                    <a:ext uri="{9D8B030D-6E8A-4147-A177-3AD203B41FA5}">
                      <a16:colId xmlns:a16="http://schemas.microsoft.com/office/drawing/2014/main" val="4147941100"/>
                    </a:ext>
                  </a:extLst>
                </a:gridCol>
                <a:gridCol w="4701933">
                  <a:extLst>
                    <a:ext uri="{9D8B030D-6E8A-4147-A177-3AD203B41FA5}">
                      <a16:colId xmlns:a16="http://schemas.microsoft.com/office/drawing/2014/main" val="374645060"/>
                    </a:ext>
                  </a:extLst>
                </a:gridCol>
              </a:tblGrid>
              <a:tr h="1152260">
                <a:tc>
                  <a:txBody>
                    <a:bodyPr/>
                    <a:lstStyle/>
                    <a:p>
                      <a:endParaRPr lang="en-IN" sz="2400" b="1" dirty="0"/>
                    </a:p>
                    <a:p>
                      <a:r>
                        <a:rPr lang="en-IN" sz="2400" b="1" dirty="0" err="1"/>
                        <a:t>S.No</a:t>
                      </a:r>
                      <a:endParaRPr lang="en-IN" sz="2400" b="1" dirty="0"/>
                    </a:p>
                  </a:txBody>
                  <a:tcPr/>
                </a:tc>
                <a:tc>
                  <a:txBody>
                    <a:bodyPr/>
                    <a:lstStyle/>
                    <a:p>
                      <a:r>
                        <a:rPr lang="en-GB" sz="2400" b="1" dirty="0"/>
                        <a:t>  </a:t>
                      </a:r>
                    </a:p>
                    <a:p>
                      <a:r>
                        <a:rPr lang="en-GB" sz="2400" b="1" dirty="0"/>
                        <a:t>  Author</a:t>
                      </a:r>
                      <a:endParaRPr lang="en-IN" sz="2400" b="1" dirty="0"/>
                    </a:p>
                  </a:txBody>
                  <a:tcPr/>
                </a:tc>
                <a:tc>
                  <a:txBody>
                    <a:bodyPr/>
                    <a:lstStyle/>
                    <a:p>
                      <a:r>
                        <a:rPr lang="en-GB" sz="2400" b="1" dirty="0"/>
                        <a:t>                   </a:t>
                      </a:r>
                    </a:p>
                    <a:p>
                      <a:r>
                        <a:rPr lang="en-GB" sz="2400" b="1" dirty="0"/>
                        <a:t>                  Title </a:t>
                      </a:r>
                      <a:endParaRPr lang="en-IN" sz="2400" b="1" dirty="0"/>
                    </a:p>
                  </a:txBody>
                  <a:tcPr/>
                </a:tc>
                <a:tc>
                  <a:txBody>
                    <a:bodyPr/>
                    <a:lstStyle/>
                    <a:p>
                      <a:r>
                        <a:rPr lang="en-GB" sz="2400" b="1" dirty="0"/>
                        <a:t>   </a:t>
                      </a:r>
                    </a:p>
                    <a:p>
                      <a:r>
                        <a:rPr lang="en-GB" sz="2400" b="1" dirty="0"/>
                        <a:t>   Publisher and Year</a:t>
                      </a:r>
                      <a:endParaRPr lang="en-IN" sz="2400" b="1" dirty="0"/>
                    </a:p>
                  </a:txBody>
                  <a:tcPr/>
                </a:tc>
                <a:tc>
                  <a:txBody>
                    <a:bodyPr/>
                    <a:lstStyle/>
                    <a:p>
                      <a:r>
                        <a:rPr lang="en-GB" sz="2400" b="1" dirty="0"/>
                        <a:t>                      </a:t>
                      </a:r>
                    </a:p>
                    <a:p>
                      <a:r>
                        <a:rPr lang="en-GB" sz="2400" b="1" dirty="0"/>
                        <a:t>                 Description</a:t>
                      </a:r>
                      <a:endParaRPr lang="en-IN" sz="2400" b="1" dirty="0"/>
                    </a:p>
                  </a:txBody>
                  <a:tcPr/>
                </a:tc>
                <a:extLst>
                  <a:ext uri="{0D108BD9-81ED-4DB2-BD59-A6C34878D82A}">
                    <a16:rowId xmlns:a16="http://schemas.microsoft.com/office/drawing/2014/main" val="2452536072"/>
                  </a:ext>
                </a:extLst>
              </a:tr>
              <a:tr h="1557181">
                <a:tc>
                  <a:txBody>
                    <a:bodyPr/>
                    <a:lstStyle/>
                    <a:p>
                      <a:endParaRPr lang="en-GB" dirty="0"/>
                    </a:p>
                    <a:p>
                      <a:endParaRPr lang="en-IN" dirty="0"/>
                    </a:p>
                    <a:p>
                      <a:r>
                        <a:rPr lang="en-IN" sz="2800" b="0" dirty="0"/>
                        <a:t>1</a:t>
                      </a:r>
                    </a:p>
                  </a:txBody>
                  <a:tcPr/>
                </a:tc>
                <a:tc>
                  <a:txBody>
                    <a:bodyPr/>
                    <a:lstStyle/>
                    <a:p>
                      <a:r>
                        <a:rPr lang="en-GB" sz="2000" b="0" i="0" kern="1200" dirty="0">
                          <a:solidFill>
                            <a:schemeClr val="tx1"/>
                          </a:solidFill>
                          <a:effectLst/>
                          <a:latin typeface="+mn-lt"/>
                          <a:ea typeface="+mn-ea"/>
                          <a:cs typeface="+mn-cs"/>
                        </a:rPr>
                        <a:t>Gunawan, Teddy Surya, </a:t>
                      </a:r>
                    </a:p>
                  </a:txBody>
                  <a:tcPr/>
                </a:tc>
                <a:tc>
                  <a:txBody>
                    <a:bodyPr/>
                    <a:lstStyle/>
                    <a:p>
                      <a:r>
                        <a:rPr lang="en-GB" sz="2000" b="0" i="0" kern="1200" dirty="0">
                          <a:solidFill>
                            <a:schemeClr val="tx1"/>
                          </a:solidFill>
                          <a:effectLst/>
                          <a:latin typeface="+mn-lt"/>
                          <a:ea typeface="+mn-ea"/>
                          <a:cs typeface="+mn-cs"/>
                        </a:rPr>
                        <a:t>"Design and Implementation of Portable Outdoor Air Quality Measurement System using Arduino." </a:t>
                      </a:r>
                    </a:p>
                    <a:p>
                      <a:endParaRPr lang="en-IN" sz="2000" dirty="0"/>
                    </a:p>
                  </a:txBody>
                  <a:tcPr/>
                </a:tc>
                <a:tc>
                  <a:txBody>
                    <a:bodyPr/>
                    <a:lstStyle/>
                    <a:p>
                      <a:r>
                        <a:rPr lang="en-GB" sz="2000" b="0" i="1" kern="1200" dirty="0">
                          <a:solidFill>
                            <a:schemeClr val="tx1"/>
                          </a:solidFill>
                          <a:effectLst/>
                          <a:latin typeface="+mn-lt"/>
                          <a:ea typeface="+mn-ea"/>
                          <a:cs typeface="+mn-cs"/>
                        </a:rPr>
                        <a:t>International Journal of Electrical &amp; Computer Engineering.</a:t>
                      </a:r>
                    </a:p>
                    <a:p>
                      <a:r>
                        <a:rPr lang="en-GB" sz="2000" b="0" i="1" kern="1200" dirty="0">
                          <a:solidFill>
                            <a:schemeClr val="tx1"/>
                          </a:solidFill>
                          <a:effectLst/>
                          <a:latin typeface="+mn-lt"/>
                          <a:ea typeface="+mn-ea"/>
                          <a:cs typeface="+mn-cs"/>
                        </a:rPr>
                        <a:t>(2018).</a:t>
                      </a:r>
                      <a:endParaRPr lang="en-IN" sz="2000" dirty="0"/>
                    </a:p>
                  </a:txBody>
                  <a:tcPr/>
                </a:tc>
                <a:tc>
                  <a:txBody>
                    <a:bodyPr/>
                    <a:lstStyle/>
                    <a:p>
                      <a:r>
                        <a:rPr lang="en-GB" sz="2000" dirty="0"/>
                        <a:t>The paper presents a cost-effective, portable outdoor air quality measurement system using Arduino Uno and four pollutant sensors (CO, O3, PM10, and PM2.5). The system showed a 14% error margin and is capable of measuring PM2.5 and evaluating sub-API values. Future improvements include sensor calibration and adding more functionalities to enhance the system's performance.</a:t>
                      </a:r>
                      <a:endParaRPr lang="en-IN" sz="2000" dirty="0"/>
                    </a:p>
                  </a:txBody>
                  <a:tcPr/>
                </a:tc>
                <a:extLst>
                  <a:ext uri="{0D108BD9-81ED-4DB2-BD59-A6C34878D82A}">
                    <a16:rowId xmlns:a16="http://schemas.microsoft.com/office/drawing/2014/main" val="4078609066"/>
                  </a:ext>
                </a:extLst>
              </a:tr>
              <a:tr h="2703460">
                <a:tc>
                  <a:txBody>
                    <a:bodyPr/>
                    <a:lstStyle/>
                    <a:p>
                      <a:endParaRPr lang="en-GB" dirty="0"/>
                    </a:p>
                    <a:p>
                      <a:endParaRPr lang="en-IN" dirty="0"/>
                    </a:p>
                    <a:p>
                      <a:r>
                        <a:rPr lang="en-IN" sz="2400" b="0" dirty="0"/>
                        <a:t>2</a:t>
                      </a:r>
                    </a:p>
                  </a:txBody>
                  <a:tcPr/>
                </a:tc>
                <a:tc>
                  <a:txBody>
                    <a:bodyPr/>
                    <a:lstStyle/>
                    <a:p>
                      <a:r>
                        <a:rPr lang="en-GB" sz="2000" b="0" i="0" kern="1200" dirty="0" err="1">
                          <a:solidFill>
                            <a:schemeClr val="tx1"/>
                          </a:solidFill>
                          <a:effectLst/>
                          <a:latin typeface="+mn-lt"/>
                          <a:ea typeface="+mn-ea"/>
                          <a:cs typeface="+mn-cs"/>
                        </a:rPr>
                        <a:t>Deekshath</a:t>
                      </a:r>
                      <a:r>
                        <a:rPr lang="en-GB" sz="2000" b="0" i="0" kern="1200" dirty="0">
                          <a:solidFill>
                            <a:schemeClr val="tx1"/>
                          </a:solidFill>
                          <a:effectLst/>
                          <a:latin typeface="+mn-lt"/>
                          <a:ea typeface="+mn-ea"/>
                          <a:cs typeface="+mn-cs"/>
                        </a:rPr>
                        <a:t>, R., et al</a:t>
                      </a:r>
                      <a:r>
                        <a:rPr lang="en-GB" sz="2000" b="0" i="1" kern="1200" dirty="0">
                          <a:solidFill>
                            <a:schemeClr val="tx1"/>
                          </a:solidFill>
                          <a:effectLst/>
                          <a:latin typeface="+mn-lt"/>
                          <a:ea typeface="+mn-ea"/>
                          <a:cs typeface="+mn-cs"/>
                        </a:rPr>
                        <a:t>.</a:t>
                      </a:r>
                      <a:r>
                        <a:rPr lang="en-GB" sz="2000" b="0" i="0" kern="1200" dirty="0">
                          <a:solidFill>
                            <a:schemeClr val="tx1"/>
                          </a:solidFill>
                          <a:effectLst/>
                          <a:latin typeface="+mn-lt"/>
                          <a:ea typeface="+mn-ea"/>
                          <a:cs typeface="+mn-cs"/>
                        </a:rPr>
                        <a:t> </a:t>
                      </a:r>
                      <a:endParaRPr lang="en-IN" sz="2000" dirty="0"/>
                    </a:p>
                  </a:txBody>
                  <a:tcPr/>
                </a:tc>
                <a:tc>
                  <a:txBody>
                    <a:bodyPr/>
                    <a:lstStyle/>
                    <a:p>
                      <a:r>
                        <a:rPr lang="en-IN" sz="2000" b="0" i="0" kern="1200" dirty="0">
                          <a:solidFill>
                            <a:schemeClr val="tx1"/>
                          </a:solidFill>
                          <a:effectLst/>
                          <a:latin typeface="+mn-lt"/>
                          <a:ea typeface="+mn-ea"/>
                          <a:cs typeface="+mn-cs"/>
                        </a:rPr>
                        <a:t> </a:t>
                      </a:r>
                      <a:r>
                        <a:rPr lang="en-GB" sz="2000" b="0" i="0" kern="1200" dirty="0">
                          <a:solidFill>
                            <a:schemeClr val="tx1"/>
                          </a:solidFill>
                          <a:effectLst/>
                          <a:latin typeface="+mn-lt"/>
                          <a:ea typeface="+mn-ea"/>
                          <a:cs typeface="+mn-cs"/>
                        </a:rPr>
                        <a:t>"IoT based environmental monitoring system using </a:t>
                      </a:r>
                      <a:r>
                        <a:rPr lang="en-GB" sz="2000" b="0" i="0" kern="1200" dirty="0" err="1">
                          <a:solidFill>
                            <a:schemeClr val="tx1"/>
                          </a:solidFill>
                          <a:effectLst/>
                          <a:latin typeface="+mn-lt"/>
                          <a:ea typeface="+mn-ea"/>
                          <a:cs typeface="+mn-cs"/>
                        </a:rPr>
                        <a:t>arduino</a:t>
                      </a:r>
                      <a:r>
                        <a:rPr lang="en-GB" sz="2000" b="0" i="0" kern="1200" dirty="0">
                          <a:solidFill>
                            <a:schemeClr val="tx1"/>
                          </a:solidFill>
                          <a:effectLst/>
                          <a:latin typeface="+mn-lt"/>
                          <a:ea typeface="+mn-ea"/>
                          <a:cs typeface="+mn-cs"/>
                        </a:rPr>
                        <a:t> UNO and </a:t>
                      </a:r>
                      <a:r>
                        <a:rPr lang="en-GB" sz="2000" b="0" i="0" kern="1200" dirty="0" err="1">
                          <a:solidFill>
                            <a:schemeClr val="tx1"/>
                          </a:solidFill>
                          <a:effectLst/>
                          <a:latin typeface="+mn-lt"/>
                          <a:ea typeface="+mn-ea"/>
                          <a:cs typeface="+mn-cs"/>
                        </a:rPr>
                        <a:t>thingspeak</a:t>
                      </a:r>
                      <a:r>
                        <a:rPr lang="en-GB" sz="2000" b="0" i="0" kern="1200" dirty="0">
                          <a:solidFill>
                            <a:schemeClr val="tx1"/>
                          </a:solidFill>
                          <a:effectLst/>
                          <a:latin typeface="+mn-lt"/>
                          <a:ea typeface="+mn-ea"/>
                          <a:cs typeface="+mn-cs"/>
                        </a:rPr>
                        <a:t>.“</a:t>
                      </a:r>
                    </a:p>
                    <a:p>
                      <a:r>
                        <a:rPr lang="en-GB" sz="2000" b="0" i="0" kern="1200" dirty="0">
                          <a:solidFill>
                            <a:schemeClr val="tx1"/>
                          </a:solidFill>
                          <a:effectLst/>
                          <a:latin typeface="+mn-lt"/>
                          <a:ea typeface="+mn-ea"/>
                          <a:cs typeface="+mn-cs"/>
                        </a:rPr>
                        <a:t> </a:t>
                      </a:r>
                    </a:p>
                    <a:p>
                      <a:endParaRPr lang="en-IN" sz="2000" dirty="0"/>
                    </a:p>
                  </a:txBody>
                  <a:tcPr/>
                </a:tc>
                <a:tc>
                  <a:txBody>
                    <a:bodyPr/>
                    <a:lstStyle/>
                    <a:p>
                      <a:r>
                        <a:rPr lang="en-GB" sz="2000" b="0" i="1" kern="1200" dirty="0">
                          <a:solidFill>
                            <a:schemeClr val="tx1"/>
                          </a:solidFill>
                          <a:effectLst/>
                          <a:latin typeface="+mn-lt"/>
                          <a:ea typeface="+mn-ea"/>
                          <a:cs typeface="+mn-cs"/>
                        </a:rPr>
                        <a:t>International Journal of Science Technology &amp; </a:t>
                      </a:r>
                      <a:r>
                        <a:rPr lang="en-GB" sz="2000" b="0" i="1" kern="1200" dirty="0" err="1">
                          <a:solidFill>
                            <a:schemeClr val="tx1"/>
                          </a:solidFill>
                          <a:effectLst/>
                          <a:latin typeface="+mn-lt"/>
                          <a:ea typeface="+mn-ea"/>
                          <a:cs typeface="+mn-cs"/>
                        </a:rPr>
                        <a:t>Engineerig</a:t>
                      </a:r>
                      <a:r>
                        <a:rPr lang="en-GB" sz="2000" b="0" i="1" kern="1200" dirty="0">
                          <a:solidFill>
                            <a:schemeClr val="tx1"/>
                          </a:solidFill>
                          <a:effectLst/>
                          <a:latin typeface="+mn-lt"/>
                          <a:ea typeface="+mn-ea"/>
                          <a:cs typeface="+mn-cs"/>
                        </a:rPr>
                        <a:t>.</a:t>
                      </a:r>
                      <a:r>
                        <a:rPr lang="en-GB" sz="2000" b="0" i="0" kern="1200" dirty="0">
                          <a:solidFill>
                            <a:schemeClr val="tx1"/>
                          </a:solidFill>
                          <a:effectLst/>
                          <a:latin typeface="+mn-lt"/>
                          <a:ea typeface="+mn-ea"/>
                          <a:cs typeface="+mn-cs"/>
                        </a:rPr>
                        <a:t> </a:t>
                      </a:r>
                    </a:p>
                    <a:p>
                      <a:r>
                        <a:rPr lang="en-GB" sz="2000" b="0" i="0" kern="1200" dirty="0">
                          <a:solidFill>
                            <a:schemeClr val="tx1"/>
                          </a:solidFill>
                          <a:effectLst/>
                          <a:latin typeface="+mn-lt"/>
                          <a:ea typeface="+mn-ea"/>
                          <a:cs typeface="+mn-cs"/>
                        </a:rPr>
                        <a:t>(2018)</a:t>
                      </a:r>
                      <a:endParaRPr lang="en-IN"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The EMS (Environmental Monitoring System) application continuously updates and displays sensor data for users. This data is accessed directly and remains independent of third parties.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000" dirty="0"/>
                    </a:p>
                    <a:p>
                      <a:endParaRPr lang="en-IN" sz="2000" dirty="0"/>
                    </a:p>
                  </a:txBody>
                  <a:tcPr/>
                </a:tc>
                <a:extLst>
                  <a:ext uri="{0D108BD9-81ED-4DB2-BD59-A6C34878D82A}">
                    <a16:rowId xmlns:a16="http://schemas.microsoft.com/office/drawing/2014/main" val="2118068651"/>
                  </a:ext>
                </a:extLst>
              </a:tr>
            </a:tbl>
          </a:graphicData>
        </a:graphic>
      </p:graphicFrame>
    </p:spTree>
    <p:extLst>
      <p:ext uri="{BB962C8B-B14F-4D97-AF65-F5344CB8AC3E}">
        <p14:creationId xmlns:p14="http://schemas.microsoft.com/office/powerpoint/2010/main" val="1147024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227E276-7C84-DF59-3F65-6C70406211C5}"/>
              </a:ext>
            </a:extLst>
          </p:cNvPr>
          <p:cNvGraphicFramePr>
            <a:graphicFrameLocks noGrp="1"/>
          </p:cNvGraphicFramePr>
          <p:nvPr>
            <p:extLst>
              <p:ext uri="{D42A27DB-BD31-4B8C-83A1-F6EECF244321}">
                <p14:modId xmlns:p14="http://schemas.microsoft.com/office/powerpoint/2010/main" val="2731673353"/>
              </p:ext>
            </p:extLst>
          </p:nvPr>
        </p:nvGraphicFramePr>
        <p:xfrm>
          <a:off x="376518" y="376519"/>
          <a:ext cx="13640697" cy="7437120"/>
        </p:xfrm>
        <a:graphic>
          <a:graphicData uri="http://schemas.openxmlformats.org/drawingml/2006/table">
            <a:tbl>
              <a:tblPr firstRow="1" bandRow="1">
                <a:tableStyleId>{5940675A-B579-460E-94D1-54222C63F5DA}</a:tableStyleId>
              </a:tblPr>
              <a:tblGrid>
                <a:gridCol w="785308">
                  <a:extLst>
                    <a:ext uri="{9D8B030D-6E8A-4147-A177-3AD203B41FA5}">
                      <a16:colId xmlns:a16="http://schemas.microsoft.com/office/drawing/2014/main" val="2232987271"/>
                    </a:ext>
                  </a:extLst>
                </a:gridCol>
                <a:gridCol w="1914861">
                  <a:extLst>
                    <a:ext uri="{9D8B030D-6E8A-4147-A177-3AD203B41FA5}">
                      <a16:colId xmlns:a16="http://schemas.microsoft.com/office/drawing/2014/main" val="2565531355"/>
                    </a:ext>
                  </a:extLst>
                </a:gridCol>
                <a:gridCol w="2183802">
                  <a:extLst>
                    <a:ext uri="{9D8B030D-6E8A-4147-A177-3AD203B41FA5}">
                      <a16:colId xmlns:a16="http://schemas.microsoft.com/office/drawing/2014/main" val="205955917"/>
                    </a:ext>
                  </a:extLst>
                </a:gridCol>
                <a:gridCol w="2409713">
                  <a:extLst>
                    <a:ext uri="{9D8B030D-6E8A-4147-A177-3AD203B41FA5}">
                      <a16:colId xmlns:a16="http://schemas.microsoft.com/office/drawing/2014/main" val="657743926"/>
                    </a:ext>
                  </a:extLst>
                </a:gridCol>
                <a:gridCol w="6347013">
                  <a:extLst>
                    <a:ext uri="{9D8B030D-6E8A-4147-A177-3AD203B41FA5}">
                      <a16:colId xmlns:a16="http://schemas.microsoft.com/office/drawing/2014/main" val="262903116"/>
                    </a:ext>
                  </a:extLst>
                </a:gridCol>
              </a:tblGrid>
              <a:tr h="774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a:t> </a:t>
                      </a:r>
                      <a:r>
                        <a:rPr lang="en-IN" sz="2400" b="1" dirty="0" err="1"/>
                        <a:t>S.No</a:t>
                      </a:r>
                      <a:endParaRPr lang="en-IN" sz="2400" b="1" dirty="0"/>
                    </a:p>
                    <a:p>
                      <a:endParaRPr lang="en-IN" dirty="0"/>
                    </a:p>
                  </a:txBody>
                  <a:tcPr/>
                </a:tc>
                <a:tc>
                  <a:txBody>
                    <a:bodyPr/>
                    <a:lstStyle/>
                    <a:p>
                      <a:r>
                        <a:rPr lang="en-GB" sz="2400" b="1" dirty="0"/>
                        <a:t>                       Author</a:t>
                      </a:r>
                      <a:endParaRPr lang="en-IN" sz="2400" dirty="0"/>
                    </a:p>
                  </a:txBody>
                  <a:tcPr/>
                </a:tc>
                <a:tc>
                  <a:txBody>
                    <a:bodyPr/>
                    <a:lstStyle/>
                    <a:p>
                      <a:r>
                        <a:rPr lang="en-GB" sz="2400" b="1" dirty="0"/>
                        <a:t> </a:t>
                      </a:r>
                    </a:p>
                    <a:p>
                      <a:r>
                        <a:rPr lang="en-GB" sz="2400" b="1" dirty="0"/>
                        <a:t>  Title and Year</a:t>
                      </a:r>
                      <a:endParaRPr lang="en-IN" sz="2400" dirty="0"/>
                    </a:p>
                  </a:txBody>
                  <a:tcPr/>
                </a:tc>
                <a:tc>
                  <a:txBody>
                    <a:bodyPr/>
                    <a:lstStyle/>
                    <a:p>
                      <a:endParaRPr lang="en-GB" sz="2400" dirty="0"/>
                    </a:p>
                    <a:p>
                      <a:r>
                        <a:rPr lang="en-GB" sz="2400" b="1" dirty="0"/>
                        <a:t>Publisher and Year</a:t>
                      </a:r>
                      <a:endParaRPr lang="en-IN" sz="2400" dirty="0"/>
                    </a:p>
                  </a:txBody>
                  <a:tcPr/>
                </a:tc>
                <a:tc>
                  <a:txBody>
                    <a:bodyPr/>
                    <a:lstStyle/>
                    <a:p>
                      <a:r>
                        <a:rPr lang="en-GB" sz="2400" b="1" dirty="0"/>
                        <a:t>                                </a:t>
                      </a:r>
                    </a:p>
                    <a:p>
                      <a:r>
                        <a:rPr lang="en-GB" sz="2400" b="1" dirty="0"/>
                        <a:t>                           Description</a:t>
                      </a:r>
                      <a:endParaRPr lang="en-IN" sz="2400" dirty="0"/>
                    </a:p>
                  </a:txBody>
                  <a:tcPr/>
                </a:tc>
                <a:extLst>
                  <a:ext uri="{0D108BD9-81ED-4DB2-BD59-A6C34878D82A}">
                    <a16:rowId xmlns:a16="http://schemas.microsoft.com/office/drawing/2014/main" val="2528249174"/>
                  </a:ext>
                </a:extLst>
              </a:tr>
              <a:tr h="2835311">
                <a:tc>
                  <a:txBody>
                    <a:bodyPr/>
                    <a:lstStyle/>
                    <a:p>
                      <a:endParaRPr lang="en-GB" dirty="0"/>
                    </a:p>
                    <a:p>
                      <a:r>
                        <a:rPr lang="en-IN" sz="2800" dirty="0"/>
                        <a:t>3</a:t>
                      </a:r>
                    </a:p>
                  </a:txBody>
                  <a:tcPr/>
                </a:tc>
                <a:tc>
                  <a:txBody>
                    <a:bodyPr/>
                    <a:lstStyle/>
                    <a:p>
                      <a:endParaRPr lang="en-IN" sz="1800" kern="1200" dirty="0">
                        <a:solidFill>
                          <a:schemeClr val="tx1"/>
                        </a:solidFill>
                        <a:effectLst/>
                        <a:latin typeface="+mn-lt"/>
                        <a:ea typeface="+mn-ea"/>
                        <a:cs typeface="+mn-cs"/>
                      </a:endParaRPr>
                    </a:p>
                    <a:p>
                      <a:r>
                        <a:rPr lang="en-IN" sz="1800" kern="1200" dirty="0" err="1">
                          <a:solidFill>
                            <a:schemeClr val="tx1"/>
                          </a:solidFill>
                          <a:effectLst/>
                          <a:latin typeface="+mn-lt"/>
                          <a:ea typeface="+mn-ea"/>
                          <a:cs typeface="+mn-cs"/>
                        </a:rPr>
                        <a:t>Patil</a:t>
                      </a:r>
                      <a:r>
                        <a:rPr lang="en-IN" sz="1800" kern="1200" dirty="0">
                          <a:solidFill>
                            <a:schemeClr val="tx1"/>
                          </a:solidFill>
                          <a:effectLst/>
                          <a:latin typeface="+mn-lt"/>
                          <a:ea typeface="+mn-ea"/>
                          <a:cs typeface="+mn-cs"/>
                        </a:rPr>
                        <a:t>, Kailas, et al. </a:t>
                      </a:r>
                      <a:endParaRPr lang="en-IN"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i="0" kern="1200" dirty="0">
                          <a:solidFill>
                            <a:schemeClr val="tx1"/>
                          </a:solidFill>
                          <a:effectLst/>
                          <a:latin typeface="+mn-lt"/>
                          <a:ea typeface="+mn-ea"/>
                          <a:cs typeface="+mn-cs"/>
                        </a:rPr>
                        <a:t>"</a:t>
                      </a:r>
                      <a:r>
                        <a:rPr lang="en-IN" sz="1800" b="0" kern="1200" dirty="0">
                          <a:solidFill>
                            <a:schemeClr val="tx1"/>
                          </a:solidFill>
                          <a:effectLst/>
                          <a:latin typeface="Times New Roman" pitchFamily="18" charset="0"/>
                          <a:ea typeface="+mn-ea"/>
                          <a:cs typeface="Times New Roman" pitchFamily="18" charset="0"/>
                        </a:rPr>
                        <a:t>A consumer-based smart home and health monitoring system.</a:t>
                      </a:r>
                      <a:r>
                        <a:rPr lang="en-GB" sz="2000" b="0" i="0" kern="1200" dirty="0">
                          <a:solidFill>
                            <a:schemeClr val="tx1"/>
                          </a:solidFill>
                          <a:effectLst/>
                          <a:latin typeface="Times New Roman" pitchFamily="18" charset="0"/>
                          <a:ea typeface="+mn-ea"/>
                          <a:cs typeface="Times New Roman" pitchFamily="18" charset="0"/>
                        </a:rPr>
                        <a:t>." </a:t>
                      </a:r>
                    </a:p>
                    <a:p>
                      <a:endParaRPr lang="en-IN" sz="2000" dirty="0"/>
                    </a:p>
                    <a:p>
                      <a:endParaRPr lang="en-IN" sz="2000" dirty="0"/>
                    </a:p>
                  </a:txBody>
                  <a:tcPr/>
                </a:tc>
                <a:tc>
                  <a:txBody>
                    <a:bodyPr/>
                    <a:lstStyle/>
                    <a:p>
                      <a:r>
                        <a:rPr lang="en-IN" sz="2000" i="1" kern="1200" dirty="0">
                          <a:solidFill>
                            <a:schemeClr val="tx1"/>
                          </a:solidFill>
                          <a:effectLst/>
                          <a:latin typeface="+mn-lt"/>
                          <a:ea typeface="+mn-ea"/>
                          <a:cs typeface="+mn-cs"/>
                        </a:rPr>
                        <a:t>International Journal of Computer Applications in   </a:t>
                      </a:r>
                      <a:endParaRPr lang="en-IN" sz="2000" kern="1200" dirty="0">
                        <a:solidFill>
                          <a:schemeClr val="tx1"/>
                        </a:solidFill>
                        <a:effectLst/>
                        <a:latin typeface="+mn-lt"/>
                        <a:ea typeface="+mn-ea"/>
                        <a:cs typeface="+mn-cs"/>
                      </a:endParaRPr>
                    </a:p>
                    <a:p>
                      <a:r>
                        <a:rPr lang="en-IN" sz="2000" i="1" kern="1200" dirty="0">
                          <a:solidFill>
                            <a:schemeClr val="tx1"/>
                          </a:solidFill>
                          <a:effectLst/>
                          <a:latin typeface="+mn-lt"/>
                          <a:ea typeface="+mn-ea"/>
                          <a:cs typeface="+mn-cs"/>
                        </a:rPr>
                        <a:t>Technology</a:t>
                      </a:r>
                      <a:r>
                        <a:rPr lang="en-IN" sz="2000" kern="1200" dirty="0">
                          <a:solidFill>
                            <a:schemeClr val="tx1"/>
                          </a:solidFill>
                          <a:effectLst/>
                          <a:latin typeface="+mn-lt"/>
                          <a:ea typeface="+mn-ea"/>
                          <a:cs typeface="+mn-cs"/>
                        </a:rPr>
                        <a:t> . </a:t>
                      </a:r>
                    </a:p>
                    <a:p>
                      <a:r>
                        <a:rPr lang="en-IN" sz="2000" dirty="0"/>
                        <a:t>(2022)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This Paper makes use of 3 sensors to measure the weather/environment factors such as temperature, humidity, light intensity, dew point and heat index. The values read from the sensors are processed by the </a:t>
                      </a:r>
                      <a:r>
                        <a:rPr lang="en-IN" sz="1800" kern="1200" dirty="0" err="1">
                          <a:solidFill>
                            <a:schemeClr val="tx1"/>
                          </a:solidFill>
                          <a:effectLst/>
                          <a:latin typeface="+mn-lt"/>
                          <a:ea typeface="+mn-ea"/>
                          <a:cs typeface="+mn-cs"/>
                        </a:rPr>
                        <a:t>Arduino</a:t>
                      </a:r>
                      <a:r>
                        <a:rPr lang="en-IN" sz="1800" kern="1200" dirty="0">
                          <a:solidFill>
                            <a:schemeClr val="tx1"/>
                          </a:solidFill>
                          <a:effectLst/>
                          <a:latin typeface="+mn-lt"/>
                          <a:ea typeface="+mn-ea"/>
                          <a:cs typeface="+mn-cs"/>
                        </a:rPr>
                        <a:t> micro-controller and stored in a text file which can be processed upon to derive analysis. The readings are also displayed on an on board LCD for quick viewing. All these readings can be </a:t>
                      </a:r>
                      <a:r>
                        <a:rPr lang="en-IN" sz="1800" kern="1200" dirty="0" err="1">
                          <a:solidFill>
                            <a:schemeClr val="tx1"/>
                          </a:solidFill>
                          <a:effectLst/>
                          <a:latin typeface="+mn-lt"/>
                          <a:ea typeface="+mn-ea"/>
                          <a:cs typeface="+mn-cs"/>
                        </a:rPr>
                        <a:t>analyzed</a:t>
                      </a:r>
                      <a:r>
                        <a:rPr lang="en-IN" sz="1800" kern="1200" dirty="0">
                          <a:solidFill>
                            <a:schemeClr val="tx1"/>
                          </a:solidFill>
                          <a:effectLst/>
                          <a:latin typeface="+mn-lt"/>
                          <a:ea typeface="+mn-ea"/>
                          <a:cs typeface="+mn-cs"/>
                        </a:rPr>
                        <a:t> to get the weather characteristics of a particular area and record the weather pattern. These recorded parameters are essential and vary from places to places.   </a:t>
                      </a:r>
                    </a:p>
                    <a:p>
                      <a:endParaRPr lang="en-IN" sz="2000" dirty="0"/>
                    </a:p>
                  </a:txBody>
                  <a:tcPr/>
                </a:tc>
                <a:extLst>
                  <a:ext uri="{0D108BD9-81ED-4DB2-BD59-A6C34878D82A}">
                    <a16:rowId xmlns:a16="http://schemas.microsoft.com/office/drawing/2014/main" val="3908024344"/>
                  </a:ext>
                </a:extLst>
              </a:tr>
              <a:tr h="2522457">
                <a:tc>
                  <a:txBody>
                    <a:bodyPr/>
                    <a:lstStyle/>
                    <a:p>
                      <a:endParaRPr lang="en-GB" dirty="0"/>
                    </a:p>
                    <a:p>
                      <a:endParaRPr lang="en-IN" dirty="0"/>
                    </a:p>
                    <a:p>
                      <a:endParaRPr lang="en-IN" dirty="0"/>
                    </a:p>
                    <a:p>
                      <a:r>
                        <a:rPr lang="en-IN" sz="2800" dirty="0"/>
                        <a:t>4</a:t>
                      </a:r>
                    </a:p>
                  </a:txBody>
                  <a:tcPr/>
                </a:tc>
                <a:tc>
                  <a:txBody>
                    <a:bodyPr/>
                    <a:lstStyle/>
                    <a:p>
                      <a:r>
                        <a:rPr lang="en-IN" sz="1800" i="1" kern="1200" dirty="0" err="1">
                          <a:solidFill>
                            <a:schemeClr val="tx1"/>
                          </a:solidFill>
                          <a:effectLst/>
                          <a:latin typeface="+mn-lt"/>
                          <a:ea typeface="+mn-ea"/>
                          <a:cs typeface="+mn-cs"/>
                        </a:rPr>
                        <a:t>Banara</a:t>
                      </a:r>
                      <a:r>
                        <a:rPr lang="en-IN" sz="1800" i="1" kern="1200" dirty="0">
                          <a:solidFill>
                            <a:schemeClr val="tx1"/>
                          </a:solidFill>
                          <a:effectLst/>
                          <a:latin typeface="+mn-lt"/>
                          <a:ea typeface="+mn-ea"/>
                          <a:cs typeface="+mn-cs"/>
                        </a:rPr>
                        <a:t>, </a:t>
                      </a:r>
                      <a:r>
                        <a:rPr lang="en-IN" sz="1800" i="1" kern="1200" dirty="0" err="1">
                          <a:solidFill>
                            <a:schemeClr val="tx1"/>
                          </a:solidFill>
                          <a:effectLst/>
                          <a:latin typeface="+mn-lt"/>
                          <a:ea typeface="+mn-ea"/>
                          <a:cs typeface="+mn-cs"/>
                        </a:rPr>
                        <a:t>Samriddhi</a:t>
                      </a:r>
                      <a:r>
                        <a:rPr lang="en-IN" sz="1800" i="1" kern="1200" dirty="0">
                          <a:solidFill>
                            <a:schemeClr val="tx1"/>
                          </a:solidFill>
                          <a:effectLst/>
                          <a:latin typeface="+mn-lt"/>
                          <a:ea typeface="+mn-ea"/>
                          <a:cs typeface="+mn-cs"/>
                        </a:rPr>
                        <a:t>, </a:t>
                      </a:r>
                      <a:r>
                        <a:rPr lang="en-IN" sz="1800" i="1" kern="1200" dirty="0" err="1">
                          <a:solidFill>
                            <a:schemeClr val="tx1"/>
                          </a:solidFill>
                          <a:effectLst/>
                          <a:latin typeface="+mn-lt"/>
                          <a:ea typeface="+mn-ea"/>
                          <a:cs typeface="+mn-cs"/>
                        </a:rPr>
                        <a:t>Teena</a:t>
                      </a:r>
                      <a:r>
                        <a:rPr lang="en-IN" sz="1800" i="1" kern="1200" dirty="0">
                          <a:solidFill>
                            <a:schemeClr val="tx1"/>
                          </a:solidFill>
                          <a:effectLst/>
                          <a:latin typeface="+mn-lt"/>
                          <a:ea typeface="+mn-ea"/>
                          <a:cs typeface="+mn-cs"/>
                        </a:rPr>
                        <a:t> Singh, and </a:t>
                      </a:r>
                      <a:r>
                        <a:rPr lang="en-IN" sz="1800" i="1" kern="1200" dirty="0" err="1">
                          <a:solidFill>
                            <a:schemeClr val="tx1"/>
                          </a:solidFill>
                          <a:effectLst/>
                          <a:latin typeface="+mn-lt"/>
                          <a:ea typeface="+mn-ea"/>
                          <a:cs typeface="+mn-cs"/>
                        </a:rPr>
                        <a:t>Anamika</a:t>
                      </a:r>
                      <a:r>
                        <a:rPr lang="en-IN" sz="1800" i="1" kern="1200" dirty="0">
                          <a:solidFill>
                            <a:schemeClr val="tx1"/>
                          </a:solidFill>
                          <a:effectLst/>
                          <a:latin typeface="+mn-lt"/>
                          <a:ea typeface="+mn-ea"/>
                          <a:cs typeface="+mn-cs"/>
                        </a:rPr>
                        <a:t> </a:t>
                      </a:r>
                      <a:r>
                        <a:rPr lang="en-IN" sz="1800" i="1" kern="1200" dirty="0" err="1">
                          <a:solidFill>
                            <a:schemeClr val="tx1"/>
                          </a:solidFill>
                          <a:effectLst/>
                          <a:latin typeface="+mn-lt"/>
                          <a:ea typeface="+mn-ea"/>
                          <a:cs typeface="+mn-cs"/>
                        </a:rPr>
                        <a:t>Chauhan</a:t>
                      </a:r>
                      <a:r>
                        <a:rPr lang="en-IN" sz="1800" i="1" kern="1200" dirty="0">
                          <a:solidFill>
                            <a:schemeClr val="tx1"/>
                          </a:solidFill>
                          <a:effectLst/>
                          <a:latin typeface="+mn-lt"/>
                          <a:ea typeface="+mn-ea"/>
                          <a:cs typeface="+mn-cs"/>
                        </a:rPr>
                        <a:t>. (ICONAT). </a:t>
                      </a:r>
                      <a:endParaRPr lang="en-IN" sz="1800" kern="1200" dirty="0">
                        <a:solidFill>
                          <a:schemeClr val="tx1"/>
                        </a:solidFill>
                        <a:effectLst/>
                        <a:latin typeface="+mn-lt"/>
                        <a:ea typeface="+mn-ea"/>
                        <a:cs typeface="+mn-cs"/>
                      </a:endParaRPr>
                    </a:p>
                    <a:p>
                      <a:endParaRPr lang="en-IN" sz="2000" dirty="0"/>
                    </a:p>
                  </a:txBody>
                  <a:tcPr/>
                </a:tc>
                <a:tc>
                  <a:txBody>
                    <a:bodyPr/>
                    <a:lstStyle/>
                    <a:p>
                      <a:r>
                        <a:rPr lang="en-GB" sz="2000" b="0" i="0" kern="1200" dirty="0">
                          <a:solidFill>
                            <a:schemeClr val="tx1"/>
                          </a:solidFill>
                          <a:effectLst/>
                          <a:latin typeface="+mn-lt"/>
                          <a:ea typeface="+mn-ea"/>
                          <a:cs typeface="+mn-cs"/>
                        </a:rPr>
                        <a:t>“</a:t>
                      </a:r>
                      <a:r>
                        <a:rPr lang="en-IN" sz="1800" kern="1200" dirty="0" err="1">
                          <a:solidFill>
                            <a:schemeClr val="tx1"/>
                          </a:solidFill>
                          <a:effectLst/>
                          <a:latin typeface="Times New Roman" pitchFamily="18" charset="0"/>
                          <a:ea typeface="+mn-ea"/>
                          <a:cs typeface="Times New Roman" pitchFamily="18" charset="0"/>
                        </a:rPr>
                        <a:t>Iot</a:t>
                      </a:r>
                      <a:r>
                        <a:rPr lang="en-IN" sz="1800" kern="1200" dirty="0">
                          <a:solidFill>
                            <a:schemeClr val="tx1"/>
                          </a:solidFill>
                          <a:effectLst/>
                          <a:latin typeface="Times New Roman" pitchFamily="18" charset="0"/>
                          <a:ea typeface="+mn-ea"/>
                          <a:cs typeface="Times New Roman" pitchFamily="18" charset="0"/>
                        </a:rPr>
                        <a:t>  based weather monitoring system for smart cities.”</a:t>
                      </a:r>
                      <a:endParaRPr lang="en-GB" sz="2000" b="0" i="0" kern="1200" dirty="0">
                        <a:solidFill>
                          <a:schemeClr val="tx1"/>
                        </a:solidFill>
                        <a:effectLst/>
                        <a:latin typeface="Times New Roman" pitchFamily="18" charset="0"/>
                        <a:ea typeface="+mn-ea"/>
                        <a:cs typeface="Times New Roman" pitchFamily="18" charset="0"/>
                      </a:endParaRPr>
                    </a:p>
                    <a:p>
                      <a:endParaRPr lang="en-IN" sz="20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000" i="1" kern="1200" dirty="0">
                          <a:solidFill>
                            <a:schemeClr val="tx1"/>
                          </a:solidFill>
                          <a:effectLst/>
                          <a:latin typeface="+mn-lt"/>
                          <a:ea typeface="+mn-ea"/>
                          <a:cs typeface="+mn-cs"/>
                        </a:rPr>
                        <a:t>International</a:t>
                      </a:r>
                      <a:r>
                        <a:rPr lang="en-IN" sz="2000" i="1" kern="1200" baseline="0" dirty="0">
                          <a:solidFill>
                            <a:schemeClr val="tx1"/>
                          </a:solidFill>
                          <a:effectLst/>
                          <a:latin typeface="+mn-lt"/>
                          <a:ea typeface="+mn-ea"/>
                          <a:cs typeface="+mn-cs"/>
                        </a:rPr>
                        <a:t> </a:t>
                      </a:r>
                      <a:r>
                        <a:rPr lang="en-IN" sz="2000" i="1" kern="1200" dirty="0">
                          <a:solidFill>
                            <a:schemeClr val="tx1"/>
                          </a:solidFill>
                          <a:effectLst/>
                          <a:latin typeface="+mn-lt"/>
                          <a:ea typeface="+mn-ea"/>
                          <a:cs typeface="+mn-cs"/>
                        </a:rPr>
                        <a:t>Conference</a:t>
                      </a:r>
                      <a:r>
                        <a:rPr lang="en-IN" sz="2000" i="1" kern="1200" baseline="0" dirty="0">
                          <a:solidFill>
                            <a:schemeClr val="tx1"/>
                          </a:solidFill>
                          <a:effectLst/>
                          <a:latin typeface="+mn-lt"/>
                          <a:ea typeface="+mn-ea"/>
                          <a:cs typeface="+mn-cs"/>
                        </a:rPr>
                        <a:t>   </a:t>
                      </a:r>
                      <a:r>
                        <a:rPr lang="en-IN" sz="2000" i="1" kern="1200" dirty="0">
                          <a:solidFill>
                            <a:schemeClr val="tx1"/>
                          </a:solidFill>
                          <a:effectLst/>
                          <a:latin typeface="+mn-lt"/>
                          <a:ea typeface="+mn-ea"/>
                          <a:cs typeface="+mn-cs"/>
                        </a:rPr>
                        <a:t>for Advancement</a:t>
                      </a:r>
                      <a:r>
                        <a:rPr lang="en-IN" sz="2000" i="1" kern="1200" baseline="0" dirty="0">
                          <a:solidFill>
                            <a:schemeClr val="tx1"/>
                          </a:solidFill>
                          <a:effectLst/>
                          <a:latin typeface="+mn-lt"/>
                          <a:ea typeface="+mn-ea"/>
                          <a:cs typeface="+mn-cs"/>
                        </a:rPr>
                        <a:t> </a:t>
                      </a:r>
                      <a:r>
                        <a:rPr lang="en-IN" sz="2000" i="1" kern="1200" dirty="0">
                          <a:solidFill>
                            <a:schemeClr val="tx1"/>
                          </a:solidFill>
                          <a:effectLst/>
                          <a:latin typeface="+mn-lt"/>
                          <a:ea typeface="+mn-ea"/>
                          <a:cs typeface="+mn-cs"/>
                        </a:rPr>
                        <a:t>in Technology </a:t>
                      </a:r>
                      <a:r>
                        <a:rPr lang="en-GB" sz="2000" b="0" i="0" kern="1200" dirty="0">
                          <a:solidFill>
                            <a:schemeClr val="tx1"/>
                          </a:solidFill>
                          <a:effectLst/>
                          <a:latin typeface="+mn-lt"/>
                          <a:ea typeface="+mn-ea"/>
                          <a:cs typeface="+mn-cs"/>
                        </a:rPr>
                        <a:t>.</a:t>
                      </a:r>
                      <a:endParaRPr lang="en-IN" sz="20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GB" sz="2000" b="0" i="0" kern="1200" dirty="0">
                          <a:solidFill>
                            <a:schemeClr val="tx1"/>
                          </a:solidFill>
                          <a:effectLst/>
                          <a:latin typeface="+mn-lt"/>
                          <a:ea typeface="+mn-ea"/>
                          <a:cs typeface="+mn-cs"/>
                        </a:rPr>
                        <a:t>(2022)</a:t>
                      </a:r>
                      <a:endParaRPr lang="en-IN" sz="2000" dirty="0"/>
                    </a:p>
                    <a:p>
                      <a:pPr algn="just"/>
                      <a:endParaRPr lang="en-IN" sz="2000" dirty="0"/>
                    </a:p>
                  </a:txBody>
                  <a:tcPr/>
                </a:tc>
                <a:tc>
                  <a:txBody>
                    <a:bodyPr/>
                    <a:lstStyle/>
                    <a:p>
                      <a:pPr algn="just"/>
                      <a:r>
                        <a:rPr lang="en-IN" sz="1800" kern="1200" dirty="0">
                          <a:solidFill>
                            <a:schemeClr val="tx1"/>
                          </a:solidFill>
                          <a:effectLst/>
                          <a:latin typeface="Times New Roman" pitchFamily="18" charset="0"/>
                          <a:ea typeface="+mn-ea"/>
                          <a:cs typeface="Times New Roman" pitchFamily="18" charset="0"/>
                        </a:rPr>
                        <a:t>The level of pollution has increased with times by lot of factors like the increase in population, increased vehicle use, industrialization and urbanization which results in harmful effects on human wellbeing by directly affecting health of population exposed to it. In order to monitor In this project we are going to make an IOT Based Air Pollution Monitoring System in which we will monitor the Air Quality over a web server using internet and will trigger a alarm when the air quality goes down beyond a certain level, means when there are sufficient amount of harmful gases are present in the air like CO2, smoke, alcohol, benzene and NH3</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2492933339"/>
                  </a:ext>
                </a:extLst>
              </a:tr>
            </a:tbl>
          </a:graphicData>
        </a:graphic>
      </p:graphicFrame>
    </p:spTree>
    <p:extLst>
      <p:ext uri="{BB962C8B-B14F-4D97-AF65-F5344CB8AC3E}">
        <p14:creationId xmlns:p14="http://schemas.microsoft.com/office/powerpoint/2010/main" val="257598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43C072-FD42-8870-48CF-3A500BA0D321}"/>
              </a:ext>
            </a:extLst>
          </p:cNvPr>
          <p:cNvSpPr txBox="1"/>
          <p:nvPr/>
        </p:nvSpPr>
        <p:spPr>
          <a:xfrm>
            <a:off x="401444" y="415976"/>
            <a:ext cx="13604488" cy="5816977"/>
          </a:xfrm>
          <a:prstGeom prst="rect">
            <a:avLst/>
          </a:prstGeom>
          <a:noFill/>
        </p:spPr>
        <p:txBody>
          <a:bodyPr wrap="square" rtlCol="0">
            <a:spAutoFit/>
          </a:bodyPr>
          <a:lstStyle/>
          <a:p>
            <a:endParaRPr lang="en-GB" sz="2800" b="1" dirty="0"/>
          </a:p>
          <a:p>
            <a:r>
              <a:rPr lang="en-GB" sz="3200" b="1" dirty="0"/>
              <a:t>PROBLEM STATEMENT</a:t>
            </a:r>
          </a:p>
          <a:p>
            <a:r>
              <a:rPr lang="en-GB" sz="2800" b="1" dirty="0"/>
              <a:t>  </a:t>
            </a:r>
          </a:p>
          <a:p>
            <a:r>
              <a:rPr lang="en-GB" sz="2400" kern="100" dirty="0">
                <a:solidFill>
                  <a:srgbClr val="000000"/>
                </a:solidFill>
                <a:latin typeface="Times New Roman" panose="02020603050405020304" pitchFamily="18" charset="0"/>
                <a:ea typeface="Times New Roman" panose="02020603050405020304" pitchFamily="18" charset="0"/>
              </a:rPr>
              <a:t>      DESIGN AND IMPLEMENT WEATHER QUALITY MONITORING SYSTEM</a:t>
            </a:r>
            <a:endParaRPr lang="en-IN" sz="2800" kern="100" dirty="0">
              <a:solidFill>
                <a:srgbClr val="000000"/>
              </a:solidFill>
              <a:effectLst/>
              <a:latin typeface="Times New Roman" panose="02020603050405020304" pitchFamily="18" charset="0"/>
              <a:ea typeface="Times New Roman" panose="02020603050405020304" pitchFamily="18" charset="0"/>
            </a:endParaRPr>
          </a:p>
          <a:p>
            <a:endParaRPr lang="en-IN" sz="2800" kern="100" dirty="0">
              <a:solidFill>
                <a:srgbClr val="000000"/>
              </a:solidFill>
              <a:effectLst/>
              <a:latin typeface="Times New Roman" panose="02020603050405020304" pitchFamily="18" charset="0"/>
              <a:ea typeface="Times New Roman" panose="02020603050405020304" pitchFamily="18" charset="0"/>
            </a:endParaRPr>
          </a:p>
          <a:p>
            <a:endParaRPr lang="en-IN" sz="3200" b="1" kern="100" dirty="0">
              <a:solidFill>
                <a:srgbClr val="000000"/>
              </a:solidFill>
              <a:ea typeface="Times New Roman" panose="02020603050405020304" pitchFamily="18" charset="0"/>
            </a:endParaRPr>
          </a:p>
          <a:p>
            <a:endParaRPr lang="en-IN" sz="3200" b="1" kern="100" dirty="0">
              <a:solidFill>
                <a:srgbClr val="000000"/>
              </a:solidFill>
              <a:ea typeface="Times New Roman" panose="02020603050405020304" pitchFamily="18" charset="0"/>
            </a:endParaRPr>
          </a:p>
          <a:p>
            <a:r>
              <a:rPr lang="en-IN" sz="3200" b="1" kern="100" dirty="0">
                <a:solidFill>
                  <a:srgbClr val="000000"/>
                </a:solidFill>
                <a:ea typeface="Times New Roman" panose="02020603050405020304" pitchFamily="18" charset="0"/>
              </a:rPr>
              <a:t>PROBLEM DESCRIPTION</a:t>
            </a:r>
          </a:p>
          <a:p>
            <a:endParaRPr lang="en-IN" sz="3200" b="1" kern="100" dirty="0">
              <a:solidFill>
                <a:srgbClr val="000000"/>
              </a:solidFill>
              <a:ea typeface="Times New Roman" panose="02020603050405020304" pitchFamily="18" charset="0"/>
            </a:endParaRPr>
          </a:p>
          <a:p>
            <a:r>
              <a:rPr lang="en-US" sz="2800" dirty="0"/>
              <a:t>     To design and develop an intelligent Weather quality monitoring system  to measure, analyze, and report on environmental parameters such as air quality, temperature, and humidity.</a:t>
            </a:r>
            <a:r>
              <a:rPr lang="en-IN" sz="2800" b="1" kern="100" dirty="0">
                <a:solidFill>
                  <a:srgbClr val="000000"/>
                </a:solidFill>
                <a:effectLst/>
                <a:ea typeface="Times New Roman" panose="02020603050405020304" pitchFamily="18" charset="0"/>
              </a:rPr>
              <a:t> </a:t>
            </a:r>
          </a:p>
          <a:p>
            <a:endParaRPr lang="en-IN" sz="2000" dirty="0"/>
          </a:p>
        </p:txBody>
      </p:sp>
      <p:sp>
        <p:nvSpPr>
          <p:cNvPr id="3" name="TextBox 2">
            <a:extLst>
              <a:ext uri="{FF2B5EF4-FFF2-40B4-BE49-F238E27FC236}">
                <a16:creationId xmlns:a16="http://schemas.microsoft.com/office/drawing/2014/main" id="{57B04A7C-DAD7-239F-5E53-F5F6C94DF8BE}"/>
              </a:ext>
            </a:extLst>
          </p:cNvPr>
          <p:cNvSpPr txBox="1"/>
          <p:nvPr/>
        </p:nvSpPr>
        <p:spPr>
          <a:xfrm>
            <a:off x="3560781" y="7444292"/>
            <a:ext cx="7971417" cy="369332"/>
          </a:xfrm>
          <a:prstGeom prst="rect">
            <a:avLst/>
          </a:prstGeom>
          <a:noFill/>
        </p:spPr>
        <p:txBody>
          <a:bodyPr wrap="square" rtlCol="0">
            <a:spAutoFit/>
          </a:bodyPr>
          <a:lstStyle/>
          <a:p>
            <a:r>
              <a:rPr lang="en-GB" dirty="0"/>
              <a:t>                        </a:t>
            </a:r>
            <a:endParaRPr lang="en-IN" dirty="0"/>
          </a:p>
        </p:txBody>
      </p:sp>
    </p:spTree>
    <p:extLst>
      <p:ext uri="{BB962C8B-B14F-4D97-AF65-F5344CB8AC3E}">
        <p14:creationId xmlns:p14="http://schemas.microsoft.com/office/powerpoint/2010/main" val="298333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599" y="700088"/>
            <a:ext cx="6943725" cy="1472070"/>
          </a:xfrm>
          <a:prstGeom prst="rect">
            <a:avLst/>
          </a:prstGeom>
        </p:spPr>
        <p:txBody>
          <a:bodyPr wrap="square">
            <a:spAutoFit/>
          </a:bodyPr>
          <a:lstStyle/>
          <a:p>
            <a:endParaRPr lang="en-US" sz="3200" b="1" dirty="0"/>
          </a:p>
          <a:p>
            <a:endParaRPr lang="en-US" sz="2000" b="1" dirty="0"/>
          </a:p>
          <a:p>
            <a:pPr>
              <a:lnSpc>
                <a:spcPct val="150000"/>
              </a:lnSpc>
            </a:pPr>
            <a:r>
              <a:rPr lang="en-US" sz="2800" dirty="0"/>
              <a:t>.</a:t>
            </a:r>
            <a:endParaRPr lang="en-IN" sz="2800" dirty="0"/>
          </a:p>
        </p:txBody>
      </p:sp>
      <p:sp>
        <p:nvSpPr>
          <p:cNvPr id="3" name="Rectangle 2"/>
          <p:cNvSpPr/>
          <p:nvPr/>
        </p:nvSpPr>
        <p:spPr>
          <a:xfrm>
            <a:off x="9493542" y="4525045"/>
            <a:ext cx="5014911" cy="464871"/>
          </a:xfrm>
          <a:prstGeom prst="rect">
            <a:avLst/>
          </a:prstGeom>
        </p:spPr>
        <p:txBody>
          <a:bodyPr wrap="square">
            <a:spAutoFit/>
          </a:bodyPr>
          <a:lstStyle/>
          <a:p>
            <a:pPr>
              <a:lnSpc>
                <a:spcPct val="150000"/>
              </a:lnSpc>
            </a:pPr>
            <a:r>
              <a:rPr lang="en-US" dirty="0"/>
              <a:t>.</a:t>
            </a:r>
            <a:endParaRPr lang="en-IN" dirty="0"/>
          </a:p>
        </p:txBody>
      </p:sp>
      <p:sp>
        <p:nvSpPr>
          <p:cNvPr id="4" name="Rectangle 3"/>
          <p:cNvSpPr/>
          <p:nvPr/>
        </p:nvSpPr>
        <p:spPr>
          <a:xfrm>
            <a:off x="8487784" y="743119"/>
            <a:ext cx="5852159" cy="464871"/>
          </a:xfrm>
          <a:prstGeom prst="rect">
            <a:avLst/>
          </a:prstGeom>
        </p:spPr>
        <p:txBody>
          <a:bodyPr wrap="square">
            <a:spAutoFit/>
          </a:bodyPr>
          <a:lstStyle/>
          <a:p>
            <a:pPr algn="just">
              <a:lnSpc>
                <a:spcPct val="150000"/>
              </a:lnSpc>
            </a:pPr>
            <a:r>
              <a:rPr lang="en-US" b="1" dirty="0"/>
              <a:t> </a:t>
            </a:r>
            <a:endParaRPr lang="en-IN" sz="2800" dirty="0"/>
          </a:p>
        </p:txBody>
      </p:sp>
      <p:sp>
        <p:nvSpPr>
          <p:cNvPr id="5" name="Rectangle 4"/>
          <p:cNvSpPr/>
          <p:nvPr/>
        </p:nvSpPr>
        <p:spPr>
          <a:xfrm>
            <a:off x="8319274" y="4081759"/>
            <a:ext cx="7900986" cy="369332"/>
          </a:xfrm>
          <a:prstGeom prst="rect">
            <a:avLst/>
          </a:prstGeom>
        </p:spPr>
        <p:txBody>
          <a:bodyPr wrap="square">
            <a:spAutoFit/>
          </a:bodyPr>
          <a:lstStyle/>
          <a:p>
            <a:r>
              <a:rPr lang="en-US" dirty="0"/>
              <a:t>.</a:t>
            </a:r>
            <a:endParaRPr lang="en-IN" dirty="0"/>
          </a:p>
        </p:txBody>
      </p:sp>
      <p:sp>
        <p:nvSpPr>
          <p:cNvPr id="7" name="TextBox 6">
            <a:extLst>
              <a:ext uri="{FF2B5EF4-FFF2-40B4-BE49-F238E27FC236}">
                <a16:creationId xmlns:a16="http://schemas.microsoft.com/office/drawing/2014/main" id="{9E2599EB-8CB5-21E8-C87F-5A19A05349AF}"/>
              </a:ext>
            </a:extLst>
          </p:cNvPr>
          <p:cNvSpPr txBox="1"/>
          <p:nvPr/>
        </p:nvSpPr>
        <p:spPr>
          <a:xfrm>
            <a:off x="290457" y="369716"/>
            <a:ext cx="13960801" cy="5534720"/>
          </a:xfrm>
          <a:prstGeom prst="rect">
            <a:avLst/>
          </a:prstGeom>
          <a:noFill/>
        </p:spPr>
        <p:txBody>
          <a:bodyPr wrap="square" rtlCol="0">
            <a:spAutoFit/>
          </a:bodyPr>
          <a:lstStyle/>
          <a:p>
            <a:r>
              <a:rPr lang="en-GB" sz="3200" b="1" dirty="0"/>
              <a:t>OBJECTIVES</a:t>
            </a:r>
          </a:p>
          <a:p>
            <a:endParaRPr lang="en-GB" sz="3200" b="1" dirty="0"/>
          </a:p>
          <a:p>
            <a:pPr marL="457200" indent="-457200" algn="just">
              <a:lnSpc>
                <a:spcPct val="150000"/>
              </a:lnSpc>
              <a:buFont typeface="Arial" panose="020B0604020202020204" pitchFamily="34" charset="0"/>
              <a:buChar char="•"/>
            </a:pPr>
            <a:r>
              <a:rPr lang="en-GB" sz="2800" dirty="0"/>
              <a:t>To monitor and present environmental data, such as humidity and temperature, in order to give a thorough picture of the interior climate.</a:t>
            </a:r>
            <a:endParaRPr lang="en-IN" sz="2800" dirty="0"/>
          </a:p>
          <a:p>
            <a:pPr marL="457200" indent="-457200" algn="just">
              <a:lnSpc>
                <a:spcPct val="150000"/>
              </a:lnSpc>
              <a:buFont typeface="Arial" panose="020B0604020202020204" pitchFamily="34" charset="0"/>
              <a:buChar char="•"/>
            </a:pPr>
            <a:r>
              <a:rPr lang="en-GB" sz="2800" dirty="0"/>
              <a:t>To	detect different gases like CO(</a:t>
            </a:r>
            <a:r>
              <a:rPr lang="en-GB" sz="2800" dirty="0" err="1"/>
              <a:t>carbonmonooxide</a:t>
            </a:r>
            <a:r>
              <a:rPr lang="en-GB" sz="2800" dirty="0"/>
              <a:t>), NH3(Ammonia), </a:t>
            </a:r>
            <a:r>
              <a:rPr lang="en-GB" sz="2800" dirty="0" err="1"/>
              <a:t>Nox</a:t>
            </a:r>
            <a:r>
              <a:rPr lang="en-GB" sz="2800" dirty="0"/>
              <a:t> (</a:t>
            </a:r>
            <a:r>
              <a:rPr lang="en-GB" sz="2800" dirty="0" err="1"/>
              <a:t>nigrogen</a:t>
            </a:r>
            <a:r>
              <a:rPr lang="en-GB" sz="2800" dirty="0"/>
              <a:t> oxides), and other pollutants, using gas sensors. To monitor and display the current levels of air quality.</a:t>
            </a:r>
          </a:p>
          <a:p>
            <a:pPr marL="457200" indent="-457200" algn="just">
              <a:lnSpc>
                <a:spcPct val="150000"/>
              </a:lnSpc>
              <a:buFont typeface="Arial" panose="020B0604020202020204" pitchFamily="34" charset="0"/>
              <a:buChar char="•"/>
            </a:pPr>
            <a:r>
              <a:rPr lang="en-US" sz="2800" dirty="0"/>
              <a:t>To create an LCD screen user interface that makes it simple for consumers to access and understand environmental and air quality data.</a:t>
            </a:r>
            <a:endParaRPr lang="en-GB" sz="2800" dirty="0"/>
          </a:p>
        </p:txBody>
      </p:sp>
    </p:spTree>
    <p:extLst>
      <p:ext uri="{BB962C8B-B14F-4D97-AF65-F5344CB8AC3E}">
        <p14:creationId xmlns:p14="http://schemas.microsoft.com/office/powerpoint/2010/main" val="425727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21FA9E-CCFC-88E6-A836-22306B789EBA}"/>
              </a:ext>
            </a:extLst>
          </p:cNvPr>
          <p:cNvSpPr txBox="1"/>
          <p:nvPr/>
        </p:nvSpPr>
        <p:spPr>
          <a:xfrm>
            <a:off x="86061" y="150607"/>
            <a:ext cx="14350701" cy="7971417"/>
          </a:xfrm>
          <a:prstGeom prst="rect">
            <a:avLst/>
          </a:prstGeom>
          <a:noFill/>
        </p:spPr>
        <p:txBody>
          <a:bodyPr wrap="square" rtlCol="0">
            <a:spAutoFit/>
          </a:bodyPr>
          <a:lstStyle/>
          <a:p>
            <a:endParaRPr lang="en-IN" dirty="0"/>
          </a:p>
        </p:txBody>
      </p:sp>
      <p:sp>
        <p:nvSpPr>
          <p:cNvPr id="5" name="Shape 0">
            <a:extLst>
              <a:ext uri="{FF2B5EF4-FFF2-40B4-BE49-F238E27FC236}">
                <a16:creationId xmlns:a16="http://schemas.microsoft.com/office/drawing/2014/main" id="{69F614A8-7119-1D68-9447-BFA8B801181C}"/>
              </a:ext>
            </a:extLst>
          </p:cNvPr>
          <p:cNvSpPr/>
          <p:nvPr/>
        </p:nvSpPr>
        <p:spPr>
          <a:xfrm>
            <a:off x="0" y="0"/>
            <a:ext cx="14630400" cy="8229600"/>
          </a:xfrm>
          <a:prstGeom prst="rect">
            <a:avLst/>
          </a:prstGeom>
          <a:solidFill>
            <a:srgbClr val="F7EDE9"/>
          </a:solidFill>
          <a:ln/>
        </p:spPr>
      </p:sp>
      <p:sp>
        <p:nvSpPr>
          <p:cNvPr id="6" name="Shape 1">
            <a:extLst>
              <a:ext uri="{FF2B5EF4-FFF2-40B4-BE49-F238E27FC236}">
                <a16:creationId xmlns:a16="http://schemas.microsoft.com/office/drawing/2014/main" id="{2CEB700E-6993-7C7F-787C-F0ED231B7CA2}"/>
              </a:ext>
            </a:extLst>
          </p:cNvPr>
          <p:cNvSpPr/>
          <p:nvPr/>
        </p:nvSpPr>
        <p:spPr>
          <a:xfrm>
            <a:off x="-13402" y="21515"/>
            <a:ext cx="14630400" cy="8229600"/>
          </a:xfrm>
          <a:prstGeom prst="rect">
            <a:avLst/>
          </a:prstGeom>
          <a:solidFill>
            <a:srgbClr val="FFFCFA"/>
          </a:solidFill>
          <a:ln/>
        </p:spPr>
      </p:sp>
      <p:sp>
        <p:nvSpPr>
          <p:cNvPr id="7" name="Text 2">
            <a:extLst>
              <a:ext uri="{FF2B5EF4-FFF2-40B4-BE49-F238E27FC236}">
                <a16:creationId xmlns:a16="http://schemas.microsoft.com/office/drawing/2014/main" id="{BDCE91B5-BBC2-99D6-9AAA-7696D8D10F1A}"/>
              </a:ext>
            </a:extLst>
          </p:cNvPr>
          <p:cNvSpPr/>
          <p:nvPr/>
        </p:nvSpPr>
        <p:spPr>
          <a:xfrm>
            <a:off x="720763" y="482560"/>
            <a:ext cx="7196604" cy="548045"/>
          </a:xfrm>
          <a:prstGeom prst="rect">
            <a:avLst/>
          </a:prstGeom>
          <a:noFill/>
          <a:ln/>
        </p:spPr>
        <p:txBody>
          <a:bodyPr wrap="none" rtlCol="0" anchor="t"/>
          <a:lstStyle/>
          <a:p>
            <a:pPr marL="0" indent="0">
              <a:lnSpc>
                <a:spcPts val="4316"/>
              </a:lnSpc>
              <a:buNone/>
            </a:pPr>
            <a:r>
              <a:rPr lang="en-US" sz="3200" b="1" dirty="0"/>
              <a:t>COMPONENTS REQUIRED</a:t>
            </a:r>
          </a:p>
        </p:txBody>
      </p:sp>
      <p:sp>
        <p:nvSpPr>
          <p:cNvPr id="8" name="Text 3">
            <a:extLst>
              <a:ext uri="{FF2B5EF4-FFF2-40B4-BE49-F238E27FC236}">
                <a16:creationId xmlns:a16="http://schemas.microsoft.com/office/drawing/2014/main" id="{BEE8A8C9-910B-785F-F96B-D780B2173CBD}"/>
              </a:ext>
            </a:extLst>
          </p:cNvPr>
          <p:cNvSpPr/>
          <p:nvPr/>
        </p:nvSpPr>
        <p:spPr>
          <a:xfrm>
            <a:off x="817581" y="1202055"/>
            <a:ext cx="1731981" cy="831139"/>
          </a:xfrm>
          <a:prstGeom prst="rect">
            <a:avLst/>
          </a:prstGeom>
          <a:noFill/>
          <a:ln/>
        </p:spPr>
        <p:txBody>
          <a:bodyPr wrap="none" rtlCol="0" anchor="t"/>
          <a:lstStyle/>
          <a:p>
            <a:pPr marL="0" indent="0" algn="ctr">
              <a:lnSpc>
                <a:spcPts val="2590"/>
              </a:lnSpc>
              <a:buNone/>
            </a:pPr>
            <a:r>
              <a:rPr lang="en-US" sz="2800" b="1" dirty="0">
                <a:latin typeface="Crimson Pro" pitchFamily="34" charset="0"/>
                <a:ea typeface="Crimson Pro" pitchFamily="34" charset="-122"/>
                <a:cs typeface="Crimson Pro" pitchFamily="34" charset="-120"/>
              </a:rPr>
              <a:t>Gas sensor</a:t>
            </a:r>
            <a:r>
              <a:rPr lang="en-US" sz="2800" b="1" dirty="0">
                <a:solidFill>
                  <a:srgbClr val="443728"/>
                </a:solidFill>
                <a:latin typeface="Crimson Pro" pitchFamily="34" charset="0"/>
                <a:ea typeface="Crimson Pro" pitchFamily="34" charset="-122"/>
                <a:cs typeface="Crimson Pro" pitchFamily="34" charset="-120"/>
              </a:rPr>
              <a:t>:</a:t>
            </a:r>
            <a:endParaRPr lang="en-US" sz="2800" dirty="0"/>
          </a:p>
        </p:txBody>
      </p:sp>
      <p:sp>
        <p:nvSpPr>
          <p:cNvPr id="9" name="Text 4">
            <a:extLst>
              <a:ext uri="{FF2B5EF4-FFF2-40B4-BE49-F238E27FC236}">
                <a16:creationId xmlns:a16="http://schemas.microsoft.com/office/drawing/2014/main" id="{B1D231E8-3489-C279-8CB4-49A0AFA71A2C}"/>
              </a:ext>
            </a:extLst>
          </p:cNvPr>
          <p:cNvSpPr/>
          <p:nvPr/>
        </p:nvSpPr>
        <p:spPr>
          <a:xfrm>
            <a:off x="3148965" y="2429351"/>
            <a:ext cx="1885712" cy="1122045"/>
          </a:xfrm>
          <a:prstGeom prst="rect">
            <a:avLst/>
          </a:prstGeom>
          <a:noFill/>
          <a:ln/>
        </p:spPr>
        <p:txBody>
          <a:bodyPr wrap="square" rtlCol="0" anchor="t"/>
          <a:lstStyle/>
          <a:p>
            <a:pPr marL="0" indent="0" algn="ctr">
              <a:lnSpc>
                <a:spcPts val="2210"/>
              </a:lnSpc>
              <a:buNone/>
            </a:pPr>
            <a:endParaRPr lang="en-US" sz="1381" dirty="0"/>
          </a:p>
        </p:txBody>
      </p:sp>
      <p:sp>
        <p:nvSpPr>
          <p:cNvPr id="10" name="Text 5">
            <a:extLst>
              <a:ext uri="{FF2B5EF4-FFF2-40B4-BE49-F238E27FC236}">
                <a16:creationId xmlns:a16="http://schemas.microsoft.com/office/drawing/2014/main" id="{DD1A3966-C8A6-D96C-07A7-89200F3B07FB}"/>
              </a:ext>
            </a:extLst>
          </p:cNvPr>
          <p:cNvSpPr/>
          <p:nvPr/>
        </p:nvSpPr>
        <p:spPr>
          <a:xfrm>
            <a:off x="925159" y="1850315"/>
            <a:ext cx="1452281" cy="328851"/>
          </a:xfrm>
          <a:prstGeom prst="rect">
            <a:avLst/>
          </a:prstGeom>
          <a:noFill/>
          <a:ln/>
        </p:spPr>
        <p:txBody>
          <a:bodyPr wrap="none" rtlCol="0" anchor="t"/>
          <a:lstStyle/>
          <a:p>
            <a:pPr marL="0" indent="0" algn="ctr">
              <a:lnSpc>
                <a:spcPts val="2590"/>
              </a:lnSpc>
              <a:buNone/>
            </a:pPr>
            <a:r>
              <a:rPr lang="en-US" sz="2800" b="1" dirty="0">
                <a:latin typeface="Crimson Pro" pitchFamily="34" charset="0"/>
                <a:ea typeface="Crimson Pro" pitchFamily="34" charset="-122"/>
                <a:cs typeface="Crimson Pro" pitchFamily="34" charset="-120"/>
              </a:rPr>
              <a:t>MQ 135:</a:t>
            </a:r>
            <a:endParaRPr lang="en-US" sz="2800" dirty="0"/>
          </a:p>
        </p:txBody>
      </p:sp>
      <p:sp>
        <p:nvSpPr>
          <p:cNvPr id="11" name="Text 6">
            <a:extLst>
              <a:ext uri="{FF2B5EF4-FFF2-40B4-BE49-F238E27FC236}">
                <a16:creationId xmlns:a16="http://schemas.microsoft.com/office/drawing/2014/main" id="{C47F6D61-8AC5-B350-CBEE-E59C4BAD0542}"/>
              </a:ext>
            </a:extLst>
          </p:cNvPr>
          <p:cNvSpPr/>
          <p:nvPr/>
        </p:nvSpPr>
        <p:spPr>
          <a:xfrm>
            <a:off x="5297805" y="2429351"/>
            <a:ext cx="1885831" cy="1122045"/>
          </a:xfrm>
          <a:prstGeom prst="rect">
            <a:avLst/>
          </a:prstGeom>
          <a:noFill/>
          <a:ln/>
        </p:spPr>
        <p:txBody>
          <a:bodyPr wrap="square" rtlCol="0" anchor="t"/>
          <a:lstStyle/>
          <a:p>
            <a:pPr marL="0" indent="0" algn="ctr">
              <a:lnSpc>
                <a:spcPts val="2210"/>
              </a:lnSpc>
              <a:buNone/>
            </a:pPr>
            <a:endParaRPr lang="en-US" sz="1381" dirty="0"/>
          </a:p>
        </p:txBody>
      </p:sp>
      <p:sp>
        <p:nvSpPr>
          <p:cNvPr id="12" name="Text 7">
            <a:extLst>
              <a:ext uri="{FF2B5EF4-FFF2-40B4-BE49-F238E27FC236}">
                <a16:creationId xmlns:a16="http://schemas.microsoft.com/office/drawing/2014/main" id="{8C425F05-FCA6-AB66-D80F-BDF1647B2498}"/>
              </a:ext>
            </a:extLst>
          </p:cNvPr>
          <p:cNvSpPr/>
          <p:nvPr/>
        </p:nvSpPr>
        <p:spPr>
          <a:xfrm>
            <a:off x="720762" y="2476739"/>
            <a:ext cx="1500257" cy="793194"/>
          </a:xfrm>
          <a:prstGeom prst="rect">
            <a:avLst/>
          </a:prstGeom>
          <a:noFill/>
          <a:ln/>
        </p:spPr>
        <p:txBody>
          <a:bodyPr wrap="none" rtlCol="0" anchor="t"/>
          <a:lstStyle/>
          <a:p>
            <a:pPr marL="0" indent="0" algn="ctr">
              <a:lnSpc>
                <a:spcPts val="2590"/>
              </a:lnSpc>
              <a:buNone/>
            </a:pPr>
            <a:r>
              <a:rPr lang="en-US" sz="2800" b="1" dirty="0">
                <a:latin typeface="Crimson Pro" pitchFamily="34" charset="0"/>
                <a:ea typeface="Crimson Pro" pitchFamily="34" charset="-122"/>
              </a:rPr>
              <a:t>DHT 11/22: </a:t>
            </a:r>
            <a:endParaRPr lang="en-US" sz="2800" dirty="0"/>
          </a:p>
        </p:txBody>
      </p:sp>
      <p:sp>
        <p:nvSpPr>
          <p:cNvPr id="13" name="Text 8">
            <a:extLst>
              <a:ext uri="{FF2B5EF4-FFF2-40B4-BE49-F238E27FC236}">
                <a16:creationId xmlns:a16="http://schemas.microsoft.com/office/drawing/2014/main" id="{A319F313-A84D-7B4B-081C-042452EAA987}"/>
              </a:ext>
            </a:extLst>
          </p:cNvPr>
          <p:cNvSpPr/>
          <p:nvPr/>
        </p:nvSpPr>
        <p:spPr>
          <a:xfrm>
            <a:off x="7446764" y="2429351"/>
            <a:ext cx="1885712" cy="2244090"/>
          </a:xfrm>
          <a:prstGeom prst="rect">
            <a:avLst/>
          </a:prstGeom>
          <a:noFill/>
          <a:ln/>
        </p:spPr>
        <p:txBody>
          <a:bodyPr wrap="square" rtlCol="0" anchor="t"/>
          <a:lstStyle/>
          <a:p>
            <a:pPr algn="ctr">
              <a:lnSpc>
                <a:spcPts val="2210"/>
              </a:lnSpc>
            </a:pPr>
            <a:endParaRPr lang="en-US" sz="1381" dirty="0"/>
          </a:p>
        </p:txBody>
      </p:sp>
      <p:sp>
        <p:nvSpPr>
          <p:cNvPr id="14" name="Text 9">
            <a:extLst>
              <a:ext uri="{FF2B5EF4-FFF2-40B4-BE49-F238E27FC236}">
                <a16:creationId xmlns:a16="http://schemas.microsoft.com/office/drawing/2014/main" id="{33F914CB-1981-95D6-4414-33F36FFAF0F6}"/>
              </a:ext>
            </a:extLst>
          </p:cNvPr>
          <p:cNvSpPr/>
          <p:nvPr/>
        </p:nvSpPr>
        <p:spPr>
          <a:xfrm>
            <a:off x="1129554" y="3478452"/>
            <a:ext cx="1354593" cy="636347"/>
          </a:xfrm>
          <a:prstGeom prst="rect">
            <a:avLst/>
          </a:prstGeom>
          <a:noFill/>
          <a:ln/>
        </p:spPr>
        <p:txBody>
          <a:bodyPr wrap="none" rtlCol="0" anchor="t"/>
          <a:lstStyle/>
          <a:p>
            <a:pPr marL="0" indent="0" algn="ctr">
              <a:lnSpc>
                <a:spcPts val="2590"/>
              </a:lnSpc>
              <a:buNone/>
            </a:pPr>
            <a:r>
              <a:rPr lang="en-US" sz="2800" b="1" dirty="0">
                <a:latin typeface="Crimson Pro" pitchFamily="34" charset="0"/>
                <a:ea typeface="Crimson Pro" pitchFamily="34" charset="-122"/>
                <a:cs typeface="Crimson Pro" pitchFamily="34" charset="-120"/>
              </a:rPr>
              <a:t>LCD display</a:t>
            </a:r>
            <a:r>
              <a:rPr lang="en-US" sz="2800" b="1" dirty="0">
                <a:solidFill>
                  <a:srgbClr val="443728"/>
                </a:solidFill>
                <a:latin typeface="Crimson Pro" pitchFamily="34" charset="0"/>
                <a:ea typeface="Crimson Pro" pitchFamily="34" charset="-122"/>
                <a:cs typeface="Crimson Pro" pitchFamily="34" charset="-120"/>
              </a:rPr>
              <a:t>:</a:t>
            </a:r>
            <a:endParaRPr lang="en-US" sz="2800" dirty="0"/>
          </a:p>
        </p:txBody>
      </p:sp>
      <p:sp>
        <p:nvSpPr>
          <p:cNvPr id="15" name="Text 10">
            <a:extLst>
              <a:ext uri="{FF2B5EF4-FFF2-40B4-BE49-F238E27FC236}">
                <a16:creationId xmlns:a16="http://schemas.microsoft.com/office/drawing/2014/main" id="{3B3968F0-B22C-5BD1-2932-CE621CBFB64C}"/>
              </a:ext>
            </a:extLst>
          </p:cNvPr>
          <p:cNvSpPr/>
          <p:nvPr/>
        </p:nvSpPr>
        <p:spPr>
          <a:xfrm>
            <a:off x="9595604" y="2429351"/>
            <a:ext cx="1885831" cy="1122045"/>
          </a:xfrm>
          <a:prstGeom prst="rect">
            <a:avLst/>
          </a:prstGeom>
          <a:noFill/>
          <a:ln/>
        </p:spPr>
        <p:txBody>
          <a:bodyPr wrap="square" rtlCol="0" anchor="t"/>
          <a:lstStyle/>
          <a:p>
            <a:pPr marL="0" indent="0" algn="ctr">
              <a:lnSpc>
                <a:spcPts val="2210"/>
              </a:lnSpc>
              <a:buNone/>
            </a:pPr>
            <a:endParaRPr lang="en-US" sz="1381" dirty="0"/>
          </a:p>
        </p:txBody>
      </p:sp>
      <p:sp>
        <p:nvSpPr>
          <p:cNvPr id="16" name="Text 11">
            <a:extLst>
              <a:ext uri="{FF2B5EF4-FFF2-40B4-BE49-F238E27FC236}">
                <a16:creationId xmlns:a16="http://schemas.microsoft.com/office/drawing/2014/main" id="{F739552F-FEAA-1A14-EA2F-E62F08F9AA87}"/>
              </a:ext>
            </a:extLst>
          </p:cNvPr>
          <p:cNvSpPr/>
          <p:nvPr/>
        </p:nvSpPr>
        <p:spPr>
          <a:xfrm>
            <a:off x="815557" y="4317595"/>
            <a:ext cx="2046049" cy="548046"/>
          </a:xfrm>
          <a:prstGeom prst="rect">
            <a:avLst/>
          </a:prstGeom>
          <a:noFill/>
          <a:ln/>
        </p:spPr>
        <p:txBody>
          <a:bodyPr wrap="none" rtlCol="0" anchor="t"/>
          <a:lstStyle/>
          <a:p>
            <a:pPr marL="0" indent="0" algn="ctr">
              <a:lnSpc>
                <a:spcPts val="2590"/>
              </a:lnSpc>
              <a:buNone/>
            </a:pPr>
            <a:r>
              <a:rPr lang="en-US" sz="2800" b="1" dirty="0">
                <a:solidFill>
                  <a:srgbClr val="443728"/>
                </a:solidFill>
                <a:latin typeface="Crimson Pro" pitchFamily="34" charset="0"/>
                <a:ea typeface="Crimson Pro" pitchFamily="34" charset="-122"/>
                <a:cs typeface="Crimson Pro" pitchFamily="34" charset="-120"/>
              </a:rPr>
              <a:t>  </a:t>
            </a:r>
            <a:r>
              <a:rPr lang="en-US" sz="2800" b="1" dirty="0">
                <a:latin typeface="Crimson Pro" pitchFamily="34" charset="0"/>
                <a:ea typeface="Crimson Pro" pitchFamily="34" charset="-122"/>
                <a:cs typeface="Crimson Pro" pitchFamily="34" charset="-120"/>
              </a:rPr>
              <a:t>Arduino uno:</a:t>
            </a:r>
            <a:endParaRPr lang="en-US" sz="2800" dirty="0"/>
          </a:p>
        </p:txBody>
      </p:sp>
      <p:sp>
        <p:nvSpPr>
          <p:cNvPr id="17" name="Text 12">
            <a:extLst>
              <a:ext uri="{FF2B5EF4-FFF2-40B4-BE49-F238E27FC236}">
                <a16:creationId xmlns:a16="http://schemas.microsoft.com/office/drawing/2014/main" id="{DED7E4EC-C058-ED1E-1248-5B72A61A484E}"/>
              </a:ext>
            </a:extLst>
          </p:cNvPr>
          <p:cNvSpPr/>
          <p:nvPr/>
        </p:nvSpPr>
        <p:spPr>
          <a:xfrm>
            <a:off x="3148965" y="5652731"/>
            <a:ext cx="1885712" cy="1276708"/>
          </a:xfrm>
          <a:prstGeom prst="rect">
            <a:avLst/>
          </a:prstGeom>
          <a:noFill/>
          <a:ln/>
        </p:spPr>
        <p:txBody>
          <a:bodyPr wrap="square" rtlCol="0" anchor="t"/>
          <a:lstStyle/>
          <a:p>
            <a:pPr marL="0" indent="0" algn="ctr">
              <a:lnSpc>
                <a:spcPts val="2210"/>
              </a:lnSpc>
              <a:buNone/>
            </a:pPr>
            <a:r>
              <a:rPr lang="en-US" sz="1381" dirty="0">
                <a:solidFill>
                  <a:srgbClr val="443728"/>
                </a:solidFill>
                <a:latin typeface="Open Sans" pitchFamily="34" charset="0"/>
                <a:ea typeface="Open Sans" pitchFamily="34" charset="-122"/>
                <a:cs typeface="Open Sans" pitchFamily="34" charset="-120"/>
              </a:rPr>
              <a:t>.</a:t>
            </a:r>
            <a:endParaRPr lang="en-US" sz="1381" dirty="0"/>
          </a:p>
        </p:txBody>
      </p:sp>
      <p:sp>
        <p:nvSpPr>
          <p:cNvPr id="18" name="Text 13">
            <a:extLst>
              <a:ext uri="{FF2B5EF4-FFF2-40B4-BE49-F238E27FC236}">
                <a16:creationId xmlns:a16="http://schemas.microsoft.com/office/drawing/2014/main" id="{D288C7EE-F3A1-B14A-F448-7097E048B418}"/>
              </a:ext>
            </a:extLst>
          </p:cNvPr>
          <p:cNvSpPr/>
          <p:nvPr/>
        </p:nvSpPr>
        <p:spPr>
          <a:xfrm>
            <a:off x="311972" y="5074161"/>
            <a:ext cx="3679116" cy="1173525"/>
          </a:xfrm>
          <a:prstGeom prst="rect">
            <a:avLst/>
          </a:prstGeom>
          <a:noFill/>
          <a:ln/>
        </p:spPr>
        <p:txBody>
          <a:bodyPr wrap="square" rtlCol="0" anchor="t"/>
          <a:lstStyle/>
          <a:p>
            <a:pPr marL="0" indent="0" algn="ctr">
              <a:lnSpc>
                <a:spcPts val="2590"/>
              </a:lnSpc>
              <a:buNone/>
            </a:pPr>
            <a:r>
              <a:rPr lang="en-US" sz="2800" b="1" dirty="0">
                <a:latin typeface="Crimson Pro" pitchFamily="34" charset="0"/>
                <a:ea typeface="Crimson Pro" pitchFamily="34" charset="-122"/>
                <a:cs typeface="Crimson Pro" pitchFamily="34" charset="-120"/>
              </a:rPr>
              <a:t>Bread board and   connecting wires:</a:t>
            </a:r>
            <a:endParaRPr lang="en-US" sz="2800" dirty="0"/>
          </a:p>
        </p:txBody>
      </p:sp>
      <p:sp>
        <p:nvSpPr>
          <p:cNvPr id="19" name="Text 14">
            <a:extLst>
              <a:ext uri="{FF2B5EF4-FFF2-40B4-BE49-F238E27FC236}">
                <a16:creationId xmlns:a16="http://schemas.microsoft.com/office/drawing/2014/main" id="{EAF75348-3441-A0B0-D154-85F4AF310598}"/>
              </a:ext>
            </a:extLst>
          </p:cNvPr>
          <p:cNvSpPr/>
          <p:nvPr/>
        </p:nvSpPr>
        <p:spPr>
          <a:xfrm>
            <a:off x="5297805" y="6472238"/>
            <a:ext cx="1885831" cy="1274683"/>
          </a:xfrm>
          <a:prstGeom prst="rect">
            <a:avLst/>
          </a:prstGeom>
          <a:noFill/>
          <a:ln/>
        </p:spPr>
        <p:txBody>
          <a:bodyPr wrap="square" rtlCol="0" anchor="t"/>
          <a:lstStyle/>
          <a:p>
            <a:pPr marL="0" indent="0" algn="ctr">
              <a:lnSpc>
                <a:spcPts val="2210"/>
              </a:lnSpc>
              <a:buNone/>
            </a:pPr>
            <a:endParaRPr lang="en-US" sz="1381" dirty="0"/>
          </a:p>
        </p:txBody>
      </p:sp>
      <p:sp>
        <p:nvSpPr>
          <p:cNvPr id="20" name="TextBox 19">
            <a:extLst>
              <a:ext uri="{FF2B5EF4-FFF2-40B4-BE49-F238E27FC236}">
                <a16:creationId xmlns:a16="http://schemas.microsoft.com/office/drawing/2014/main" id="{3941DE96-6D56-146F-4101-B6001323AE20}"/>
              </a:ext>
            </a:extLst>
          </p:cNvPr>
          <p:cNvSpPr txBox="1"/>
          <p:nvPr/>
        </p:nvSpPr>
        <p:spPr>
          <a:xfrm flipH="1">
            <a:off x="2904564" y="1148192"/>
            <a:ext cx="11048103" cy="523220"/>
          </a:xfrm>
          <a:prstGeom prst="rect">
            <a:avLst/>
          </a:prstGeom>
          <a:noFill/>
        </p:spPr>
        <p:txBody>
          <a:bodyPr wrap="square" rtlCol="0">
            <a:spAutoFit/>
          </a:bodyPr>
          <a:lstStyle/>
          <a:p>
            <a:r>
              <a:rPr lang="en-GB" sz="2800" dirty="0"/>
              <a:t>Used to measure levels of  benzene, smoke,NH3, CO and NOx.</a:t>
            </a:r>
            <a:endParaRPr lang="en-IN" sz="2800" dirty="0"/>
          </a:p>
        </p:txBody>
      </p:sp>
      <p:sp>
        <p:nvSpPr>
          <p:cNvPr id="21" name="TextBox 20">
            <a:extLst>
              <a:ext uri="{FF2B5EF4-FFF2-40B4-BE49-F238E27FC236}">
                <a16:creationId xmlns:a16="http://schemas.microsoft.com/office/drawing/2014/main" id="{AEE2F31B-419C-22E4-3BD1-C07B25A004C4}"/>
              </a:ext>
            </a:extLst>
          </p:cNvPr>
          <p:cNvSpPr txBox="1"/>
          <p:nvPr/>
        </p:nvSpPr>
        <p:spPr>
          <a:xfrm>
            <a:off x="2861606" y="1795782"/>
            <a:ext cx="10967857" cy="523220"/>
          </a:xfrm>
          <a:prstGeom prst="rect">
            <a:avLst/>
          </a:prstGeom>
          <a:noFill/>
        </p:spPr>
        <p:txBody>
          <a:bodyPr wrap="square" rtlCol="0">
            <a:spAutoFit/>
          </a:bodyPr>
          <a:lstStyle/>
          <a:p>
            <a:r>
              <a:rPr lang="en-IN" sz="2800" dirty="0"/>
              <a:t>Detects gases like </a:t>
            </a:r>
            <a:r>
              <a:rPr lang="en-IN" sz="2800" dirty="0" err="1"/>
              <a:t>Ammonia,carbon</a:t>
            </a:r>
            <a:r>
              <a:rPr lang="en-IN" sz="2800" dirty="0"/>
              <a:t> </a:t>
            </a:r>
            <a:r>
              <a:rPr lang="en-IN" sz="2800" dirty="0" err="1"/>
              <a:t>monoxide,Nitrogen</a:t>
            </a:r>
            <a:r>
              <a:rPr lang="en-IN" sz="2800" dirty="0"/>
              <a:t> </a:t>
            </a:r>
            <a:r>
              <a:rPr lang="en-IN" sz="2800" dirty="0" err="1"/>
              <a:t>Oxides,benzene</a:t>
            </a:r>
            <a:r>
              <a:rPr lang="en-IN" sz="2800" dirty="0"/>
              <a:t>.</a:t>
            </a:r>
          </a:p>
        </p:txBody>
      </p:sp>
      <p:sp>
        <p:nvSpPr>
          <p:cNvPr id="22" name="TextBox 21">
            <a:extLst>
              <a:ext uri="{FF2B5EF4-FFF2-40B4-BE49-F238E27FC236}">
                <a16:creationId xmlns:a16="http://schemas.microsoft.com/office/drawing/2014/main" id="{EF7B565A-F2EB-EEB1-40D0-272BE81421DF}"/>
              </a:ext>
            </a:extLst>
          </p:cNvPr>
          <p:cNvSpPr txBox="1"/>
          <p:nvPr/>
        </p:nvSpPr>
        <p:spPr>
          <a:xfrm flipH="1">
            <a:off x="2808687" y="2357378"/>
            <a:ext cx="11900358" cy="954107"/>
          </a:xfrm>
          <a:prstGeom prst="rect">
            <a:avLst/>
          </a:prstGeom>
          <a:noFill/>
        </p:spPr>
        <p:txBody>
          <a:bodyPr wrap="square" rtlCol="0">
            <a:spAutoFit/>
          </a:bodyPr>
          <a:lstStyle/>
          <a:p>
            <a:r>
              <a:rPr lang="en-GB" sz="2800" dirty="0"/>
              <a:t>Measuring humidity and temperature values in heating, ventilation and air conditioning systems.</a:t>
            </a:r>
            <a:endParaRPr lang="en-IN" sz="2800" dirty="0"/>
          </a:p>
        </p:txBody>
      </p:sp>
      <p:sp>
        <p:nvSpPr>
          <p:cNvPr id="23" name="TextBox 22">
            <a:extLst>
              <a:ext uri="{FF2B5EF4-FFF2-40B4-BE49-F238E27FC236}">
                <a16:creationId xmlns:a16="http://schemas.microsoft.com/office/drawing/2014/main" id="{3AECA258-D781-77DA-5E70-3224B0E43FF4}"/>
              </a:ext>
            </a:extLst>
          </p:cNvPr>
          <p:cNvSpPr txBox="1"/>
          <p:nvPr/>
        </p:nvSpPr>
        <p:spPr>
          <a:xfrm flipH="1">
            <a:off x="3148965" y="3429875"/>
            <a:ext cx="10098670" cy="523220"/>
          </a:xfrm>
          <a:prstGeom prst="rect">
            <a:avLst/>
          </a:prstGeom>
          <a:noFill/>
        </p:spPr>
        <p:txBody>
          <a:bodyPr wrap="square" rtlCol="0">
            <a:spAutoFit/>
          </a:bodyPr>
          <a:lstStyle/>
          <a:p>
            <a:r>
              <a:rPr lang="en-GB" sz="2800" dirty="0"/>
              <a:t>To display real-time data on air quality, temperature, and humidity.</a:t>
            </a:r>
            <a:endParaRPr lang="en-IN" sz="2800" dirty="0"/>
          </a:p>
        </p:txBody>
      </p:sp>
      <p:sp>
        <p:nvSpPr>
          <p:cNvPr id="24" name="TextBox 23">
            <a:extLst>
              <a:ext uri="{FF2B5EF4-FFF2-40B4-BE49-F238E27FC236}">
                <a16:creationId xmlns:a16="http://schemas.microsoft.com/office/drawing/2014/main" id="{4FD8D6C1-73D5-D5FE-F0CC-8C5E459848E1}"/>
              </a:ext>
            </a:extLst>
          </p:cNvPr>
          <p:cNvSpPr txBox="1"/>
          <p:nvPr/>
        </p:nvSpPr>
        <p:spPr>
          <a:xfrm>
            <a:off x="2990626" y="4276506"/>
            <a:ext cx="9929308" cy="523220"/>
          </a:xfrm>
          <a:prstGeom prst="rect">
            <a:avLst/>
          </a:prstGeom>
          <a:noFill/>
        </p:spPr>
        <p:txBody>
          <a:bodyPr wrap="square" rtlCol="0">
            <a:spAutoFit/>
          </a:bodyPr>
          <a:lstStyle/>
          <a:p>
            <a:r>
              <a:rPr lang="en-GB" sz="2800" dirty="0"/>
              <a:t>The central microcontroller to manage sensors and process data.</a:t>
            </a:r>
            <a:endParaRPr lang="en-IN" sz="2800" dirty="0"/>
          </a:p>
        </p:txBody>
      </p:sp>
      <p:sp>
        <p:nvSpPr>
          <p:cNvPr id="25" name="TextBox 24">
            <a:extLst>
              <a:ext uri="{FF2B5EF4-FFF2-40B4-BE49-F238E27FC236}">
                <a16:creationId xmlns:a16="http://schemas.microsoft.com/office/drawing/2014/main" id="{955AA011-5F51-C4C6-8BA9-9FB240EECDBA}"/>
              </a:ext>
            </a:extLst>
          </p:cNvPr>
          <p:cNvSpPr txBox="1"/>
          <p:nvPr/>
        </p:nvSpPr>
        <p:spPr>
          <a:xfrm flipH="1">
            <a:off x="3829721" y="5140552"/>
            <a:ext cx="8433996" cy="523220"/>
          </a:xfrm>
          <a:prstGeom prst="rect">
            <a:avLst/>
          </a:prstGeom>
          <a:noFill/>
        </p:spPr>
        <p:txBody>
          <a:bodyPr wrap="square" rtlCol="0">
            <a:spAutoFit/>
          </a:bodyPr>
          <a:lstStyle/>
          <a:p>
            <a:r>
              <a:rPr lang="en-GB" sz="2800" dirty="0"/>
              <a:t>For connecting sensors and modules to the Arduino Uno.</a:t>
            </a:r>
            <a:endParaRPr lang="en-IN" sz="2800" dirty="0"/>
          </a:p>
        </p:txBody>
      </p:sp>
      <p:sp>
        <p:nvSpPr>
          <p:cNvPr id="2" name="TextBox 1">
            <a:extLst>
              <a:ext uri="{FF2B5EF4-FFF2-40B4-BE49-F238E27FC236}">
                <a16:creationId xmlns:a16="http://schemas.microsoft.com/office/drawing/2014/main" id="{D371990A-67DD-E6CD-B906-3AD43AAD5D53}"/>
              </a:ext>
            </a:extLst>
          </p:cNvPr>
          <p:cNvSpPr txBox="1"/>
          <p:nvPr/>
        </p:nvSpPr>
        <p:spPr>
          <a:xfrm>
            <a:off x="720763" y="6088566"/>
            <a:ext cx="2568847" cy="523220"/>
          </a:xfrm>
          <a:prstGeom prst="rect">
            <a:avLst/>
          </a:prstGeom>
          <a:noFill/>
        </p:spPr>
        <p:txBody>
          <a:bodyPr wrap="square" rtlCol="0">
            <a:spAutoFit/>
          </a:bodyPr>
          <a:lstStyle/>
          <a:p>
            <a:r>
              <a:rPr lang="en-IN" sz="2800" dirty="0"/>
              <a:t> </a:t>
            </a:r>
            <a:endParaRPr lang="en-IN" sz="2800" b="1" dirty="0"/>
          </a:p>
        </p:txBody>
      </p:sp>
      <p:sp>
        <p:nvSpPr>
          <p:cNvPr id="3" name="TextBox 2">
            <a:extLst>
              <a:ext uri="{FF2B5EF4-FFF2-40B4-BE49-F238E27FC236}">
                <a16:creationId xmlns:a16="http://schemas.microsoft.com/office/drawing/2014/main" id="{DAC7A1C8-BB91-7EE6-2E88-B4CF727CE576}"/>
              </a:ext>
            </a:extLst>
          </p:cNvPr>
          <p:cNvSpPr txBox="1"/>
          <p:nvPr/>
        </p:nvSpPr>
        <p:spPr>
          <a:xfrm>
            <a:off x="817582" y="6247686"/>
            <a:ext cx="1629906" cy="954107"/>
          </a:xfrm>
          <a:prstGeom prst="rect">
            <a:avLst/>
          </a:prstGeom>
          <a:noFill/>
        </p:spPr>
        <p:txBody>
          <a:bodyPr wrap="square" rtlCol="0">
            <a:spAutoFit/>
          </a:bodyPr>
          <a:lstStyle/>
          <a:p>
            <a:r>
              <a:rPr lang="en-IN" sz="2800" b="1" dirty="0"/>
              <a:t>Buzzer:</a:t>
            </a:r>
          </a:p>
          <a:p>
            <a:r>
              <a:rPr lang="en-IN" sz="2800" b="1" dirty="0"/>
              <a:t>&amp; Fan</a:t>
            </a:r>
          </a:p>
        </p:txBody>
      </p:sp>
      <p:sp>
        <p:nvSpPr>
          <p:cNvPr id="26" name="TextBox 25">
            <a:extLst>
              <a:ext uri="{FF2B5EF4-FFF2-40B4-BE49-F238E27FC236}">
                <a16:creationId xmlns:a16="http://schemas.microsoft.com/office/drawing/2014/main" id="{5F22086F-383D-5641-4523-D497288134BA}"/>
              </a:ext>
            </a:extLst>
          </p:cNvPr>
          <p:cNvSpPr txBox="1"/>
          <p:nvPr/>
        </p:nvSpPr>
        <p:spPr>
          <a:xfrm>
            <a:off x="2968729" y="6427734"/>
            <a:ext cx="9420276" cy="954107"/>
          </a:xfrm>
          <a:prstGeom prst="rect">
            <a:avLst/>
          </a:prstGeom>
          <a:noFill/>
        </p:spPr>
        <p:txBody>
          <a:bodyPr wrap="square" rtlCol="0">
            <a:spAutoFit/>
          </a:bodyPr>
          <a:lstStyle/>
          <a:p>
            <a:r>
              <a:rPr lang="en-IN" sz="2800" dirty="0"/>
              <a:t>It turns on when temperature, humidity is high and air quality goes below threshold.</a:t>
            </a:r>
          </a:p>
        </p:txBody>
      </p:sp>
    </p:spTree>
    <p:extLst>
      <p:ext uri="{BB962C8B-B14F-4D97-AF65-F5344CB8AC3E}">
        <p14:creationId xmlns:p14="http://schemas.microsoft.com/office/powerpoint/2010/main" val="337714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366761"/>
          </a:xfrm>
          <a:prstGeom prst="rect">
            <a:avLst/>
          </a:prstGeom>
          <a:solidFill>
            <a:srgbClr val="F7EDE9"/>
          </a:solidFill>
          <a:ln/>
        </p:spPr>
      </p:sp>
      <p:sp>
        <p:nvSpPr>
          <p:cNvPr id="3" name="Shape 1"/>
          <p:cNvSpPr/>
          <p:nvPr/>
        </p:nvSpPr>
        <p:spPr>
          <a:xfrm>
            <a:off x="0" y="0"/>
            <a:ext cx="14630400" cy="8366761"/>
          </a:xfrm>
          <a:prstGeom prst="rect">
            <a:avLst/>
          </a:prstGeom>
          <a:solidFill>
            <a:srgbClr val="FFFCFA"/>
          </a:solidFill>
          <a:ln/>
        </p:spPr>
        <p:txBody>
          <a:bodyPr/>
          <a:lstStyle/>
          <a:p>
            <a:r>
              <a:rPr lang="en-US" sz="3200" b="1" dirty="0">
                <a:latin typeface="Times New Roman" pitchFamily="18" charset="0"/>
                <a:cs typeface="Times New Roman" pitchFamily="18" charset="0"/>
              </a:rPr>
              <a:t>METHODOLOGY</a:t>
            </a:r>
          </a:p>
          <a:p>
            <a:pPr algn="just">
              <a:lnSpc>
                <a:spcPct val="150000"/>
              </a:lnSpc>
            </a:pPr>
            <a:r>
              <a:rPr lang="en-US" sz="2800" dirty="0"/>
              <a:t>1. </a:t>
            </a:r>
            <a:r>
              <a:rPr lang="en-US" sz="2800" b="1" dirty="0"/>
              <a:t>Define Requirements: </a:t>
            </a:r>
            <a:r>
              <a:rPr lang="en-US" sz="2800" dirty="0"/>
              <a:t>Clearly outline the purpose of the weather monitoring system. Identify what parameters you need to measure like temperature, humidity, , precipitation</a:t>
            </a:r>
          </a:p>
          <a:p>
            <a:pPr algn="just">
              <a:lnSpc>
                <a:spcPct val="150000"/>
              </a:lnSpc>
            </a:pPr>
            <a:r>
              <a:rPr lang="en-US" sz="2800" dirty="0"/>
              <a:t>2. </a:t>
            </a:r>
            <a:r>
              <a:rPr lang="en-US" sz="2800" b="1" dirty="0"/>
              <a:t>Select Sensors: </a:t>
            </a:r>
            <a:r>
              <a:rPr lang="en-US" sz="2800" dirty="0"/>
              <a:t>Choose appropriate sensors for each parameter based on accuracy, reliability, and environmental suitability.</a:t>
            </a:r>
          </a:p>
          <a:p>
            <a:pPr algn="just">
              <a:lnSpc>
                <a:spcPct val="150000"/>
              </a:lnSpc>
            </a:pPr>
            <a:r>
              <a:rPr lang="en-US" sz="2800" dirty="0"/>
              <a:t>4. </a:t>
            </a:r>
            <a:r>
              <a:rPr lang="en-US" sz="2800" b="1" dirty="0"/>
              <a:t>Data Transmission: </a:t>
            </a:r>
            <a:r>
              <a:rPr lang="en-US" sz="2800" dirty="0"/>
              <a:t>Ensure transmission of data from sensors to the central monitoring system. </a:t>
            </a:r>
          </a:p>
          <a:p>
            <a:pPr algn="just">
              <a:lnSpc>
                <a:spcPct val="150000"/>
              </a:lnSpc>
            </a:pPr>
            <a:r>
              <a:rPr lang="en-US" sz="2800" dirty="0"/>
              <a:t>5. </a:t>
            </a:r>
            <a:r>
              <a:rPr lang="en-US" sz="2800" b="1" dirty="0"/>
              <a:t>Central Monitoring System: </a:t>
            </a:r>
            <a:r>
              <a:rPr lang="en-US" sz="2800" dirty="0"/>
              <a:t>Develop or select a system to receive, store, and process data from sensors. This could be a computer, microcontroller</a:t>
            </a:r>
          </a:p>
          <a:p>
            <a:pPr algn="just">
              <a:lnSpc>
                <a:spcPct val="150000"/>
              </a:lnSpc>
            </a:pPr>
            <a:r>
              <a:rPr lang="en-US" sz="2800" dirty="0"/>
              <a:t>6. </a:t>
            </a:r>
            <a:r>
              <a:rPr lang="en-US" sz="2800" b="1" dirty="0"/>
              <a:t>Data Processing and Analysis: </a:t>
            </a:r>
            <a:r>
              <a:rPr lang="en-US" sz="2800" dirty="0"/>
              <a:t>Implement algorithms to process raw sensor data into meaningful weather parameters like calculating average temperature</a:t>
            </a:r>
          </a:p>
          <a:p>
            <a:pPr algn="just">
              <a:lnSpc>
                <a:spcPct val="150000"/>
              </a:lnSpc>
            </a:pPr>
            <a:r>
              <a:rPr lang="en-US" sz="2800" dirty="0"/>
              <a:t>7. </a:t>
            </a:r>
            <a:r>
              <a:rPr lang="en-US" sz="2800" b="1" dirty="0"/>
              <a:t>Visualization and Display: </a:t>
            </a:r>
            <a:r>
              <a:rPr lang="en-US" sz="2800" dirty="0"/>
              <a:t>Create interfaces like dashboards to display weather data.</a:t>
            </a:r>
          </a:p>
          <a:p>
            <a:pPr algn="just">
              <a:lnSpc>
                <a:spcPct val="150000"/>
              </a:lnSpc>
            </a:pPr>
            <a:r>
              <a:rPr lang="en-US" sz="2800" dirty="0"/>
              <a:t>8. </a:t>
            </a:r>
            <a:r>
              <a:rPr lang="en-US" sz="2800" b="1" dirty="0"/>
              <a:t>Alerting Mechanisms:</a:t>
            </a:r>
            <a:r>
              <a:rPr lang="en-US" sz="2800" dirty="0"/>
              <a:t> Set up alerts for extreme weather conditions based on predefined thresholds. </a:t>
            </a:r>
            <a:r>
              <a:rPr lang="en-IN" sz="2800" dirty="0"/>
              <a:t> </a:t>
            </a:r>
          </a:p>
          <a:p>
            <a:endParaRPr lang="en-IN" b="1" dirty="0"/>
          </a:p>
        </p:txBody>
      </p:sp>
      <p:sp>
        <p:nvSpPr>
          <p:cNvPr id="5" name="Text 2"/>
          <p:cNvSpPr/>
          <p:nvPr/>
        </p:nvSpPr>
        <p:spPr>
          <a:xfrm>
            <a:off x="2175986" y="3301365"/>
            <a:ext cx="7840504" cy="676275"/>
          </a:xfrm>
          <a:prstGeom prst="rect">
            <a:avLst/>
          </a:prstGeom>
          <a:noFill/>
          <a:ln/>
        </p:spPr>
        <p:txBody>
          <a:bodyPr wrap="none" rtlCol="0" anchor="t"/>
          <a:lstStyle/>
          <a:p>
            <a:pPr marL="0" indent="0">
              <a:lnSpc>
                <a:spcPts val="5325"/>
              </a:lnSpc>
              <a:buNone/>
            </a:pPr>
            <a:endParaRPr lang="en-US" sz="4260" dirty="0"/>
          </a:p>
        </p:txBody>
      </p:sp>
      <p:sp>
        <p:nvSpPr>
          <p:cNvPr id="7" name="Text 4"/>
          <p:cNvSpPr/>
          <p:nvPr/>
        </p:nvSpPr>
        <p:spPr>
          <a:xfrm>
            <a:off x="2399943" y="4526161"/>
            <a:ext cx="2704743" cy="338138"/>
          </a:xfrm>
          <a:prstGeom prst="rect">
            <a:avLst/>
          </a:prstGeom>
          <a:noFill/>
          <a:ln/>
        </p:spPr>
        <p:txBody>
          <a:bodyPr wrap="none" rtlCol="0" anchor="t"/>
          <a:lstStyle/>
          <a:p>
            <a:pPr marL="0" indent="0">
              <a:lnSpc>
                <a:spcPts val="2662"/>
              </a:lnSpc>
              <a:buNone/>
            </a:pPr>
            <a:endParaRPr lang="en-US" sz="2130" dirty="0"/>
          </a:p>
        </p:txBody>
      </p:sp>
      <p:sp>
        <p:nvSpPr>
          <p:cNvPr id="8" name="Text 5"/>
          <p:cNvSpPr/>
          <p:nvPr/>
        </p:nvSpPr>
        <p:spPr>
          <a:xfrm>
            <a:off x="2399943" y="4251961"/>
            <a:ext cx="2834045" cy="2818804"/>
          </a:xfrm>
          <a:prstGeom prst="rect">
            <a:avLst/>
          </a:prstGeom>
          <a:noFill/>
          <a:ln/>
        </p:spPr>
        <p:txBody>
          <a:bodyPr wrap="square" rtlCol="0" anchor="t"/>
          <a:lstStyle/>
          <a:p>
            <a:pPr marL="0" indent="0">
              <a:lnSpc>
                <a:spcPts val="2726"/>
              </a:lnSpc>
              <a:buNone/>
            </a:pPr>
            <a:endParaRPr lang="en-US" sz="1704" dirty="0"/>
          </a:p>
        </p:txBody>
      </p:sp>
      <p:sp>
        <p:nvSpPr>
          <p:cNvPr id="10" name="Text 7"/>
          <p:cNvSpPr/>
          <p:nvPr/>
        </p:nvSpPr>
        <p:spPr>
          <a:xfrm>
            <a:off x="5898237" y="4526161"/>
            <a:ext cx="2743081" cy="338138"/>
          </a:xfrm>
          <a:prstGeom prst="rect">
            <a:avLst/>
          </a:prstGeom>
          <a:noFill/>
          <a:ln/>
        </p:spPr>
        <p:txBody>
          <a:bodyPr wrap="none" rtlCol="0" anchor="t"/>
          <a:lstStyle/>
          <a:p>
            <a:pPr marL="0" indent="0">
              <a:lnSpc>
                <a:spcPts val="2662"/>
              </a:lnSpc>
              <a:buNone/>
            </a:pPr>
            <a:endParaRPr lang="en-US" sz="2130" dirty="0"/>
          </a:p>
        </p:txBody>
      </p:sp>
      <p:sp>
        <p:nvSpPr>
          <p:cNvPr id="11" name="Text 8"/>
          <p:cNvSpPr/>
          <p:nvPr/>
        </p:nvSpPr>
        <p:spPr>
          <a:xfrm>
            <a:off x="5898237" y="4994077"/>
            <a:ext cx="2834045" cy="1730573"/>
          </a:xfrm>
          <a:prstGeom prst="rect">
            <a:avLst/>
          </a:prstGeom>
          <a:noFill/>
          <a:ln/>
        </p:spPr>
        <p:txBody>
          <a:bodyPr wrap="square" rtlCol="0" anchor="t"/>
          <a:lstStyle/>
          <a:p>
            <a:pPr marL="0" indent="0">
              <a:lnSpc>
                <a:spcPts val="2726"/>
              </a:lnSpc>
              <a:buNone/>
            </a:pPr>
            <a:endParaRPr lang="en-US" sz="1704" dirty="0"/>
          </a:p>
        </p:txBody>
      </p:sp>
      <p:sp>
        <p:nvSpPr>
          <p:cNvPr id="13" name="Text 10"/>
          <p:cNvSpPr/>
          <p:nvPr/>
        </p:nvSpPr>
        <p:spPr>
          <a:xfrm>
            <a:off x="9396532" y="4526161"/>
            <a:ext cx="2834045" cy="676275"/>
          </a:xfrm>
          <a:prstGeom prst="rect">
            <a:avLst/>
          </a:prstGeom>
          <a:noFill/>
          <a:ln/>
        </p:spPr>
        <p:txBody>
          <a:bodyPr wrap="square" rtlCol="0" anchor="t"/>
          <a:lstStyle/>
          <a:p>
            <a:pPr marL="0" indent="0">
              <a:lnSpc>
                <a:spcPts val="2662"/>
              </a:lnSpc>
              <a:buNone/>
            </a:pPr>
            <a:endParaRPr lang="en-US" sz="2130" dirty="0"/>
          </a:p>
        </p:txBody>
      </p:sp>
      <p:sp>
        <p:nvSpPr>
          <p:cNvPr id="14" name="Text 11"/>
          <p:cNvSpPr/>
          <p:nvPr/>
        </p:nvSpPr>
        <p:spPr>
          <a:xfrm>
            <a:off x="9396532" y="4994077"/>
            <a:ext cx="2834045" cy="2414825"/>
          </a:xfrm>
          <a:prstGeom prst="rect">
            <a:avLst/>
          </a:prstGeom>
          <a:noFill/>
          <a:ln/>
        </p:spPr>
        <p:txBody>
          <a:bodyPr wrap="square" rtlCol="0" anchor="t"/>
          <a:lstStyle/>
          <a:p>
            <a:pPr>
              <a:lnSpc>
                <a:spcPts val="2726"/>
              </a:lnSpc>
            </a:pPr>
            <a:r>
              <a:rPr lang="en-US" sz="1704" dirty="0">
                <a:solidFill>
                  <a:srgbClr val="443728"/>
                </a:solidFill>
                <a:latin typeface="Open Sans" pitchFamily="34" charset="0"/>
                <a:ea typeface="Open Sans" pitchFamily="34" charset="-122"/>
                <a:cs typeface="Open Sans" pitchFamily="34" charset="-120"/>
              </a:rPr>
              <a:t>.</a:t>
            </a:r>
            <a:endParaRPr lang="en-US" sz="170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17E727-FA5C-1AA0-913D-6293FC8A202B}"/>
              </a:ext>
            </a:extLst>
          </p:cNvPr>
          <p:cNvSpPr txBox="1"/>
          <p:nvPr/>
        </p:nvSpPr>
        <p:spPr>
          <a:xfrm>
            <a:off x="312234" y="211873"/>
            <a:ext cx="2598234" cy="584775"/>
          </a:xfrm>
          <a:prstGeom prst="rect">
            <a:avLst/>
          </a:prstGeom>
          <a:noFill/>
        </p:spPr>
        <p:txBody>
          <a:bodyPr wrap="square" rtlCol="0">
            <a:spAutoFit/>
          </a:bodyPr>
          <a:lstStyle/>
          <a:p>
            <a:r>
              <a:rPr lang="en-IN" sz="3200" b="1" dirty="0"/>
              <a:t>FLOW CHART</a:t>
            </a:r>
          </a:p>
        </p:txBody>
      </p:sp>
      <p:pic>
        <p:nvPicPr>
          <p:cNvPr id="10" name="Picture 9">
            <a:extLst>
              <a:ext uri="{FF2B5EF4-FFF2-40B4-BE49-F238E27FC236}">
                <a16:creationId xmlns:a16="http://schemas.microsoft.com/office/drawing/2014/main" id="{2A811445-4F88-DB97-4405-7DA420B57E42}"/>
              </a:ext>
            </a:extLst>
          </p:cNvPr>
          <p:cNvPicPr>
            <a:picLocks noChangeAspect="1"/>
          </p:cNvPicPr>
          <p:nvPr/>
        </p:nvPicPr>
        <p:blipFill>
          <a:blip r:embed="rId2"/>
          <a:stretch>
            <a:fillRect/>
          </a:stretch>
        </p:blipFill>
        <p:spPr>
          <a:xfrm>
            <a:off x="3010829" y="0"/>
            <a:ext cx="8631043" cy="8229599"/>
          </a:xfrm>
          <a:prstGeom prst="rect">
            <a:avLst/>
          </a:prstGeom>
        </p:spPr>
      </p:pic>
    </p:spTree>
    <p:extLst>
      <p:ext uri="{BB962C8B-B14F-4D97-AF65-F5344CB8AC3E}">
        <p14:creationId xmlns:p14="http://schemas.microsoft.com/office/powerpoint/2010/main" val="3874942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6058</TotalTime>
  <Words>1182</Words>
  <Application>Microsoft Office PowerPoint</Application>
  <PresentationFormat>Custom</PresentationFormat>
  <Paragraphs>157</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Crimson Pro</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CHANDANA K B</cp:lastModifiedBy>
  <cp:revision>36</cp:revision>
  <dcterms:created xsi:type="dcterms:W3CDTF">2024-06-02T14:02:05Z</dcterms:created>
  <dcterms:modified xsi:type="dcterms:W3CDTF">2024-08-01T02:57:46Z</dcterms:modified>
</cp:coreProperties>
</file>