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73" r:id="rId4"/>
    <p:sldId id="267" r:id="rId5"/>
    <p:sldId id="259" r:id="rId6"/>
    <p:sldId id="268" r:id="rId7"/>
    <p:sldId id="271" r:id="rId8"/>
    <p:sldId id="274" r:id="rId9"/>
    <p:sldId id="275" r:id="rId10"/>
    <p:sldId id="276" r:id="rId11"/>
    <p:sldId id="266" r:id="rId12"/>
    <p:sldId id="265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27" y="82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BA3B4-2057-4A98-8376-4B1988125FCF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3E6FE-AE7D-40D3-9B4C-7F1AAF82C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457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3E6FE-AE7D-40D3-9B4C-7F1AAF82CA3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70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3E6FE-AE7D-40D3-9B4C-7F1AAF82CA3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01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3E6FE-AE7D-40D3-9B4C-7F1AAF82CA3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209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EAF48-63FE-2721-96B0-AA15D3410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B7C0F5-CE19-3147-1B55-859663BEC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D5B27E-C5D5-B674-F793-8133B5DB8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1A87C-0E9F-5383-8C7F-4082506C64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3E6FE-AE7D-40D3-9B4C-7F1AAF82CA3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603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8F646-4077-740F-5072-A0F655B95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350971-BE1D-09CD-A08A-2A158F1E80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EE1213-FD72-8B06-9B8E-7A0903887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7CBA0-5AEA-73D7-3EE5-70566C8EA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3E6FE-AE7D-40D3-9B4C-7F1AAF82CA3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933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F4CDC-16B7-939C-CC9E-823F6C65E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413D5D-3DA3-4D9B-11EE-7D12A0259A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A00B39-AA8F-4CB0-2A96-A78679EAC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3D64A-BBEC-3174-5C8B-570FAAFA90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3E6FE-AE7D-40D3-9B4C-7F1AAF82CA3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36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3E6FE-AE7D-40D3-9B4C-7F1AAF82CA3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20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3F81-4460-D984-EDD5-6BA017CEF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7D4A6-9044-7E24-2885-4188EF46F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66621-F2B4-B817-5554-61FCFA31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2FA1-403A-9636-57C7-EB62D0D2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9D3DC-7BAF-4A87-E3B5-5181A48A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00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72EF-2F1A-9389-B361-06BE50BB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A9E72-3286-ADEA-4C2B-6C53BE489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B58EB-454D-55FC-B2DB-5C7BF9B4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C5A63-B7CE-FCE2-46FA-6697093D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C5EF-F372-BD9A-7493-1571B810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03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612C9-C168-5333-EA22-AF9CB1C10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A312B-898F-EA3C-603F-9E1459A4F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C4592-F1ED-B122-08B6-3AE0EBCE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3F60B-01C5-D22F-5424-2B7A974F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F500A-0063-B728-AA8B-8153DD20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36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55FB-0287-8732-4DA9-C814C148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E42C7-B9D8-619E-B78B-AABA72CE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7C8F3-A7D7-2A6B-1A58-18A25A61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4C63D-E3A8-3836-67E4-F022386E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65DF-6BC9-F261-32AA-029DD7F4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79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9286-828C-C238-6848-3A910494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37104-E736-D042-F25E-2FAEF114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2835E-CE03-8D43-7A0D-04D9D632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C255-71F4-B188-E7EC-22927648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66686-D41E-87CA-6FAC-C054E0DB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37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88EA-DAA2-7F8E-F473-D7E41044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1A611-FF01-E61F-173F-7D31B9FBF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627FF-97F4-86B4-D409-85D5A5BF7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7706D-9927-5B2F-5B69-2ED525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510D4-D3E1-FE08-7F08-7823D1CA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953D8-657A-C3FC-0363-F7DBA65B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61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9BF6-ADE6-36C1-873F-FD4E75FE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2FF5-16E9-6701-0025-A939D3FEE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99BFE-F285-FC00-AFE0-EBA3BFF86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CE8B2-CA1A-A8A0-5B70-F19B71E7B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E741B-A725-AE65-632B-63576C278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72B84-F90B-586E-58EC-A5AACADC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F8A36-7E7F-28A7-2061-C0433E1B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B04D1-91D4-2B99-FD5F-0A0CED93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94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55F0-E37F-919B-1961-FAC612D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C769-9D60-D2E2-8323-E7F71078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B219E-D590-9D99-9221-74193D00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69994-DBA6-F25E-C8E1-48D7F2C8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56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10AF1-668E-B6ED-AA07-72DA0F12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2B114-8C04-D0F5-DAD7-6D1BC077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B1381-F74A-BE88-A4AA-F5DB72C8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77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A177-3CC7-7FB4-8183-8E446E3F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28CBA-F6F8-BC91-2F25-3A7EE380A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F633B-BEB3-8671-5FAB-F0AD4E8C7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0FE0C-BD95-90F8-6DC5-9A09A225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1031E-62CC-C3C2-39F9-912566FD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EC0A3-3C63-3B2F-6813-A689EB10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87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73ED-FD0A-EAED-C1EA-67945A76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10E63-E2EF-61A9-19A0-C39546D2B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9ED0C-732D-1E97-319A-29C4F4151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9424B-E7B3-EC24-2151-6EE9E9F2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0E1C3-E4AC-12C4-387F-D0BC8FA7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8B5CD-4496-243C-C73A-BFC2C5BB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50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008C7-5BA7-6B85-0F07-D487BB84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47B0F-FFB2-2762-6A7A-F6D9DFAE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CE738-6F28-21A0-C3A2-C46F9CDAC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CC844-A658-44C9-B5B0-550E16EC1E6D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8E0FB-0A99-576E-253F-2CF01CA37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5B8B4-CAA5-1999-505E-FF9A84F2D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1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usti20/Deep-Learning-and-Reinforcement-Learning-/blob/main/Project-Internship-2/ReadMe%20(2)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rusti20/Deep-Learning-and-Reinforcement-Learning-/tree/main/AI%20Legal%20Assistant-Document%20Analysis/Videos" TargetMode="External"/><Relationship Id="rId5" Type="http://schemas.openxmlformats.org/officeDocument/2006/relationships/hyperlink" Target="https://github.com/Srusti20/Deep-Learning-and-Reinforcement-Learning-/tree/main/AI%20Legal%20Assistant-Document%20Analysis/PPT" TargetMode="External"/><Relationship Id="rId4" Type="http://schemas.openxmlformats.org/officeDocument/2006/relationships/hyperlink" Target="https://github.com/Srusti20/Deep-Learning-and-Reinforcement-Learning-/blob/main/Project-Internship-2/TransferLearning_project.ipyn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AEFDC5-5F82-8EC6-40A2-9F40F9EA992F}"/>
              </a:ext>
            </a:extLst>
          </p:cNvPr>
          <p:cNvSpPr txBox="1"/>
          <p:nvPr/>
        </p:nvSpPr>
        <p:spPr>
          <a:xfrm>
            <a:off x="1406698" y="2297878"/>
            <a:ext cx="10220960" cy="206210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Internship Phase-II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Hackathon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 Course: Deep Learning and Reinforcement Learning</a:t>
            </a:r>
          </a:p>
          <a:p>
            <a:pPr algn="ctr"/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“AI Legal Assistant for Document Analysis” </a:t>
            </a:r>
          </a:p>
          <a:p>
            <a:pPr algn="ctr"/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659B3-C4D8-313C-30E1-849ED9078B05}"/>
              </a:ext>
            </a:extLst>
          </p:cNvPr>
          <p:cNvSpPr txBox="1"/>
          <p:nvPr/>
        </p:nvSpPr>
        <p:spPr>
          <a:xfrm>
            <a:off x="221673" y="435549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Team Members </a:t>
            </a:r>
            <a:r>
              <a:rPr lang="en-US" sz="2400" b="1" dirty="0">
                <a:solidFill>
                  <a:schemeClr val="accent1"/>
                </a:solidFill>
                <a:ea typeface="+mj-lt"/>
                <a:cs typeface="+mj-lt"/>
              </a:rPr>
              <a:t>: </a:t>
            </a:r>
            <a:endParaRPr lang="en-IN" sz="2400" dirty="0">
              <a:solidFill>
                <a:schemeClr val="accent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9084DE9-C5A7-2C7B-E3F5-7FC5EBC9E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057578"/>
              </p:ext>
            </p:extLst>
          </p:nvPr>
        </p:nvGraphicFramePr>
        <p:xfrm>
          <a:off x="257233" y="4942599"/>
          <a:ext cx="6573520" cy="160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760">
                  <a:extLst>
                    <a:ext uri="{9D8B030D-6E8A-4147-A177-3AD203B41FA5}">
                      <a16:colId xmlns:a16="http://schemas.microsoft.com/office/drawing/2014/main" val="4233055564"/>
                    </a:ext>
                  </a:extLst>
                </a:gridCol>
                <a:gridCol w="3286760">
                  <a:extLst>
                    <a:ext uri="{9D8B030D-6E8A-4147-A177-3AD203B41FA5}">
                      <a16:colId xmlns:a16="http://schemas.microsoft.com/office/drawing/2014/main" val="3008326957"/>
                    </a:ext>
                  </a:extLst>
                </a:gridCol>
              </a:tblGrid>
              <a:tr h="53338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562389"/>
                  </a:ext>
                </a:extLst>
              </a:tr>
              <a:tr h="53338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Sanchita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1BG23CS131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427701"/>
                  </a:ext>
                </a:extLst>
              </a:tr>
              <a:tr h="53338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Srusti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1BG23CS159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42178"/>
                  </a:ext>
                </a:extLst>
              </a:tr>
            </a:tbl>
          </a:graphicData>
        </a:graphic>
      </p:graphicFrame>
      <p:pic>
        <p:nvPicPr>
          <p:cNvPr id="10" name="Picture 2">
            <a:extLst>
              <a:ext uri="{FF2B5EF4-FFF2-40B4-BE49-F238E27FC236}">
                <a16:creationId xmlns:a16="http://schemas.microsoft.com/office/drawing/2014/main" id="{070C503C-B62B-B4A9-69B0-8F2D327B3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50" y="132080"/>
            <a:ext cx="10473099" cy="210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D5F0E4-7923-6C34-F50B-E1F99FE1ABC8}"/>
              </a:ext>
            </a:extLst>
          </p:cNvPr>
          <p:cNvSpPr txBox="1"/>
          <p:nvPr/>
        </p:nvSpPr>
        <p:spPr>
          <a:xfrm>
            <a:off x="6376786" y="470099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Internship Offered By: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  E2E Management Services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C8E676-36D9-A74F-BABA-A82DE2120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731" y="5531987"/>
            <a:ext cx="1432684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2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031A7-F08A-648D-D395-FAC5A56F1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AC3C4A-EDEB-9A69-711F-B6B86E17744D}"/>
              </a:ext>
            </a:extLst>
          </p:cNvPr>
          <p:cNvSpPr txBox="1"/>
          <p:nvPr/>
        </p:nvSpPr>
        <p:spPr>
          <a:xfrm>
            <a:off x="660041" y="2767106"/>
            <a:ext cx="2880828" cy="10667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Outcome: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933A47-3712-1742-F921-EDF1D7982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70166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BFDBCC-869C-D0BA-10E2-9C6F420F1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667" y="0"/>
            <a:ext cx="4583018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7FE8DD-E088-48FF-2E6F-5938937F9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684" y="0"/>
            <a:ext cx="3907315" cy="38338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75D841-3F5E-C1BD-E14E-ED6B97CBB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1666" y="3971523"/>
            <a:ext cx="8490333" cy="288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7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5382-7CEA-9A13-7E6B-E6A24810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331" y="552611"/>
            <a:ext cx="8657338" cy="1033818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and Extension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CE684-EF90-3CF3-08AD-BB7D85F70033}"/>
              </a:ext>
            </a:extLst>
          </p:cNvPr>
          <p:cNvSpPr txBox="1"/>
          <p:nvPr/>
        </p:nvSpPr>
        <p:spPr>
          <a:xfrm>
            <a:off x="2738755" y="1651743"/>
            <a:ext cx="6714490" cy="465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Recognition(NER):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use NLP to extract named parties, dates, obligations more accurately.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PDF Viewer: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display original PDF alongside clause highlights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BERT-based Clause Classification: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improve clause detection with contextual understanding.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Confidential Document Security: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add encryption for uploaded files.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 Loop: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let users correct clause predictions to retrain the model.</a:t>
            </a:r>
          </a:p>
        </p:txBody>
      </p:sp>
    </p:spTree>
    <p:extLst>
      <p:ext uri="{BB962C8B-B14F-4D97-AF65-F5344CB8AC3E}">
        <p14:creationId xmlns:p14="http://schemas.microsoft.com/office/powerpoint/2010/main" val="318672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5382-7CEA-9A13-7E6B-E6A24810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313055"/>
            <a:ext cx="9509760" cy="784225"/>
          </a:xfrm>
        </p:spPr>
        <p:txBody>
          <a:bodyPr>
            <a:noAutofit/>
          </a:bodyPr>
          <a:lstStyle/>
          <a:p>
            <a:b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Reflections and Learning Outcomes</a:t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9DABB2-09BB-CCF3-1FD3-C6A4211C3D10}"/>
              </a:ext>
            </a:extLst>
          </p:cNvPr>
          <p:cNvSpPr/>
          <p:nvPr/>
        </p:nvSpPr>
        <p:spPr>
          <a:xfrm>
            <a:off x="213360" y="1493520"/>
            <a:ext cx="3332480" cy="4023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Learnings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T5-base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summarization using Hugging Face.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build an interactive web app.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Extracted and processed PDFs with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PyMuPDF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IN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74921C-2303-DFA3-49A7-7EA90ADEBCF8}"/>
              </a:ext>
            </a:extLst>
          </p:cNvPr>
          <p:cNvSpPr/>
          <p:nvPr/>
        </p:nvSpPr>
        <p:spPr>
          <a:xfrm>
            <a:off x="4211320" y="1493520"/>
            <a:ext cx="3332480" cy="4023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Conceptual Insights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Learned to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 large legal texts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better model performance.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Understood the role of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legal clauses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compliance.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CBC0AB-EF0F-A44D-53BB-3731DDF03EFA}"/>
              </a:ext>
            </a:extLst>
          </p:cNvPr>
          <p:cNvSpPr/>
          <p:nvPr/>
        </p:nvSpPr>
        <p:spPr>
          <a:xfrm>
            <a:off x="8209280" y="1493520"/>
            <a:ext cx="3332480" cy="4023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Reflections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enabled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development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a user-friendly UI. 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opportunities for future improvements like integrating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Legal-BERT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classification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models.</a:t>
            </a:r>
          </a:p>
        </p:txBody>
      </p:sp>
    </p:spTree>
    <p:extLst>
      <p:ext uri="{BB962C8B-B14F-4D97-AF65-F5344CB8AC3E}">
        <p14:creationId xmlns:p14="http://schemas.microsoft.com/office/powerpoint/2010/main" val="3313193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28E42B-60E6-AD79-6267-145754A9BB8D}"/>
              </a:ext>
            </a:extLst>
          </p:cNvPr>
          <p:cNvSpPr txBox="1"/>
          <p:nvPr/>
        </p:nvSpPr>
        <p:spPr>
          <a:xfrm>
            <a:off x="660041" y="2767106"/>
            <a:ext cx="2880828" cy="155089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Supporting Materials:</a:t>
            </a:r>
            <a:endParaRPr lang="en-US" sz="4000" kern="12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1B1D3A33-5115-9339-97B6-17480BFB8684}"/>
              </a:ext>
            </a:extLst>
          </p:cNvPr>
          <p:cNvSpPr txBox="1"/>
          <p:nvPr/>
        </p:nvSpPr>
        <p:spPr>
          <a:xfrm>
            <a:off x="4027898" y="1201899"/>
            <a:ext cx="825099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 :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detailed project report, including objectives, methodology, evaluation, and learning outcomes, has also been prepared and can be accessed in the repository.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https://github.com/Srusti20/Deep-Learning-and-Reinforcement-Learning-/tree/main/AI%20Legal%20Assistant-Document%20Analysis/Project%20Files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Resources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complete source code, along with implementation details, data preprocessing pipeline, model architecture, training strategy, and evaluation scripts.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E336D0-D11E-FA1F-449D-C6276244968D}"/>
              </a:ext>
            </a:extLst>
          </p:cNvPr>
          <p:cNvSpPr txBox="1"/>
          <p:nvPr/>
        </p:nvSpPr>
        <p:spPr>
          <a:xfrm>
            <a:off x="4143840" y="4999445"/>
            <a:ext cx="70949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https://github.com/Srusti20/Deep-Learning-and-Reinforcement-Learning-/tree/main/AI%20Legal%20Assistant-Document%20Analysis/PPT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7345F-EFAB-A93C-EE22-B2DF2F01CF69}"/>
              </a:ext>
            </a:extLst>
          </p:cNvPr>
          <p:cNvSpPr txBox="1"/>
          <p:nvPr/>
        </p:nvSpPr>
        <p:spPr>
          <a:xfrm>
            <a:off x="4143840" y="5797867"/>
            <a:ext cx="75909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https://github.com/Srusti20/Deep-Learning-and-Reinforcement-Learning-/tree/main/AI%20Legal%20Assistant-Document%20Analysis/Videos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39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0D5A6A-045B-5565-BD79-EF0D0F5E5ABE}"/>
              </a:ext>
            </a:extLst>
          </p:cNvPr>
          <p:cNvSpPr txBox="1"/>
          <p:nvPr/>
        </p:nvSpPr>
        <p:spPr>
          <a:xfrm>
            <a:off x="223519" y="399534"/>
            <a:ext cx="102338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C2ABB0-C314-8EF2-1DE0-7E54F01BB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049559"/>
            <a:ext cx="119888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 Legal Document Analysis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 AI-driven assistant that can upload and analyze legal PDFs to reduce manual effort and human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Summarize Legal Documents Intelligently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 and generate concise, meaningful summaries using advanced NLP models trained on legal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Clause Detection and Visualization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categorize legal clauses (e.g., Termination, Confidentiality, Arbitration) and display clause distribution visually.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 &amp; Compliance Evaluation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detect missing or risky clauses and compute a risk score to flag potentially fraudulent contracts.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Structured Insight Extraction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 key information such as parties involved, agreement type, governing law, and dates to give users a high-level understanding of the contract.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End-to-End Report Generation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download summaries and compliance analysis in a clean, professional PDF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Web Interface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an intuitive and responsive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 for both legal professionals and non-experts to interact with legal content efficiently.</a:t>
            </a:r>
          </a:p>
        </p:txBody>
      </p:sp>
    </p:spTree>
    <p:extLst>
      <p:ext uri="{BB962C8B-B14F-4D97-AF65-F5344CB8AC3E}">
        <p14:creationId xmlns:p14="http://schemas.microsoft.com/office/powerpoint/2010/main" val="382076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4476A9-8375-75C2-3AF4-E8188033BC65}"/>
              </a:ext>
            </a:extLst>
          </p:cNvPr>
          <p:cNvSpPr txBox="1"/>
          <p:nvPr/>
        </p:nvSpPr>
        <p:spPr>
          <a:xfrm>
            <a:off x="776515" y="-70453"/>
            <a:ext cx="100668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and Workflow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97A91-AFE2-9F4F-39E6-15598C56DABB}"/>
              </a:ext>
            </a:extLst>
          </p:cNvPr>
          <p:cNvSpPr txBox="1"/>
          <p:nvPr/>
        </p:nvSpPr>
        <p:spPr>
          <a:xfrm>
            <a:off x="415747" y="424790"/>
            <a:ext cx="6714490" cy="675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7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Data Sources: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7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CUAD dataset for clause descriptions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7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Fine-tuned T5 model trained on legal clause summaries</a:t>
            </a:r>
          </a:p>
          <a:p>
            <a:pPr>
              <a:lnSpc>
                <a:spcPct val="150000"/>
              </a:lnSpc>
            </a:pPr>
            <a:r>
              <a:rPr lang="en-IN" sz="17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Preprocessing: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7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Extracted and cleaned text using </a:t>
            </a:r>
            <a:r>
              <a:rPr lang="en-IN" sz="175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PyMuPDF</a:t>
            </a:r>
            <a:endParaRPr lang="en-IN" sz="175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7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Tokenized and normalized clause data</a:t>
            </a:r>
          </a:p>
          <a:p>
            <a:pPr>
              <a:lnSpc>
                <a:spcPct val="150000"/>
              </a:lnSpc>
            </a:pPr>
            <a:r>
              <a:rPr lang="en-IN" sz="17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Upload &amp; Extraction: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7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uploads PDF and it is extracted as text using </a:t>
            </a:r>
            <a:r>
              <a:rPr lang="en-IN" sz="175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PyMuPDF</a:t>
            </a:r>
            <a:endParaRPr lang="en-IN" sz="175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7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Clause Detection: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7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Rule-based matching for 13+ clause categories</a:t>
            </a:r>
            <a:endParaRPr lang="en-IN" sz="175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7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Risk Assessment: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7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engine checks clause presence &amp; assigns risk score</a:t>
            </a:r>
          </a:p>
          <a:p>
            <a:pPr>
              <a:lnSpc>
                <a:spcPct val="150000"/>
              </a:lnSpc>
            </a:pPr>
            <a:r>
              <a:rPr lang="en-IN" sz="17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Summarization: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7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Fine-tuned T5-base model generates human readable summary</a:t>
            </a:r>
          </a:p>
          <a:p>
            <a:pPr>
              <a:lnSpc>
                <a:spcPct val="150000"/>
              </a:lnSpc>
            </a:pPr>
            <a:r>
              <a:rPr lang="en-IN" sz="17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Visualization &amp; Output:</a:t>
            </a:r>
          </a:p>
          <a:p>
            <a:pPr>
              <a:lnSpc>
                <a:spcPct val="150000"/>
              </a:lnSpc>
            </a:pPr>
            <a:r>
              <a:rPr lang="en-IN" sz="17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 pie chart + risk gauge +formatted PDF export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CE400-7DE7-D2CB-CFBE-C65B29C08D17}"/>
              </a:ext>
            </a:extLst>
          </p:cNvPr>
          <p:cNvSpPr txBox="1"/>
          <p:nvPr/>
        </p:nvSpPr>
        <p:spPr>
          <a:xfrm>
            <a:off x="4367026" y="799016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5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9C9B5-BEC6-22EC-708E-4EA99BD8E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434" y="572877"/>
            <a:ext cx="3081051" cy="628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0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05A11-DB8A-1FAD-1712-306BA70FE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FB62-2E03-C732-A682-641064F38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331" y="552611"/>
            <a:ext cx="8657338" cy="1033818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Assumptions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5E93E-9840-2BA8-58D2-FA6373B1E258}"/>
              </a:ext>
            </a:extLst>
          </p:cNvPr>
          <p:cNvSpPr txBox="1"/>
          <p:nvPr/>
        </p:nvSpPr>
        <p:spPr>
          <a:xfrm>
            <a:off x="2651006" y="1986953"/>
            <a:ext cx="6889988" cy="326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Fine-tuned T5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is generalizable across contract types.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terminology is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PDFs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 readable, extractable text.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Clause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sufficient for initial clause classification.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looking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quick,non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-legally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assistance.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6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583D6A-E904-D10E-064E-84BB1FF9FD9F}"/>
              </a:ext>
            </a:extLst>
          </p:cNvPr>
          <p:cNvSpPr txBox="1"/>
          <p:nvPr/>
        </p:nvSpPr>
        <p:spPr>
          <a:xfrm>
            <a:off x="2070890" y="27773"/>
            <a:ext cx="7732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Model Evaluation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725E7F5-5E85-25D9-22DC-982D8B1BD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64" y="1793935"/>
            <a:ext cx="4779818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Summary: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tf_flowers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(from TensorFlow Datasets)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3,670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5 (e.g., dandelion, daisy, tulips, sunflowers, roses)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set: 80% (≈ 2,900 images)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set: 20% (≈ 700 images)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0FAAC4-58C0-B700-68B7-9DBA1B35B904}"/>
              </a:ext>
            </a:extLst>
          </p:cNvPr>
          <p:cNvSpPr/>
          <p:nvPr/>
        </p:nvSpPr>
        <p:spPr>
          <a:xfrm>
            <a:off x="108066" y="955962"/>
            <a:ext cx="6147416" cy="27681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T5-Base (Text-to-Text Transfer Transformer)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Research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T5 (Text-to-Text Transfer Transformer) is a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transformer-based NLP model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treats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language problem as a text-to-text task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is handled as a translation from legal text → concise summary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7A5132-2313-1FC3-4570-8D47C744EBBB}"/>
              </a:ext>
            </a:extLst>
          </p:cNvPr>
          <p:cNvSpPr/>
          <p:nvPr/>
        </p:nvSpPr>
        <p:spPr>
          <a:xfrm>
            <a:off x="6264427" y="3953163"/>
            <a:ext cx="5575069" cy="2768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Variant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T5: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Encoder-Decoder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transformer architecture.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220M parameters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balances accuracy and efficiency.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by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input text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then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decoding the output summary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130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417B3-163A-C397-F6AB-A5D252EF9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52BD-A639-62BF-56E1-1C4B9AC2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331" y="552611"/>
            <a:ext cx="8657338" cy="1033818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 and Outcomes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36CDA-7E08-E269-74C0-D4582C242B9E}"/>
              </a:ext>
            </a:extLst>
          </p:cNvPr>
          <p:cNvSpPr txBox="1"/>
          <p:nvPr/>
        </p:nvSpPr>
        <p:spPr>
          <a:xfrm>
            <a:off x="1135207" y="2433230"/>
            <a:ext cx="9485053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an AI-powered Legal Document Analyzer for contract review.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T5 transformer for clause summarization and risk detection.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 accurate clause classification with rule-based extraction.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compliance checker with risk scoring and visual analytics.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Validated the effectiveness of NLP and transfer learning in legal text understanding.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8C562-62E5-084E-14C8-A2BD695F345C}"/>
              </a:ext>
            </a:extLst>
          </p:cNvPr>
          <p:cNvSpPr txBox="1"/>
          <p:nvPr/>
        </p:nvSpPr>
        <p:spPr>
          <a:xfrm>
            <a:off x="1135207" y="1602395"/>
            <a:ext cx="3031598" cy="4770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Project Summary:</a:t>
            </a:r>
          </a:p>
        </p:txBody>
      </p:sp>
    </p:spTree>
    <p:extLst>
      <p:ext uri="{BB962C8B-B14F-4D97-AF65-F5344CB8AC3E}">
        <p14:creationId xmlns:p14="http://schemas.microsoft.com/office/powerpoint/2010/main" val="265847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8E42B-60E6-AD79-6267-145754A9BB8D}"/>
              </a:ext>
            </a:extLst>
          </p:cNvPr>
          <p:cNvSpPr txBox="1"/>
          <p:nvPr/>
        </p:nvSpPr>
        <p:spPr>
          <a:xfrm>
            <a:off x="660041" y="2767106"/>
            <a:ext cx="2880828" cy="10667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Outcome: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7EF69F-F928-7C15-9858-09F5B48B6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70166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D721DE-FE21-89BA-5C98-05F7BB743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356" y="0"/>
            <a:ext cx="4865784" cy="3171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3D2D1D-E640-B00E-F149-4479BB323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2283" y="0"/>
            <a:ext cx="3499717" cy="32008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D4C242-CAF5-D209-A50D-40553B900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2423" y="3171636"/>
            <a:ext cx="3859577" cy="36863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CFAE88-5C06-1B77-BE9C-A6BA33C3E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6355" y="3171637"/>
            <a:ext cx="4458161" cy="36863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E33EAA-E0C8-E666-6FCB-3F4BEC44680D}"/>
              </a:ext>
            </a:extLst>
          </p:cNvPr>
          <p:cNvSpPr txBox="1"/>
          <p:nvPr/>
        </p:nvSpPr>
        <p:spPr>
          <a:xfrm>
            <a:off x="645351" y="3429000"/>
            <a:ext cx="2384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risk-free file is uploaded</a:t>
            </a:r>
            <a:endParaRPr lang="en-IN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2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50BCE-5FCF-5988-817C-B7CDFC315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53D3AF-9A49-C574-A92E-EAF265088B5F}"/>
              </a:ext>
            </a:extLst>
          </p:cNvPr>
          <p:cNvSpPr txBox="1"/>
          <p:nvPr/>
        </p:nvSpPr>
        <p:spPr>
          <a:xfrm>
            <a:off x="660041" y="2767106"/>
            <a:ext cx="2880828" cy="10667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Outcome: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D4A2B8-1096-080A-86E6-4189EB074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70166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17E115-8F76-DCD3-2F3F-D4ABDDC94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667" y="1"/>
            <a:ext cx="4869455" cy="3635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1090AF-826C-11B4-35E9-2DED02659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0333" y="0"/>
            <a:ext cx="3701667" cy="41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F5F52-B05E-B107-24BB-C19EC85FC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0FE377-7FA0-2240-BF59-1DA658EFAC80}"/>
              </a:ext>
            </a:extLst>
          </p:cNvPr>
          <p:cNvSpPr txBox="1"/>
          <p:nvPr/>
        </p:nvSpPr>
        <p:spPr>
          <a:xfrm>
            <a:off x="660041" y="2767106"/>
            <a:ext cx="2880828" cy="10667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Outcome: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1FEE1D-429D-227F-0C42-EA7D775A4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99" y="0"/>
            <a:ext cx="370166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4D525D-2C31-B1C5-FE83-55A72758C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668" y="0"/>
            <a:ext cx="4417764" cy="2276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0B7482-EED9-4DE9-D1D4-6A5F8CC0A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432" y="0"/>
            <a:ext cx="4074067" cy="2767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AAECE6-4AF2-FDBA-423A-13FA62FA6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1667" y="2767106"/>
            <a:ext cx="4649119" cy="40908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7FBD4B-ACE7-BEAC-A902-C32C599DD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7933" y="2767106"/>
            <a:ext cx="4074067" cy="40908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C99904-C071-7F09-F0F7-96C7848B96B3}"/>
              </a:ext>
            </a:extLst>
          </p:cNvPr>
          <p:cNvSpPr txBox="1"/>
          <p:nvPr/>
        </p:nvSpPr>
        <p:spPr>
          <a:xfrm>
            <a:off x="658541" y="3510704"/>
            <a:ext cx="274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risky file is uploaded:</a:t>
            </a:r>
            <a:endParaRPr lang="en-IN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60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747</TotalTime>
  <Words>872</Words>
  <Application>Microsoft Office PowerPoint</Application>
  <PresentationFormat>Widescreen</PresentationFormat>
  <Paragraphs>124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Key Assumptions</vt:lpstr>
      <vt:lpstr>PowerPoint Presentation</vt:lpstr>
      <vt:lpstr>Project Summary and Outcomes</vt:lpstr>
      <vt:lpstr>PowerPoint Presentation</vt:lpstr>
      <vt:lpstr>PowerPoint Presentation</vt:lpstr>
      <vt:lpstr>PowerPoint Presentation</vt:lpstr>
      <vt:lpstr>PowerPoint Presentation</vt:lpstr>
      <vt:lpstr>Future Improvements and Extension</vt:lpstr>
      <vt:lpstr>  Reflections and Learning Outcomes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Yashaswini K M</dc:creator>
  <cp:lastModifiedBy>Srusti M</cp:lastModifiedBy>
  <cp:revision>110</cp:revision>
  <dcterms:created xsi:type="dcterms:W3CDTF">2025-03-13T13:05:09Z</dcterms:created>
  <dcterms:modified xsi:type="dcterms:W3CDTF">2025-06-20T00:51:13Z</dcterms:modified>
</cp:coreProperties>
</file>