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9" r:id="rId7"/>
    <p:sldId id="267" r:id="rId8"/>
    <p:sldId id="261" r:id="rId9"/>
    <p:sldId id="262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-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2496-0B25-AE52-2201-8EBF96ACE9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Lending Club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63B5F-C4B7-6F0B-9C0F-E2E22D503C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Ch R Srutha Keerthi Kanchanapalli</a:t>
            </a:r>
          </a:p>
        </p:txBody>
      </p:sp>
    </p:spTree>
    <p:extLst>
      <p:ext uri="{BB962C8B-B14F-4D97-AF65-F5344CB8AC3E}">
        <p14:creationId xmlns:p14="http://schemas.microsoft.com/office/powerpoint/2010/main" val="2095444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4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236" name="Rectangle 6235">
            <a:extLst>
              <a:ext uri="{FF2B5EF4-FFF2-40B4-BE49-F238E27FC236}">
                <a16:creationId xmlns:a16="http://schemas.microsoft.com/office/drawing/2014/main" id="{F611655D-86DD-44E5-9999-B2135809D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38" name="Freeform 6">
            <a:extLst>
              <a:ext uri="{FF2B5EF4-FFF2-40B4-BE49-F238E27FC236}">
                <a16:creationId xmlns:a16="http://schemas.microsoft.com/office/drawing/2014/main" id="{11443580-A880-4C5F-9EB1-FC254EC65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D824D9-7723-4EA5-6674-23A8EB756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5151992"/>
            <a:ext cx="10930487" cy="673446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Obsevations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EDDB7-7712-C98D-0953-DB00C2058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514" y="5825437"/>
            <a:ext cx="10930487" cy="469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States in the order of high default percentage</a:t>
            </a:r>
            <a:endParaRPr lang="en-US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8CADF13-A419-AFB3-950C-359B23F84A8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451514" y="447675"/>
            <a:ext cx="7243810" cy="4074672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836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0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0272" name="Rectangle 10271">
            <a:extLst>
              <a:ext uri="{FF2B5EF4-FFF2-40B4-BE49-F238E27FC236}">
                <a16:creationId xmlns:a16="http://schemas.microsoft.com/office/drawing/2014/main" id="{3F7D26C8-96ED-46E3-BD94-C1608C54C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4" name="Freeform 23">
            <a:extLst>
              <a:ext uri="{FF2B5EF4-FFF2-40B4-BE49-F238E27FC236}">
                <a16:creationId xmlns:a16="http://schemas.microsoft.com/office/drawing/2014/main" id="{13EEA0A9-F720-41ED-8EBA-2A10A664F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D824D9-7723-4EA5-6674-23A8EB756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/>
              <a:t>Obsevations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EDDB7-7712-C98D-0953-DB00C2058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3" y="2413000"/>
            <a:ext cx="3404372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/>
            <a:r>
              <a:rPr lang="en-US" sz="1600" dirty="0"/>
              <a:t>Employee tenure is more chance of default is less</a:t>
            </a:r>
          </a:p>
          <a:p>
            <a:pPr marL="0" indent="0"/>
            <a:endParaRPr lang="en-US" sz="1600" dirty="0"/>
          </a:p>
        </p:txBody>
      </p:sp>
      <p:sp>
        <p:nvSpPr>
          <p:cNvPr id="10276" name="Rounded Rectangle 17">
            <a:extLst>
              <a:ext uri="{FF2B5EF4-FFF2-40B4-BE49-F238E27FC236}">
                <a16:creationId xmlns:a16="http://schemas.microsoft.com/office/drawing/2014/main" id="{03B27569-6089-4DC0-93E0-F3F6E1E93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7BEA9D0-EB8A-42F6-2108-863D2044DB9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2" r="-1" b="-1"/>
          <a:stretch/>
        </p:blipFill>
        <p:spPr bwMode="auto">
          <a:xfrm>
            <a:off x="5603706" y="1258529"/>
            <a:ext cx="5638853" cy="433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44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0FECB-0D82-9EE9-F621-5EB0774AC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7D6DF-6C47-28C0-2B4E-A1BF0B99B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the company receives a loan application, the company has to make a decision for loan approval based on the applicant’s profile.</a:t>
            </a:r>
          </a:p>
          <a:p>
            <a:r>
              <a:rPr lang="en-US" dirty="0"/>
              <a:t>Two types of risks are associated with the bank’s decision:</a:t>
            </a:r>
          </a:p>
          <a:p>
            <a:pPr>
              <a:buFont typeface="+mj-lt"/>
              <a:buAutoNum type="arabicPeriod"/>
            </a:pPr>
            <a:r>
              <a:rPr lang="en-US" dirty="0"/>
              <a:t>If the applicant is likely to repay the loan, then not approving the loan results in a loss of business to the company</a:t>
            </a:r>
          </a:p>
          <a:p>
            <a:pPr>
              <a:buFont typeface="+mj-lt"/>
              <a:buAutoNum type="arabicPeriod"/>
            </a:pPr>
            <a:r>
              <a:rPr lang="en-US" dirty="0"/>
              <a:t>If the applicant is not likely to repay the loan, i.e. he/she is likely to default, then approving the loan may lead to a financial loss for the company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SzTx/>
              <a:buFont typeface="Wingdings 2" charset="2"/>
              <a:buChar char="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Given a dataset which contains past loan applicant's details we have to identify the pattern of default customers. So that lending company can take </a:t>
            </a:r>
            <a:r>
              <a:rPr lang="en-IN" dirty="0">
                <a:solidFill>
                  <a:prstClr val="white"/>
                </a:solidFill>
                <a:latin typeface="Century Gothic" panose="020B0502020202020204"/>
              </a:rPr>
              <a:t>well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informed decision to mitigate losses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842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D5DF8-9AD2-FD9C-F085-D3EF0D54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ADA4D-6F5D-14C8-A865-44D8B1DF0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Rows: 39717 entries Columns: 111 entries –Before data cleaning</a:t>
            </a:r>
          </a:p>
          <a:p>
            <a:r>
              <a:rPr lang="en-IN" dirty="0"/>
              <a:t>Rows: 36431 entries Columns: 54 entries –After data cleaning</a:t>
            </a:r>
          </a:p>
          <a:p>
            <a:endParaRPr lang="en-IN" dirty="0"/>
          </a:p>
          <a:p>
            <a:r>
              <a:rPr lang="en-US" dirty="0"/>
              <a:t>So 8.27% of observation lost in data cleaning</a:t>
            </a:r>
            <a:endParaRPr lang="en-IN" dirty="0"/>
          </a:p>
          <a:p>
            <a:r>
              <a:rPr lang="en-IN" dirty="0"/>
              <a:t>Defaulted loans percentage - 13.57%</a:t>
            </a:r>
          </a:p>
          <a:p>
            <a:r>
              <a:rPr lang="en-IN" dirty="0"/>
              <a:t>Fully Paid loans percentage - 83.51%</a:t>
            </a:r>
          </a:p>
          <a:p>
            <a:r>
              <a:rPr lang="en-IN" dirty="0"/>
              <a:t>Current loans percentage – 2.93%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6266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D824D9-7723-4EA5-6674-23A8EB756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/>
              <a:t>Obsevations</a:t>
            </a:r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9674F1F8-962D-4FF5-B378-D9D2FFDFD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EDDB7-7712-C98D-0953-DB00C2058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0001" y="5280847"/>
            <a:ext cx="3211393" cy="7856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More the </a:t>
            </a:r>
            <a:r>
              <a:rPr lang="en-US" sz="15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no.of</a:t>
            </a:r>
            <a:r>
              <a:rPr lang="en-US" sz="15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inquires made in last 6months chances of default is high</a:t>
            </a: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C701CDB4-05E2-481A-9165-2455B6FE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ounded Rectangle 14">
            <a:extLst>
              <a:ext uri="{FF2B5EF4-FFF2-40B4-BE49-F238E27FC236}">
                <a16:creationId xmlns:a16="http://schemas.microsoft.com/office/drawing/2014/main" id="{93C43E0F-EC0A-4928-BA40-42313C099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10B9E2A-BDCB-2121-12FD-816DEB1AD3E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3289" y="1251276"/>
            <a:ext cx="5528099" cy="432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500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D824D9-7723-4EA5-6674-23A8EB756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4961534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Obsevations</a:t>
            </a:r>
          </a:p>
        </p:txBody>
      </p:sp>
      <p:sp>
        <p:nvSpPr>
          <p:cNvPr id="5142" name="Freeform: Shape 5141">
            <a:extLst>
              <a:ext uri="{FF2B5EF4-FFF2-40B4-BE49-F238E27FC236}">
                <a16:creationId xmlns:a16="http://schemas.microsoft.com/office/drawing/2014/main" id="{B8C5E8AB-9755-4F92-B14D-88791F4FC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EDDB7-7712-C98D-0953-DB00C2058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0001" y="5280847"/>
            <a:ext cx="4961535" cy="7856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Applicants with home ownership as rent and mortgage are more likely to default than with own house</a:t>
            </a:r>
          </a:p>
          <a:p>
            <a:pPr marL="0" indent="0">
              <a:lnSpc>
                <a:spcPct val="90000"/>
              </a:lnSpc>
              <a:buNone/>
            </a:pPr>
            <a:endParaRPr lang="en-US" sz="15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144" name="Rectangle 5143">
            <a:extLst>
              <a:ext uri="{FF2B5EF4-FFF2-40B4-BE49-F238E27FC236}">
                <a16:creationId xmlns:a16="http://schemas.microsoft.com/office/drawing/2014/main" id="{54F2E435-6009-43BC-8A4B-89A894831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0916" y="0"/>
            <a:ext cx="609108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146" name="Rounded Rectangle 14">
            <a:extLst>
              <a:ext uri="{FF2B5EF4-FFF2-40B4-BE49-F238E27FC236}">
                <a16:creationId xmlns:a16="http://schemas.microsoft.com/office/drawing/2014/main" id="{4B9EE88D-53BD-40A5-BC4F-3ACBEFC12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6326" y="958640"/>
            <a:ext cx="479221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80C628D-7C95-ECFA-48B0-86BFC4F1793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8226" y="1547691"/>
            <a:ext cx="4174333" cy="373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0135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824D9-7723-4EA5-6674-23A8EB756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/>
              <a:t>Obsevations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EDDB7-7712-C98D-0953-DB00C2058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0001" y="5280847"/>
            <a:ext cx="3211393" cy="78565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IN" sz="1500" dirty="0">
                <a:solidFill>
                  <a:srgbClr val="FFFFFF"/>
                </a:solidFill>
              </a:rPr>
              <a:t>R</a:t>
            </a:r>
            <a:r>
              <a:rPr lang="en-US" sz="15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ent</a:t>
            </a:r>
            <a:r>
              <a:rPr lang="en-US" sz="15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and mortgage applicants who defaulted made more inquiries than own house applicants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6566D78C-54D6-1B12-5D2B-64DF8888D33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801" y="2222500"/>
            <a:ext cx="4098848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598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D824D9-7723-4EA5-6674-23A8EB756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/>
              <a:t>Obsevations</a:t>
            </a:r>
          </a:p>
        </p:txBody>
      </p:sp>
      <p:sp>
        <p:nvSpPr>
          <p:cNvPr id="9225" name="Freeform: Shape 9224">
            <a:extLst>
              <a:ext uri="{FF2B5EF4-FFF2-40B4-BE49-F238E27FC236}">
                <a16:creationId xmlns:a16="http://schemas.microsoft.com/office/drawing/2014/main" id="{9674F1F8-962D-4FF5-B378-D9D2FFDFD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EDDB7-7712-C98D-0953-DB00C2058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0001" y="5280847"/>
            <a:ext cx="3211393" cy="7856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Chances of default high with high interest rates </a:t>
            </a:r>
          </a:p>
        </p:txBody>
      </p:sp>
      <p:sp>
        <p:nvSpPr>
          <p:cNvPr id="9227" name="Rectangle 9226">
            <a:extLst>
              <a:ext uri="{FF2B5EF4-FFF2-40B4-BE49-F238E27FC236}">
                <a16:creationId xmlns:a16="http://schemas.microsoft.com/office/drawing/2014/main" id="{C701CDB4-05E2-481A-9165-2455B6FE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9" name="Rounded Rectangle 14">
            <a:extLst>
              <a:ext uri="{FF2B5EF4-FFF2-40B4-BE49-F238E27FC236}">
                <a16:creationId xmlns:a16="http://schemas.microsoft.com/office/drawing/2014/main" id="{93C43E0F-EC0A-4928-BA40-42313C099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A1E5C49-27F1-F713-7549-7A05C9C6D94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2118" y="1295692"/>
            <a:ext cx="5630441" cy="423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6669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D824D9-7723-4EA5-6674-23A8EB756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/>
              <a:t>Obsevations</a:t>
            </a:r>
          </a:p>
        </p:txBody>
      </p:sp>
      <p:sp>
        <p:nvSpPr>
          <p:cNvPr id="2063" name="Freeform: Shape 2062">
            <a:extLst>
              <a:ext uri="{FF2B5EF4-FFF2-40B4-BE49-F238E27FC236}">
                <a16:creationId xmlns:a16="http://schemas.microsoft.com/office/drawing/2014/main" id="{9674F1F8-962D-4FF5-B378-D9D2FFDFD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EDDB7-7712-C98D-0953-DB00C2058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0001" y="5280847"/>
            <a:ext cx="3211393" cy="7856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More annual income less chances of default</a:t>
            </a:r>
          </a:p>
        </p:txBody>
      </p:sp>
      <p:sp>
        <p:nvSpPr>
          <p:cNvPr id="2064" name="Rectangle 2063">
            <a:extLst>
              <a:ext uri="{FF2B5EF4-FFF2-40B4-BE49-F238E27FC236}">
                <a16:creationId xmlns:a16="http://schemas.microsoft.com/office/drawing/2014/main" id="{C701CDB4-05E2-481A-9165-2455B6FE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ounded Rectangle 14">
            <a:extLst>
              <a:ext uri="{FF2B5EF4-FFF2-40B4-BE49-F238E27FC236}">
                <a16:creationId xmlns:a16="http://schemas.microsoft.com/office/drawing/2014/main" id="{93C43E0F-EC0A-4928-BA40-42313C099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7E6BC-4389-C0C7-989F-778AACC47B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60A568D-5BB1-9BFE-BD34-20DFC1131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50" y="1524808"/>
            <a:ext cx="569595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1775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4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D824D9-7723-4EA5-6674-23A8EB756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/>
              <a:t>Obsevations</a:t>
            </a:r>
          </a:p>
        </p:txBody>
      </p:sp>
      <p:sp>
        <p:nvSpPr>
          <p:cNvPr id="4116" name="Freeform: Shape 4115">
            <a:extLst>
              <a:ext uri="{FF2B5EF4-FFF2-40B4-BE49-F238E27FC236}">
                <a16:creationId xmlns:a16="http://schemas.microsoft.com/office/drawing/2014/main" id="{9674F1F8-962D-4FF5-B378-D9D2FFDFD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EDDB7-7712-C98D-0953-DB00C2058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0001" y="5280847"/>
            <a:ext cx="3211393" cy="7856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</a:t>
            </a:r>
            <a:r>
              <a:rPr lang="en-US" sz="15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ore the EMI per monthly income chances of default is high</a:t>
            </a:r>
          </a:p>
        </p:txBody>
      </p:sp>
      <p:sp>
        <p:nvSpPr>
          <p:cNvPr id="4118" name="Rectangle 4117">
            <a:extLst>
              <a:ext uri="{FF2B5EF4-FFF2-40B4-BE49-F238E27FC236}">
                <a16:creationId xmlns:a16="http://schemas.microsoft.com/office/drawing/2014/main" id="{C701CDB4-05E2-481A-9165-2455B6FE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0" name="Rounded Rectangle 14">
            <a:extLst>
              <a:ext uri="{FF2B5EF4-FFF2-40B4-BE49-F238E27FC236}">
                <a16:creationId xmlns:a16="http://schemas.microsoft.com/office/drawing/2014/main" id="{93C43E0F-EC0A-4928-BA40-42313C099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A77189A-BA25-4FC0-237A-05A819DAC89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2118" y="1295692"/>
            <a:ext cx="5630441" cy="423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960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2363</TotalTime>
  <Words>289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2</vt:lpstr>
      <vt:lpstr>Quotable</vt:lpstr>
      <vt:lpstr>Lending Club Case Study</vt:lpstr>
      <vt:lpstr>Problem Statement</vt:lpstr>
      <vt:lpstr>Data Cleaning</vt:lpstr>
      <vt:lpstr>Obsevations</vt:lpstr>
      <vt:lpstr>Obsevations</vt:lpstr>
      <vt:lpstr>Obsevations</vt:lpstr>
      <vt:lpstr>Obsevations</vt:lpstr>
      <vt:lpstr>Obsevations</vt:lpstr>
      <vt:lpstr>Obsevations</vt:lpstr>
      <vt:lpstr>Obsevations</vt:lpstr>
      <vt:lpstr>Obsevations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kanchanapalli srutha keerthi</dc:creator>
  <cp:lastModifiedBy>kanchanapalli srutha keerthi</cp:lastModifiedBy>
  <cp:revision>12</cp:revision>
  <dcterms:created xsi:type="dcterms:W3CDTF">2023-11-06T23:06:32Z</dcterms:created>
  <dcterms:modified xsi:type="dcterms:W3CDTF">2023-11-08T14:29:37Z</dcterms:modified>
</cp:coreProperties>
</file>