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5" r:id="rId16"/>
    <p:sldId id="276" r:id="rId17"/>
    <p:sldId id="277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82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316" autoAdjust="0"/>
    <p:restoredTop sz="94660"/>
  </p:normalViewPr>
  <p:slideViewPr>
    <p:cSldViewPr>
      <p:cViewPr>
        <p:scale>
          <a:sx n="91" d="100"/>
          <a:sy n="91" d="100"/>
        </p:scale>
        <p:origin x="-1272" y="-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043453F-F32C-4860-BB86-3208E93AEE07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1470E2C-9208-4AC0-A854-18AE1A49F0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ser-datagram-protocol-udp/" TargetMode="External"/><Relationship Id="rId2" Type="http://schemas.openxmlformats.org/officeDocument/2006/relationships/hyperlink" Target="https://www.geeksforgeeks.org/services-and-segment-structure-in-tcp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search?sca_esv=0b81ab7947b66967&amp;rlz=1C1OZZY_enIN1136IN1136&amp;sxsrf=ADLYWIKd0f_0imKcwfvQH26GFvZJl2r44A:1735109291983&amp;q=theatre+cartoon+images&amp;spell=1&amp;sa=X&amp;ved=2ahUKEwjMzvrnqcKKAxUIzTgGHTC8OJ4QkeECKAB6BAgNEA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5286388"/>
            <a:ext cx="7772400" cy="1975104"/>
          </a:xfrm>
        </p:spPr>
        <p:txBody>
          <a:bodyPr/>
          <a:lstStyle/>
          <a:p>
            <a:pPr algn="r"/>
            <a:r>
              <a:rPr lang="en-US" sz="1400" dirty="0" smtClean="0"/>
              <a:t>Presented by : </a:t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Sruthi</a:t>
            </a:r>
            <a:endParaRPr lang="en-US" sz="1400" dirty="0"/>
          </a:p>
        </p:txBody>
      </p:sp>
      <p:pic>
        <p:nvPicPr>
          <p:cNvPr id="48130" name="Picture 2" descr="Microsoft Azure: What it is and How to Use it - CCB Technolog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9001188" cy="685800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14348" y="2000240"/>
            <a:ext cx="7772400" cy="150876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AZURE - 2024</a:t>
            </a:r>
            <a:endParaRPr lang="en-US" sz="60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6248" y="492919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 : </a:t>
            </a:r>
          </a:p>
          <a:p>
            <a:pPr algn="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SRUTHI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714348" y="4500570"/>
            <a:ext cx="5214974" cy="171451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0100" y="107154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7422" y="107154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6182" y="107154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1000100" y="5143512"/>
            <a:ext cx="1357322" cy="642942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3857620" y="5143512"/>
            <a:ext cx="1357322" cy="642942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282" y="3143248"/>
            <a:ext cx="21431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876" y="421481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478632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278605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4810" y="50004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10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1736" y="12144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0496" y="1142984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Round Single Corner Rectangle 20"/>
          <p:cNvSpPr/>
          <p:nvPr/>
        </p:nvSpPr>
        <p:spPr>
          <a:xfrm>
            <a:off x="785786" y="857232"/>
            <a:ext cx="4643470" cy="100013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1500166" y="3286124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</p:cNvCxnSpPr>
          <p:nvPr/>
        </p:nvCxnSpPr>
        <p:spPr>
          <a:xfrm rot="5400000">
            <a:off x="1464447" y="3750471"/>
            <a:ext cx="35719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</p:cNvCxnSpPr>
          <p:nvPr/>
        </p:nvCxnSpPr>
        <p:spPr>
          <a:xfrm rot="16200000" flipH="1">
            <a:off x="1714480" y="3500438"/>
            <a:ext cx="142876" cy="285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1357290" y="3571876"/>
            <a:ext cx="295276" cy="2143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1428728" y="3929066"/>
            <a:ext cx="214314" cy="14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643042" y="3929066"/>
            <a:ext cx="142876" cy="14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0100" y="52863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29058" y="52863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" name="Cloud 35"/>
          <p:cNvSpPr/>
          <p:nvPr/>
        </p:nvSpPr>
        <p:spPr>
          <a:xfrm>
            <a:off x="4714876" y="1928802"/>
            <a:ext cx="4071966" cy="2000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 hostel is a private zone, If she leaves from hostel, she looks in public zone, so she have go any of the 3 classes.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428860" y="3357562"/>
            <a:ext cx="2071702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321471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/>
          <a:srcRect l="2618" t="4620" r="4450" b="2977"/>
          <a:stretch>
            <a:fillRect/>
          </a:stretch>
        </p:blipFill>
        <p:spPr bwMode="auto">
          <a:xfrm>
            <a:off x="4000496" y="857232"/>
            <a:ext cx="471490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14876" y="121442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Azure storage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57752" y="464344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Virtual network</a:t>
            </a:r>
            <a:endParaRPr lang="en-US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72132" y="4286256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Subnet 2</a:t>
            </a:r>
            <a:endParaRPr lang="en-US" sz="1400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4286256"/>
            <a:ext cx="2571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Subnet 1</a:t>
            </a:r>
            <a:endParaRPr lang="en-US" sz="1400" dirty="0">
              <a:solidFill>
                <a:schemeClr val="bg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5500702"/>
            <a:ext cx="8286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Subnet are in private network , when it leaves to storage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looks for a Public IP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 end point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Unlike a service endpoint, a private endpoint is a network interface that uses a private IP address from your virtual network.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enabling a private endpoint, you're bringing the service into your virtual network.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you noticed service endpoint only enables the communication by using private IP within VNET whereas the Private Endpoint will attach a network interface to the resource and the resource will be part of this VNET.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• This will ensure no traffic leaves the virtual network and all the communication is private.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Rectangle 3"/>
          <p:cNvSpPr/>
          <p:nvPr/>
        </p:nvSpPr>
        <p:spPr>
          <a:xfrm>
            <a:off x="714348" y="4500570"/>
            <a:ext cx="5214974" cy="1714512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00100" y="107154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7422" y="107154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6182" y="1071546"/>
            <a:ext cx="928694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Diagonal Corner Rectangle 7"/>
          <p:cNvSpPr/>
          <p:nvPr/>
        </p:nvSpPr>
        <p:spPr>
          <a:xfrm>
            <a:off x="1000100" y="5143512"/>
            <a:ext cx="1357322" cy="642942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/>
          <p:cNvSpPr/>
          <p:nvPr/>
        </p:nvSpPr>
        <p:spPr>
          <a:xfrm>
            <a:off x="3857620" y="5143512"/>
            <a:ext cx="1357322" cy="642942"/>
          </a:xfrm>
          <a:prstGeom prst="snip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214282" y="3143248"/>
            <a:ext cx="2143140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14876" y="421481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Hostel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3108" y="478632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0034" y="2786058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14810" y="50004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2910" y="11429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71736" y="121442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00496" y="1142984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1" name="Round Single Corner Rectangle 20"/>
          <p:cNvSpPr/>
          <p:nvPr/>
        </p:nvSpPr>
        <p:spPr>
          <a:xfrm>
            <a:off x="785786" y="857232"/>
            <a:ext cx="4643470" cy="1000132"/>
          </a:xfrm>
          <a:prstGeom prst="round1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/>
          <p:cNvSpPr/>
          <p:nvPr/>
        </p:nvSpPr>
        <p:spPr>
          <a:xfrm>
            <a:off x="1500166" y="3286124"/>
            <a:ext cx="285752" cy="2857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</p:cNvCxnSpPr>
          <p:nvPr/>
        </p:nvCxnSpPr>
        <p:spPr>
          <a:xfrm rot="5400000">
            <a:off x="1464447" y="3750471"/>
            <a:ext cx="35719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4"/>
          </p:cNvCxnSpPr>
          <p:nvPr/>
        </p:nvCxnSpPr>
        <p:spPr>
          <a:xfrm rot="16200000" flipH="1">
            <a:off x="1714480" y="3500438"/>
            <a:ext cx="142876" cy="285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1357290" y="3571876"/>
            <a:ext cx="295276" cy="2143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 flipV="1">
            <a:off x="1428728" y="3929066"/>
            <a:ext cx="214314" cy="14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6200000" flipH="1">
            <a:off x="1643042" y="3929066"/>
            <a:ext cx="142876" cy="14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0100" y="52863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29058" y="52863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6" name="Cloud 35"/>
          <p:cNvSpPr/>
          <p:nvPr/>
        </p:nvSpPr>
        <p:spPr>
          <a:xfrm>
            <a:off x="4286248" y="1928802"/>
            <a:ext cx="4714908" cy="20002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4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Even hostel is a private zone, If she leaves from hostel, she looks in public zone, so she have go any of the 3 classes.</a:t>
            </a:r>
          </a:p>
          <a:p>
            <a:pPr algn="just"/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that , if we provide 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ID Card </a:t>
            </a:r>
            <a:endParaRPr lang="en-US" sz="14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428860" y="3357562"/>
            <a:ext cx="2071702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ction Button: Information 27">
            <a:hlinkClick r:id="" action="ppaction://noaction" highlightClick="1"/>
          </p:cNvPr>
          <p:cNvSpPr/>
          <p:nvPr/>
        </p:nvSpPr>
        <p:spPr>
          <a:xfrm>
            <a:off x="1142976" y="4071942"/>
            <a:ext cx="357190" cy="357190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57224" y="3857628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Identity card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350046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857232"/>
            <a:ext cx="445677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5214950"/>
            <a:ext cx="6858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Assign a IP address to the storage to access with private address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TRAFFIC MANAGER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Azure Traffic Manager is a cloud-based DNS load balancer that directs incoming DNS requests to the most appropriate service endpoint.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operates at the DNS layer to quickly and efficiently direct incoming DNS requests.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example would be sending requests to the closest endpoints, improving the responsiveness of your applications.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can direct the traffic based on the different routing methods.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Traffic manager methods</a:t>
            </a:r>
          </a:p>
          <a:p>
            <a:pPr lvl="1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Priority  routing method</a:t>
            </a:r>
          </a:p>
          <a:p>
            <a:pPr lvl="1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Weighted Routing method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559482"/>
          </a:xfrm>
        </p:spPr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PRIORITY  ROUTING METHOD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45053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6572264" y="3857628"/>
            <a:ext cx="2214578" cy="242889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If traffic heavy in 1, it sends the requested to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1071546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Traffic Manager profile contains a prioritized list of service endpoints. By default, Traffic Manager sends all traffic to the primary (highest-priority) endpoint. If the primary endpoint isn't available, Traffic Manager routes the traffic to the second endpoint.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WEIGHTED TRAFFIC-ROUTING METHOD</a:t>
            </a:r>
            <a:b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285860"/>
            <a:ext cx="7500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Weighted traffic-routing method, you assign a weight to each endpoint in the Traffic Manager profile configuration. The weight is an integer from 1 to 1000. This parameter is optional. If omitted, Traffic Managers uses a default weight of '1'. The higher weight, the higher the priority.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786058"/>
            <a:ext cx="3729029" cy="3243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357818" y="3214686"/>
            <a:ext cx="2786082" cy="271464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the north-</a:t>
            </a:r>
            <a:r>
              <a:rPr lang="en-US" dirty="0" err="1" smtClean="0">
                <a:solidFill>
                  <a:schemeClr val="bg1"/>
                </a:solidFill>
              </a:rPr>
              <a:t>europe</a:t>
            </a:r>
            <a:r>
              <a:rPr lang="en-US" dirty="0" smtClean="0">
                <a:solidFill>
                  <a:schemeClr val="bg1"/>
                </a:solidFill>
              </a:rPr>
              <a:t> , endpoint weight is 6.and </a:t>
            </a:r>
            <a:r>
              <a:rPr lang="en-US" dirty="0" err="1" smtClean="0">
                <a:solidFill>
                  <a:schemeClr val="bg1"/>
                </a:solidFill>
              </a:rPr>
              <a:t>uk</a:t>
            </a:r>
            <a:r>
              <a:rPr lang="en-US" dirty="0" smtClean="0">
                <a:solidFill>
                  <a:schemeClr val="bg1"/>
                </a:solidFill>
              </a:rPr>
              <a:t>-south, endpoint weight is 300.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Traffic manager prefers region , UK south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AZURE DNS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 Domain Name System (DNS) turns domain names into IP addresses, which browsers use to load internet pages.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Every device connected to the internet has its own IP address, which is used by other devices to locate the device. 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DNS servers make it possible </a:t>
            </a:r>
            <a:r>
              <a:rPr lang="en-US" sz="1800" b="1" dirty="0" smtClean="0">
                <a:solidFill>
                  <a:schemeClr val="tx2">
                    <a:lumMod val="9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people to input normal words into their browsers, such as google.com, without having to keep track of the IP address for every website.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ands with smartphone dialing. Mobile touch screen phone with numbers pad  and business hand, businessman cellphone dial connection cartoon vector  illustration Stock Vector Image &amp; Art - Alamy"/>
          <p:cNvPicPr>
            <a:picLocks noChangeAspect="1" noChangeArrowheads="1"/>
          </p:cNvPicPr>
          <p:nvPr/>
        </p:nvPicPr>
        <p:blipFill>
          <a:blip r:embed="rId2"/>
          <a:srcRect b="11111"/>
          <a:stretch>
            <a:fillRect/>
          </a:stretch>
        </p:blipFill>
        <p:spPr bwMode="auto">
          <a:xfrm>
            <a:off x="857224" y="714357"/>
            <a:ext cx="3267027" cy="2286015"/>
          </a:xfrm>
          <a:prstGeom prst="rect">
            <a:avLst/>
          </a:prstGeom>
          <a:noFill/>
        </p:spPr>
      </p:pic>
      <p:pic>
        <p:nvPicPr>
          <p:cNvPr id="60420" name="Picture 4" descr="3,600+ Cell Phone Contact List Stock Illustrations, Royalty-Free Vector  Graphics &amp; Clip Art - i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286124"/>
            <a:ext cx="2627321" cy="2714645"/>
          </a:xfrm>
          <a:prstGeom prst="rect">
            <a:avLst/>
          </a:prstGeom>
          <a:noFill/>
        </p:spPr>
      </p:pic>
      <p:sp>
        <p:nvSpPr>
          <p:cNvPr id="6" name="Cloud 5"/>
          <p:cNvSpPr/>
          <p:nvPr/>
        </p:nvSpPr>
        <p:spPr>
          <a:xfrm>
            <a:off x="4643438" y="1142984"/>
            <a:ext cx="4000528" cy="1928826"/>
          </a:xfrm>
          <a:prstGeom prst="clou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For first time, we have save the number.</a:t>
            </a:r>
          </a:p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Then we can search through name of the contact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is Virtual Network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 With example.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is Service Endpoint With example.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is Private Link With example.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is Azure DNS With example.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is Azure Bastion With example.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is Route Server With example.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is NAT Gateway With example.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What is Traffic Manager With example.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02" name="AutoShape 2" descr="What is Microsoft Azure and how does it work? [with video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4" name="AutoShape 4" descr="What is Microsoft Azure and how does it work? [with video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6" name="AutoShape 6" descr="What is Microsoft Azure and how does it work? [with video]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5429256" y="2143116"/>
            <a:ext cx="3571900" cy="185738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Azure networks are virtual networks that allow users to connect their organizational resources and services.</a:t>
            </a:r>
            <a:endParaRPr lang="en-US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2" name="AutoShape 2" descr="Virtual Network Pricing | Microsoft Az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Half Frame 10"/>
          <p:cNvSpPr/>
          <p:nvPr/>
        </p:nvSpPr>
        <p:spPr>
          <a:xfrm rot="19405747">
            <a:off x="6174683" y="4440469"/>
            <a:ext cx="439519" cy="489245"/>
          </a:xfrm>
          <a:prstGeom prst="halfFrame">
            <a:avLst/>
          </a:prstGeom>
          <a:solidFill>
            <a:schemeClr val="tx2">
              <a:lumMod val="50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29388" y="4643446"/>
            <a:ext cx="71438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72264" y="4643446"/>
            <a:ext cx="71438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15140" y="4643446"/>
            <a:ext cx="71438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alf Frame 15"/>
          <p:cNvSpPr/>
          <p:nvPr/>
        </p:nvSpPr>
        <p:spPr>
          <a:xfrm rot="8567720">
            <a:off x="6604015" y="4440790"/>
            <a:ext cx="439519" cy="489245"/>
          </a:xfrm>
          <a:prstGeom prst="halfFrame">
            <a:avLst/>
          </a:prstGeom>
          <a:solidFill>
            <a:schemeClr val="tx2">
              <a:lumMod val="50000"/>
            </a:schemeClr>
          </a:solidFill>
          <a:ln w="190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606" name="AutoShape 6" descr="Router Images – Browse 194,431 Stock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285992"/>
            <a:ext cx="5600712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loud 2"/>
          <p:cNvSpPr/>
          <p:nvPr/>
        </p:nvSpPr>
        <p:spPr>
          <a:xfrm>
            <a:off x="2786050" y="285728"/>
            <a:ext cx="5500726" cy="171451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Request to DNS Server</a:t>
            </a:r>
          </a:p>
          <a:p>
            <a:pPr marL="342900" indent="-342900" algn="just"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Respond from DNS Server,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find the IP of the W3School.com</a:t>
            </a:r>
          </a:p>
          <a:p>
            <a:pPr marL="342900" indent="-342900" algn="just">
              <a:buAutoNum type="arabicPeriod"/>
            </a:pP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moves to W3School.com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ROUTE SERVER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Azure Route Server simplifies dynamic routing between your network virtual appliance (NVA) and your Azure virtual network.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enables network appliances to exchange route information with Azure virtual networks dynamically.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NVA( network virtual appliance) could be a firewall, a router, a Load Balancer etc. from any third-party vendor like Cisco, Palo Alto, F5 etc.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857628"/>
            <a:ext cx="5043498" cy="278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AZURE BASTION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1216812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Azure Bastion is a service you deploy that lets you connect to a virtual machine using your browser and the Azure portal. The Azure Bastion service is a fully platform-managed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service that you provision inside your virtual network.</a:t>
            </a:r>
          </a:p>
          <a:p>
            <a:pPr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AutoShape 2" descr="login vector illustration Stock Vecto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login vector illustration Stock Vecto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500166" y="3571876"/>
            <a:ext cx="428628" cy="35719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rot="5400000">
            <a:off x="1428728" y="421481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</p:cNvCxnSpPr>
          <p:nvPr/>
        </p:nvCxnSpPr>
        <p:spPr>
          <a:xfrm rot="5400000">
            <a:off x="1428728" y="3857628"/>
            <a:ext cx="214314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</p:cNvCxnSpPr>
          <p:nvPr/>
        </p:nvCxnSpPr>
        <p:spPr>
          <a:xfrm rot="16200000" flipH="1">
            <a:off x="1821637" y="3821909"/>
            <a:ext cx="21431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V="1">
            <a:off x="1357290" y="4500570"/>
            <a:ext cx="357190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14480" y="4500570"/>
            <a:ext cx="285752" cy="214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85984" y="3857628"/>
            <a:ext cx="785818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2,277 Wrong Password Images, Stock Photos, 3D objects, &amp; Vectors |  Shutterstock"/>
          <p:cNvPicPr>
            <a:picLocks noChangeAspect="1" noChangeArrowheads="1"/>
          </p:cNvPicPr>
          <p:nvPr/>
        </p:nvPicPr>
        <p:blipFill>
          <a:blip r:embed="rId2"/>
          <a:srcRect l="25962" t="10714" r="13461" b="11606"/>
          <a:stretch>
            <a:fillRect/>
          </a:stretch>
        </p:blipFill>
        <p:spPr bwMode="auto">
          <a:xfrm>
            <a:off x="3143240" y="3286124"/>
            <a:ext cx="1500198" cy="2071702"/>
          </a:xfrm>
          <a:prstGeom prst="rect">
            <a:avLst/>
          </a:prstGeom>
          <a:noFill/>
        </p:spPr>
      </p:pic>
      <p:sp>
        <p:nvSpPr>
          <p:cNvPr id="3080" name="AutoShape 8" descr="File:Windows Settings app icon.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File:Windows Settings app icon.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4" name="AutoShape 12" descr="File:Windows Settings app icon.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6" name="AutoShape 14" descr="File:Windows Settings app icon.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8" name="AutoShape 16" descr="File:Windows Settings app icon.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90" name="Picture 18" descr="Settings - Free social media ic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000372"/>
            <a:ext cx="1000132" cy="785818"/>
          </a:xfrm>
          <a:prstGeom prst="rect">
            <a:avLst/>
          </a:prstGeom>
          <a:noFill/>
        </p:spPr>
      </p:pic>
      <p:cxnSp>
        <p:nvCxnSpPr>
          <p:cNvPr id="28" name="Straight Arrow Connector 27"/>
          <p:cNvCxnSpPr>
            <a:stCxn id="3078" idx="3"/>
          </p:cNvCxnSpPr>
          <p:nvPr/>
        </p:nvCxnSpPr>
        <p:spPr>
          <a:xfrm flipV="1">
            <a:off x="4643438" y="3429000"/>
            <a:ext cx="1000132" cy="89297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090" idx="2"/>
          </p:cNvCxnSpPr>
          <p:nvPr/>
        </p:nvCxnSpPr>
        <p:spPr>
          <a:xfrm rot="5400000">
            <a:off x="5857884" y="4071942"/>
            <a:ext cx="571504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2" name="Picture 20" descr="10 Instagram Post Template, Canva Template"/>
          <p:cNvPicPr>
            <a:picLocks noChangeAspect="1" noChangeArrowheads="1"/>
          </p:cNvPicPr>
          <p:nvPr/>
        </p:nvPicPr>
        <p:blipFill>
          <a:blip r:embed="rId4" cstate="print"/>
          <a:srcRect l="8406" r="60074" b="3013"/>
          <a:stretch>
            <a:fillRect/>
          </a:stretch>
        </p:blipFill>
        <p:spPr bwMode="auto">
          <a:xfrm rot="3054491">
            <a:off x="5697947" y="3783738"/>
            <a:ext cx="1675584" cy="3146722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1500166" y="492919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14678" y="5500702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Login security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857984" y="3071810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Privacy change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15140" y="628652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Access multiple options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 t="6087"/>
          <a:stretch>
            <a:fillRect/>
          </a:stretch>
        </p:blipFill>
        <p:spPr bwMode="auto">
          <a:xfrm>
            <a:off x="357158" y="714356"/>
            <a:ext cx="385765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143248"/>
            <a:ext cx="5500699" cy="253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loud 5"/>
          <p:cNvSpPr/>
          <p:nvPr/>
        </p:nvSpPr>
        <p:spPr>
          <a:xfrm>
            <a:off x="4357686" y="928670"/>
            <a:ext cx="4572032" cy="1928826"/>
          </a:xfrm>
          <a:prstGeom prst="cloud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Here, user uses </a:t>
            </a:r>
            <a:r>
              <a:rPr lang="en-US" sz="1400" dirty="0" err="1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(Portal).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with user password (NSG)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enter as public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Moves setting to change public to private (Bastion)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use any option as a private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 GATEWAY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Network Address Translation (NAT) is designed for IP address conservation.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NAT translates private IP addresses in an internal network to a public IP address before packets are sent to an external network.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Enhancing security for private networks by keeping internal addressing private from the external network.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NAT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 NAT </a:t>
            </a:r>
          </a:p>
          <a:p>
            <a:pPr algn="just">
              <a:buFont typeface="+mj-lt"/>
              <a:buAutoNum type="arabicPeriod"/>
            </a:pPr>
            <a:r>
              <a:rPr lang="en-US" sz="18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Dynamic NAT</a:t>
            </a:r>
            <a:endParaRPr lang="en-US" sz="1800" b="1" dirty="0">
              <a:solidFill>
                <a:schemeClr val="tx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642910" y="714356"/>
            <a:ext cx="4929222" cy="1857388"/>
          </a:xfrm>
          <a:prstGeom prst="cloudCallout">
            <a:avLst/>
          </a:prstGeom>
          <a:noFill/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this, a single unregistered (Private) IP address is mapped with a legally registered (Public) IP address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one-to-one mapping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between local and global addresses. This is generally used for Web hosting.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5929330"/>
            <a:ext cx="2000264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DYNAMIC NAT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85852" y="2928934"/>
            <a:ext cx="2071702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STATIC NAT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loud Callout 6"/>
          <p:cNvSpPr/>
          <p:nvPr/>
        </p:nvSpPr>
        <p:spPr>
          <a:xfrm>
            <a:off x="4500562" y="3714752"/>
            <a:ext cx="3643338" cy="1857388"/>
          </a:xfrm>
          <a:prstGeom prst="cloudCallout">
            <a:avLst/>
          </a:prstGeom>
          <a:noFill/>
          <a:ln w="5715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 this type of NAT, an unregistered IP address is translated into a registered (Public) IP address from a pool of public IP addresses.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12" y="857232"/>
            <a:ext cx="2571768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Suppose, if there are 3000 devices that need access to the Internet, the organization has to buy 3000 public addresses that will be very costly. 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5715008" y="1500174"/>
            <a:ext cx="428628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 rot="10800000">
            <a:off x="3857620" y="4929198"/>
            <a:ext cx="500066" cy="2143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2910" y="4071942"/>
            <a:ext cx="3000396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Suppose, if there is a pool of 2 public IP addresses then only 2 private IP addresses can be translated at a given time. If 3rd private IP address wants to access the Internet then the packet will be dropped therefore many private IP addresses are mapped to a pool of public IP addresses.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500042"/>
            <a:ext cx="425164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928662" y="3929066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1071538" y="4286256"/>
            <a:ext cx="188595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28662" y="4714884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1071538" y="5072074"/>
            <a:ext cx="188595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28662" y="5500702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1071538" y="5857892"/>
            <a:ext cx="188595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8" idx="3"/>
          </p:cNvCxnSpPr>
          <p:nvPr/>
        </p:nvCxnSpPr>
        <p:spPr>
          <a:xfrm>
            <a:off x="1428728" y="4107661"/>
            <a:ext cx="1285884" cy="75009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 flipV="1">
            <a:off x="1428728" y="4857760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2" idx="3"/>
          </p:cNvCxnSpPr>
          <p:nvPr/>
        </p:nvCxnSpPr>
        <p:spPr>
          <a:xfrm flipV="1">
            <a:off x="1428728" y="4857760"/>
            <a:ext cx="642942" cy="82153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14348" y="3571876"/>
            <a:ext cx="2286016" cy="2571768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714612" y="4643446"/>
            <a:ext cx="714380" cy="428628"/>
          </a:xfrm>
          <a:prstGeom prst="ellipse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1" idx="6"/>
          </p:cNvCxnSpPr>
          <p:nvPr/>
        </p:nvCxnSpPr>
        <p:spPr>
          <a:xfrm>
            <a:off x="3428992" y="485776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loud 23"/>
          <p:cNvSpPr/>
          <p:nvPr/>
        </p:nvSpPr>
        <p:spPr>
          <a:xfrm>
            <a:off x="4286248" y="4643446"/>
            <a:ext cx="1285884" cy="571504"/>
          </a:xfrm>
          <a:prstGeom prst="cloud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28728" y="3857628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10.0.0.1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428728" y="4643446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10.0.0.2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428728" y="535782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10.0.0.3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643174" y="5072074"/>
            <a:ext cx="150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125.10.1.2/3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428728" y="335756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Private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500298" y="4286256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Router + NAT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500562" y="4714884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785786" y="785794"/>
            <a:ext cx="3500462" cy="2000264"/>
          </a:xfrm>
          <a:prstGeom prst="cloudCallou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Imagine the scenario….</a:t>
            </a:r>
          </a:p>
          <a:p>
            <a:pPr algn="just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John started a company XYZ. Almost there are 20 developers. Each one has its own private address. If they have to surf in browser .They need a public IP.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Cloud Callout 32"/>
          <p:cNvSpPr/>
          <p:nvPr/>
        </p:nvSpPr>
        <p:spPr>
          <a:xfrm>
            <a:off x="5572132" y="3786190"/>
            <a:ext cx="3429024" cy="1357322"/>
          </a:xfrm>
          <a:prstGeom prst="cloud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that case. NAT will used. NAT convert a private address to public address that router have. Router access the internet and surf.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VIRTUAL NETWORK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Azure virtual networks or also known as Azure VNETs are the basic building block of your private network on the Azure Cloud.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 a cloud-based network that allows users to securely communicate between Azure resources, the internet, and on-premises networks. 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18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Public IP and Private IP.</a:t>
            </a:r>
          </a:p>
          <a:p>
            <a:pPr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7290" y="3857628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IANA – Internet Assigned Number Authority</a:t>
            </a:r>
          </a:p>
          <a:p>
            <a:endParaRPr lang="en-US" dirty="0"/>
          </a:p>
        </p:txBody>
      </p:sp>
      <p:sp>
        <p:nvSpPr>
          <p:cNvPr id="24578" name="AutoShape 2" descr="File:Reliance Jio Logo (October 2015).svg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7290" y="3857628"/>
            <a:ext cx="4643470" cy="357190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80" name="AutoShape 4" descr="File:Reliance Jio Logo (October 2015).svg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2" name="Picture 6" descr="File:Reliance Jio Logo.svg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44" y="4286256"/>
            <a:ext cx="600028" cy="571504"/>
          </a:xfrm>
          <a:prstGeom prst="rect">
            <a:avLst/>
          </a:prstGeom>
          <a:noFill/>
        </p:spPr>
      </p:pic>
      <p:pic>
        <p:nvPicPr>
          <p:cNvPr id="24584" name="Picture 8" descr="Airtel Logo and symbol, meaning, history, PNG, br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279859">
            <a:off x="5995997" y="4113810"/>
            <a:ext cx="1020543" cy="571504"/>
          </a:xfrm>
          <a:prstGeom prst="rect">
            <a:avLst/>
          </a:prstGeom>
          <a:noFill/>
        </p:spPr>
      </p:pic>
      <p:sp>
        <p:nvSpPr>
          <p:cNvPr id="24586" name="AutoShape 10" descr="Virtual Machine | Microsoft Azure Mo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88" name="Picture 12" descr="Virtual Machine | Microsoft Azure Mon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660575">
            <a:off x="6120532" y="4875571"/>
            <a:ext cx="1338130" cy="1071570"/>
          </a:xfrm>
          <a:prstGeom prst="rect">
            <a:avLst/>
          </a:prstGeom>
          <a:noFill/>
        </p:spPr>
      </p:pic>
      <p:pic>
        <p:nvPicPr>
          <p:cNvPr id="24590" name="Picture 14" descr="What Is a Public IP Address? (and How to Find Yours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4357694"/>
            <a:ext cx="3084464" cy="20002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74,019 Clothes Shop Cartoon Royalty-Free Photos and Stock Images |  Shutterstock"/>
          <p:cNvPicPr>
            <a:picLocks noChangeAspect="1" noChangeArrowheads="1"/>
          </p:cNvPicPr>
          <p:nvPr/>
        </p:nvPicPr>
        <p:blipFill>
          <a:blip r:embed="rId2"/>
          <a:srcRect b="7407"/>
          <a:stretch>
            <a:fillRect/>
          </a:stretch>
        </p:blipFill>
        <p:spPr bwMode="auto">
          <a:xfrm>
            <a:off x="714348" y="2571744"/>
            <a:ext cx="2433630" cy="1785950"/>
          </a:xfrm>
          <a:prstGeom prst="rect">
            <a:avLst/>
          </a:prstGeom>
          <a:noFill/>
        </p:spPr>
      </p:pic>
      <p:pic>
        <p:nvPicPr>
          <p:cNvPr id="52228" name="Picture 4" descr="Fabric Shop Stock Illustrations – 71,081 Fabric Shop Stock Illustrations,  Vectors &amp; Clipart - Dreamsti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570" y="357166"/>
            <a:ext cx="2571768" cy="1733510"/>
          </a:xfrm>
          <a:prstGeom prst="rect">
            <a:avLst/>
          </a:prstGeom>
          <a:noFill/>
        </p:spPr>
      </p:pic>
      <p:pic>
        <p:nvPicPr>
          <p:cNvPr id="52230" name="Picture 6" descr="Cute Tailor Sewing Dress Book About Stock Illustration 476635228 |  Shuttersto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570" y="4214818"/>
            <a:ext cx="2612998" cy="178595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V="1">
            <a:off x="2643174" y="1428736"/>
            <a:ext cx="2857520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609258">
            <a:off x="3227345" y="1367859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60" y="371475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Production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6512" y="221455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9854" y="4551413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180149" y="3249611"/>
            <a:ext cx="107157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7224" y="492919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 : 10.0.0.0/16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86644" y="3714752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 : 10.0.1.0/24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00892" y="2214554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 : 10.0.0.0/16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86578" y="300037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Virtual Network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Cloud 20"/>
          <p:cNvSpPr/>
          <p:nvPr/>
        </p:nvSpPr>
        <p:spPr>
          <a:xfrm>
            <a:off x="714348" y="5357826"/>
            <a:ext cx="4500594" cy="13572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Customer access the sales team directly but cannot access production team.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0609258">
            <a:off x="3013031" y="1082107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70683" y="322524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Private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928802"/>
            <a:ext cx="350046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1785926"/>
            <a:ext cx="34290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929322" y="478632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www.google.com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4942" y="3286124"/>
            <a:ext cx="22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Request sends (public)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84" y="1928802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Search the request (Private)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12" y="2214554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VNET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714356"/>
            <a:ext cx="82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Everyone can access google.com but the data inside the  google.com is private.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6380" y="28574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Frontend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768" y="2857496"/>
            <a:ext cx="114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Backend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85860"/>
            <a:ext cx="7772400" cy="4572000"/>
          </a:xfrm>
        </p:spPr>
        <p:txBody>
          <a:bodyPr>
            <a:noAutofit/>
          </a:bodyPr>
          <a:lstStyle/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NSG is a tool for activating rules that manage traffic to the Virtual networks.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Within NSG, an inbound rule refers to incoming traffic requests, while an outbound rule relates to outgoing traffic requests.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These rules align with our organizational policy, dictating the permissions for both incoming and outgoing access.</a:t>
            </a:r>
          </a:p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After the creation of NSG, there are default security rules that we can't change, but we can override those rules with custom rules.</a:t>
            </a:r>
          </a:p>
          <a:p>
            <a:pPr algn="just">
              <a:buNone/>
            </a:pPr>
            <a:r>
              <a:rPr lang="en-US" sz="16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AZURE NETWORK SECURITY RULES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Traffic Control: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Network Security Groups provides the facility of defining the rules to allow or deny the traffic based on specific criteria letting control over the network communication.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Port-Level Security</a:t>
            </a:r>
            <a:r>
              <a:rPr lang="en-US" sz="160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rules defined in the network security groups will restrict the traffic based on 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TCP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  <a:hlinkClick r:id="rId3"/>
              </a:rPr>
              <a:t>UDP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ports preventing the unauthorized access to sensitive services or applications.</a:t>
            </a:r>
          </a:p>
          <a:p>
            <a:pPr algn="just"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IP Filtering: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Network security groups support the application level filtering by enabling or blocking the traffic based on the application protocols, and enhancing the security for cloud based applications.</a:t>
            </a:r>
          </a:p>
          <a:p>
            <a:pPr algn="just">
              <a:buFont typeface="+mj-lt"/>
              <a:buAutoNum type="arabicPeriod"/>
            </a:pPr>
            <a:endParaRPr lang="en-US" sz="1600" b="1" dirty="0" smtClean="0">
              <a:solidFill>
                <a:schemeClr val="accent4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8" name="AutoShape 2" descr="traffic lights urban stree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AutoShape 2" descr="traffic lights urban stree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6" name="AutoShape 6" descr="Theater Cartoon Images – Browse 117,338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AutoShape 8" descr="Theater Cartoon Images – Browse 117,338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0" name="AutoShape 10" descr="Theater Cartoon Images – Browse 117,338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AutoShape 12" descr="Theater Cartoon Images – Browse 117,338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4" name="AutoShape 14" descr="Theater Cartoon Images – Browse 117,338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6" name="AutoShape 16" descr="Theater Cartoon Images – Browse 117,338 Stock Photo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6338" name="Picture 18" descr="Movie Ticket Counter: Over 541 Royalty-Free Licensable Stock ..."/>
          <p:cNvPicPr>
            <a:picLocks noChangeAspect="1" noChangeArrowheads="1"/>
          </p:cNvPicPr>
          <p:nvPr/>
        </p:nvPicPr>
        <p:blipFill>
          <a:blip r:embed="rId2"/>
          <a:srcRect b="6249"/>
          <a:stretch>
            <a:fillRect/>
          </a:stretch>
        </p:blipFill>
        <p:spPr bwMode="auto">
          <a:xfrm>
            <a:off x="5000628" y="1214422"/>
            <a:ext cx="3500462" cy="2286016"/>
          </a:xfrm>
          <a:prstGeom prst="rect">
            <a:avLst/>
          </a:prstGeom>
          <a:noFill/>
        </p:spPr>
      </p:pic>
      <p:pic>
        <p:nvPicPr>
          <p:cNvPr id="56340" name="Picture 20" descr="Theater Cartoon Images – Browse 117,338 Stock Photo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214422"/>
            <a:ext cx="3214710" cy="2214578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>
            <a:off x="4214810" y="2357430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43042" y="378619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THEATRE 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0694" y="378619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SECURITY CHECK 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loud 17"/>
          <p:cNvSpPr/>
          <p:nvPr/>
        </p:nvSpPr>
        <p:spPr>
          <a:xfrm>
            <a:off x="2000232" y="4572008"/>
            <a:ext cx="4929222" cy="1571636"/>
          </a:xfrm>
          <a:prstGeom prst="clou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While we enter into the theatre, there is a ticket checker to allow in or allow out.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428628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57818" y="2357430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72330" y="2643182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NSG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928801"/>
            <a:ext cx="1528759" cy="186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loud 7"/>
          <p:cNvSpPr/>
          <p:nvPr/>
        </p:nvSpPr>
        <p:spPr>
          <a:xfrm>
            <a:off x="3786182" y="214290"/>
            <a:ext cx="4000528" cy="16430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Inbound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rules control the incoming traffic to the services allowing administrators to specify which incoming connections should be permitted or blocked.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4071934" y="4214818"/>
            <a:ext cx="4357718" cy="185738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Outbound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represents the data that leaving from the network to outside or a specific resources within a network. we have to restrict the data flow that going to outside to avoid it is not get collected to authorized users and unsecured networks.</a:t>
            </a:r>
            <a:endParaRPr lang="en-US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SERVICE ENDPOINT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Endpoints allow you to secure your critical Azure service resources to only your virtual networks.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Service endpoint is a network configuration feature that allows you to extend your virtual network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to securely connect to Azure services over a direct and optimized route.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Service Endpoints enables private IP addresses in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reach the endpoint of an Azure service without needing a public IP address on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VNet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virtual machine will use its private IP address to communicate with the public end point of the storage account.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765</TotalTime>
  <Words>1130</Words>
  <Application>Microsoft Office PowerPoint</Application>
  <PresentationFormat>On-screen Show (4:3)</PresentationFormat>
  <Paragraphs>156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Metro</vt:lpstr>
      <vt:lpstr>Presented by :   Sruthi</vt:lpstr>
      <vt:lpstr>AGENDA</vt:lpstr>
      <vt:lpstr>VIRTUAL NETWORK</vt:lpstr>
      <vt:lpstr>Slide 4</vt:lpstr>
      <vt:lpstr>Slide 5</vt:lpstr>
      <vt:lpstr>NSG</vt:lpstr>
      <vt:lpstr>Slide 7</vt:lpstr>
      <vt:lpstr>Slide 8</vt:lpstr>
      <vt:lpstr>SERVICE ENDPOINT</vt:lpstr>
      <vt:lpstr>Slide 10</vt:lpstr>
      <vt:lpstr>Slide 11</vt:lpstr>
      <vt:lpstr>Private end point</vt:lpstr>
      <vt:lpstr>Slide 13</vt:lpstr>
      <vt:lpstr>Slide 14</vt:lpstr>
      <vt:lpstr>TRAFFIC MANAGER</vt:lpstr>
      <vt:lpstr>PRIORITY  ROUTING METHOD</vt:lpstr>
      <vt:lpstr>WEIGHTED TRAFFIC-ROUTING METHOD </vt:lpstr>
      <vt:lpstr>AZURE DNS</vt:lpstr>
      <vt:lpstr>Slide 19</vt:lpstr>
      <vt:lpstr>Slide 20</vt:lpstr>
      <vt:lpstr>ROUTE SERVER</vt:lpstr>
      <vt:lpstr>AZURE BASTION </vt:lpstr>
      <vt:lpstr>Slide 23</vt:lpstr>
      <vt:lpstr>NAT GATEWAY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:   Sruthi</dc:title>
  <dc:creator>sreem</dc:creator>
  <cp:lastModifiedBy>sreem</cp:lastModifiedBy>
  <cp:revision>78</cp:revision>
  <dcterms:created xsi:type="dcterms:W3CDTF">2024-12-25T05:01:47Z</dcterms:created>
  <dcterms:modified xsi:type="dcterms:W3CDTF">2024-12-26T12:24:17Z</dcterms:modified>
</cp:coreProperties>
</file>