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0" r:id="rId4"/>
    <p:sldId id="271" r:id="rId5"/>
    <p:sldId id="272" r:id="rId6"/>
    <p:sldId id="262" r:id="rId7"/>
    <p:sldId id="259" r:id="rId8"/>
    <p:sldId id="263" r:id="rId9"/>
    <p:sldId id="260" r:id="rId10"/>
    <p:sldId id="264" r:id="rId11"/>
    <p:sldId id="265" r:id="rId12"/>
    <p:sldId id="266" r:id="rId13"/>
    <p:sldId id="267" r:id="rId14"/>
    <p:sldId id="261"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EB846F-3DC3-4E37-AAAA-1AF3FD28C3CB}"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CB31BA4B-5D53-4054-A93C-E17436398F45}">
      <dgm:prSet/>
      <dgm:spPr/>
      <dgm:t>
        <a:bodyPr/>
        <a:lstStyle/>
        <a:p>
          <a:r>
            <a:rPr lang="en-US"/>
            <a:t>Daily diet is one of the prominent parts of our life. Intake of Nutrition and prediction of calories is something which everybody is very eager to know. This made us to consider the Nutrition dataset. </a:t>
          </a:r>
        </a:p>
      </dgm:t>
    </dgm:pt>
    <dgm:pt modelId="{D5B35EA4-8D82-4092-A922-11C8715E4F8C}" type="parTrans" cxnId="{6C246404-718B-433B-99C4-5535A77C36B3}">
      <dgm:prSet/>
      <dgm:spPr/>
      <dgm:t>
        <a:bodyPr/>
        <a:lstStyle/>
        <a:p>
          <a:endParaRPr lang="en-US"/>
        </a:p>
      </dgm:t>
    </dgm:pt>
    <dgm:pt modelId="{C1FA4433-ABB0-4483-A4B7-B99287264978}" type="sibTrans" cxnId="{6C246404-718B-433B-99C4-5535A77C36B3}">
      <dgm:prSet/>
      <dgm:spPr/>
      <dgm:t>
        <a:bodyPr/>
        <a:lstStyle/>
        <a:p>
          <a:endParaRPr lang="en-US"/>
        </a:p>
      </dgm:t>
    </dgm:pt>
    <dgm:pt modelId="{B681593F-E377-43B5-A8DF-D11DB42E39A0}">
      <dgm:prSet/>
      <dgm:spPr/>
      <dgm:t>
        <a:bodyPr/>
        <a:lstStyle/>
        <a:p>
          <a:r>
            <a:rPr lang="en-US"/>
            <a:t>The objective is to predict calories based on nutrition intake and various factors like carbohydrates, total fat, saturated acid, cholesterol, iron, protein, sodium etc. in this nutrition data set.</a:t>
          </a:r>
        </a:p>
      </dgm:t>
    </dgm:pt>
    <dgm:pt modelId="{D0DC3938-C192-423A-8679-1F5116C06512}" type="parTrans" cxnId="{C30A67C6-B10D-4EA6-950D-641F306C830D}">
      <dgm:prSet/>
      <dgm:spPr/>
      <dgm:t>
        <a:bodyPr/>
        <a:lstStyle/>
        <a:p>
          <a:endParaRPr lang="en-US"/>
        </a:p>
      </dgm:t>
    </dgm:pt>
    <dgm:pt modelId="{51666454-0702-4449-9410-983A3D15073B}" type="sibTrans" cxnId="{C30A67C6-B10D-4EA6-950D-641F306C830D}">
      <dgm:prSet/>
      <dgm:spPr/>
      <dgm:t>
        <a:bodyPr/>
        <a:lstStyle/>
        <a:p>
          <a:endParaRPr lang="en-US"/>
        </a:p>
      </dgm:t>
    </dgm:pt>
    <dgm:pt modelId="{3731D433-8D9B-4EF3-8D35-F054BCAAB946}" type="pres">
      <dgm:prSet presAssocID="{7AEB846F-3DC3-4E37-AAAA-1AF3FD28C3CB}" presName="outerComposite" presStyleCnt="0">
        <dgm:presLayoutVars>
          <dgm:chMax val="5"/>
          <dgm:dir/>
          <dgm:resizeHandles val="exact"/>
        </dgm:presLayoutVars>
      </dgm:prSet>
      <dgm:spPr/>
    </dgm:pt>
    <dgm:pt modelId="{2435A812-C2FA-411F-A3CC-8C6E2BCE380E}" type="pres">
      <dgm:prSet presAssocID="{7AEB846F-3DC3-4E37-AAAA-1AF3FD28C3CB}" presName="dummyMaxCanvas" presStyleCnt="0">
        <dgm:presLayoutVars/>
      </dgm:prSet>
      <dgm:spPr/>
    </dgm:pt>
    <dgm:pt modelId="{6F5E1965-4FD4-4666-B949-B99A5FD94F39}" type="pres">
      <dgm:prSet presAssocID="{7AEB846F-3DC3-4E37-AAAA-1AF3FD28C3CB}" presName="TwoNodes_1" presStyleLbl="node1" presStyleIdx="0" presStyleCnt="2" custLinFactNeighborY="1670">
        <dgm:presLayoutVars>
          <dgm:bulletEnabled val="1"/>
        </dgm:presLayoutVars>
      </dgm:prSet>
      <dgm:spPr/>
    </dgm:pt>
    <dgm:pt modelId="{1C0893CE-C78A-4B62-A32F-FF3A67921788}" type="pres">
      <dgm:prSet presAssocID="{7AEB846F-3DC3-4E37-AAAA-1AF3FD28C3CB}" presName="TwoNodes_2" presStyleLbl="node1" presStyleIdx="1" presStyleCnt="2">
        <dgm:presLayoutVars>
          <dgm:bulletEnabled val="1"/>
        </dgm:presLayoutVars>
      </dgm:prSet>
      <dgm:spPr/>
    </dgm:pt>
    <dgm:pt modelId="{18E6EB9C-66E6-4FA8-B362-EBA1B4D49385}" type="pres">
      <dgm:prSet presAssocID="{7AEB846F-3DC3-4E37-AAAA-1AF3FD28C3CB}" presName="TwoConn_1-2" presStyleLbl="fgAccFollowNode1" presStyleIdx="0" presStyleCnt="1">
        <dgm:presLayoutVars>
          <dgm:bulletEnabled val="1"/>
        </dgm:presLayoutVars>
      </dgm:prSet>
      <dgm:spPr/>
    </dgm:pt>
    <dgm:pt modelId="{872CE4C7-8ED1-4B1C-A5E7-64B462A1ADC7}" type="pres">
      <dgm:prSet presAssocID="{7AEB846F-3DC3-4E37-AAAA-1AF3FD28C3CB}" presName="TwoNodes_1_text" presStyleLbl="node1" presStyleIdx="1" presStyleCnt="2">
        <dgm:presLayoutVars>
          <dgm:bulletEnabled val="1"/>
        </dgm:presLayoutVars>
      </dgm:prSet>
      <dgm:spPr/>
    </dgm:pt>
    <dgm:pt modelId="{46B6B3FC-235F-4E51-87EC-8C80296188CE}" type="pres">
      <dgm:prSet presAssocID="{7AEB846F-3DC3-4E37-AAAA-1AF3FD28C3CB}" presName="TwoNodes_2_text" presStyleLbl="node1" presStyleIdx="1" presStyleCnt="2">
        <dgm:presLayoutVars>
          <dgm:bulletEnabled val="1"/>
        </dgm:presLayoutVars>
      </dgm:prSet>
      <dgm:spPr/>
    </dgm:pt>
  </dgm:ptLst>
  <dgm:cxnLst>
    <dgm:cxn modelId="{6C246404-718B-433B-99C4-5535A77C36B3}" srcId="{7AEB846F-3DC3-4E37-AAAA-1AF3FD28C3CB}" destId="{CB31BA4B-5D53-4054-A93C-E17436398F45}" srcOrd="0" destOrd="0" parTransId="{D5B35EA4-8D82-4092-A922-11C8715E4F8C}" sibTransId="{C1FA4433-ABB0-4483-A4B7-B99287264978}"/>
    <dgm:cxn modelId="{7CB3CD12-B0AF-4C39-ABA4-914392A9D017}" type="presOf" srcId="{CB31BA4B-5D53-4054-A93C-E17436398F45}" destId="{6F5E1965-4FD4-4666-B949-B99A5FD94F39}" srcOrd="0" destOrd="0" presId="urn:microsoft.com/office/officeart/2005/8/layout/vProcess5"/>
    <dgm:cxn modelId="{1D23002E-4661-4291-8285-3CE123CED84C}" type="presOf" srcId="{B681593F-E377-43B5-A8DF-D11DB42E39A0}" destId="{1C0893CE-C78A-4B62-A32F-FF3A67921788}" srcOrd="0" destOrd="0" presId="urn:microsoft.com/office/officeart/2005/8/layout/vProcess5"/>
    <dgm:cxn modelId="{316F8251-7028-4614-8557-B83725E1EB4B}" type="presOf" srcId="{7AEB846F-3DC3-4E37-AAAA-1AF3FD28C3CB}" destId="{3731D433-8D9B-4EF3-8D35-F054BCAAB946}" srcOrd="0" destOrd="0" presId="urn:microsoft.com/office/officeart/2005/8/layout/vProcess5"/>
    <dgm:cxn modelId="{83DA1189-C510-4184-9290-3F906D75EAEE}" type="presOf" srcId="{C1FA4433-ABB0-4483-A4B7-B99287264978}" destId="{18E6EB9C-66E6-4FA8-B362-EBA1B4D49385}" srcOrd="0" destOrd="0" presId="urn:microsoft.com/office/officeart/2005/8/layout/vProcess5"/>
    <dgm:cxn modelId="{B6532EA9-598A-4F81-A3F7-DF0853A8DAA4}" type="presOf" srcId="{CB31BA4B-5D53-4054-A93C-E17436398F45}" destId="{872CE4C7-8ED1-4B1C-A5E7-64B462A1ADC7}" srcOrd="1" destOrd="0" presId="urn:microsoft.com/office/officeart/2005/8/layout/vProcess5"/>
    <dgm:cxn modelId="{C30A67C6-B10D-4EA6-950D-641F306C830D}" srcId="{7AEB846F-3DC3-4E37-AAAA-1AF3FD28C3CB}" destId="{B681593F-E377-43B5-A8DF-D11DB42E39A0}" srcOrd="1" destOrd="0" parTransId="{D0DC3938-C192-423A-8679-1F5116C06512}" sibTransId="{51666454-0702-4449-9410-983A3D15073B}"/>
    <dgm:cxn modelId="{EE5444DF-05F3-4788-AF12-BDD2171B24B9}" type="presOf" srcId="{B681593F-E377-43B5-A8DF-D11DB42E39A0}" destId="{46B6B3FC-235F-4E51-87EC-8C80296188CE}" srcOrd="1" destOrd="0" presId="urn:microsoft.com/office/officeart/2005/8/layout/vProcess5"/>
    <dgm:cxn modelId="{2098FAEE-3B7E-4B81-AB5F-39860A6B48F5}" type="presParOf" srcId="{3731D433-8D9B-4EF3-8D35-F054BCAAB946}" destId="{2435A812-C2FA-411F-A3CC-8C6E2BCE380E}" srcOrd="0" destOrd="0" presId="urn:microsoft.com/office/officeart/2005/8/layout/vProcess5"/>
    <dgm:cxn modelId="{055B1BDD-7717-4DC5-9463-C6C8FF0055A1}" type="presParOf" srcId="{3731D433-8D9B-4EF3-8D35-F054BCAAB946}" destId="{6F5E1965-4FD4-4666-B949-B99A5FD94F39}" srcOrd="1" destOrd="0" presId="urn:microsoft.com/office/officeart/2005/8/layout/vProcess5"/>
    <dgm:cxn modelId="{E6C8D16C-7A8C-4A2A-9363-056971C0C573}" type="presParOf" srcId="{3731D433-8D9B-4EF3-8D35-F054BCAAB946}" destId="{1C0893CE-C78A-4B62-A32F-FF3A67921788}" srcOrd="2" destOrd="0" presId="urn:microsoft.com/office/officeart/2005/8/layout/vProcess5"/>
    <dgm:cxn modelId="{E1091401-CA0A-4366-AC0B-B736E0ADA519}" type="presParOf" srcId="{3731D433-8D9B-4EF3-8D35-F054BCAAB946}" destId="{18E6EB9C-66E6-4FA8-B362-EBA1B4D49385}" srcOrd="3" destOrd="0" presId="urn:microsoft.com/office/officeart/2005/8/layout/vProcess5"/>
    <dgm:cxn modelId="{B208BEA5-7DA4-45B5-9D2C-EEDAC081DA58}" type="presParOf" srcId="{3731D433-8D9B-4EF3-8D35-F054BCAAB946}" destId="{872CE4C7-8ED1-4B1C-A5E7-64B462A1ADC7}" srcOrd="4" destOrd="0" presId="urn:microsoft.com/office/officeart/2005/8/layout/vProcess5"/>
    <dgm:cxn modelId="{EF6B4841-C089-45F8-9C55-EBA49A9AE81F}" type="presParOf" srcId="{3731D433-8D9B-4EF3-8D35-F054BCAAB946}" destId="{46B6B3FC-235F-4E51-87EC-8C80296188CE}" srcOrd="5"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3CB1E6A-0C5C-4E1D-9321-F1C43D441979}" type="doc">
      <dgm:prSet loTypeId="urn:microsoft.com/office/officeart/2005/8/layout/vProcess5" loCatId="process" qsTypeId="urn:microsoft.com/office/officeart/2005/8/quickstyle/simple1" qsCatId="simple" csTypeId="urn:microsoft.com/office/officeart/2005/8/colors/colorful1" csCatId="colorful"/>
      <dgm:spPr/>
      <dgm:t>
        <a:bodyPr/>
        <a:lstStyle/>
        <a:p>
          <a:endParaRPr lang="en-US"/>
        </a:p>
      </dgm:t>
    </dgm:pt>
    <dgm:pt modelId="{89B2A3D2-A75E-49FB-838A-9F9E63D09ED5}">
      <dgm:prSet/>
      <dgm:spPr/>
      <dgm:t>
        <a:bodyPr/>
        <a:lstStyle/>
        <a:p>
          <a:r>
            <a:rPr lang="en-US" b="0" i="0"/>
            <a:t>The dataset at the beginning was largely left unaltered. It has many missing values, null values which needed to be replaced in order to make the dataset clean and prepared for the analysis. </a:t>
          </a:r>
          <a:endParaRPr lang="en-US"/>
        </a:p>
      </dgm:t>
    </dgm:pt>
    <dgm:pt modelId="{DB7BAF9A-2027-470A-94F2-E8B6EB233989}" type="parTrans" cxnId="{49267040-D758-482E-BCEF-CAFEE5D71FD6}">
      <dgm:prSet/>
      <dgm:spPr/>
      <dgm:t>
        <a:bodyPr/>
        <a:lstStyle/>
        <a:p>
          <a:endParaRPr lang="en-US"/>
        </a:p>
      </dgm:t>
    </dgm:pt>
    <dgm:pt modelId="{E788E5C8-A5C1-4CA2-BF1C-28B0ABE24431}" type="sibTrans" cxnId="{49267040-D758-482E-BCEF-CAFEE5D71FD6}">
      <dgm:prSet/>
      <dgm:spPr/>
      <dgm:t>
        <a:bodyPr/>
        <a:lstStyle/>
        <a:p>
          <a:endParaRPr lang="en-US"/>
        </a:p>
      </dgm:t>
    </dgm:pt>
    <dgm:pt modelId="{0AEA28F0-D3D9-4D56-B442-80BC4A4EEFB5}">
      <dgm:prSet/>
      <dgm:spPr/>
      <dgm:t>
        <a:bodyPr/>
        <a:lstStyle/>
        <a:p>
          <a:r>
            <a:rPr lang="en-US" b="0" i="0"/>
            <a:t>All the attributes have units that are removed. Missing values have been replaced by the mean value using “proc stdize”. </a:t>
          </a:r>
          <a:endParaRPr lang="en-US"/>
        </a:p>
      </dgm:t>
    </dgm:pt>
    <dgm:pt modelId="{F8EB07F4-B988-4E00-BD24-D207373BE66F}" type="parTrans" cxnId="{CE55F800-9D69-4148-8D7D-3708D43BFD3E}">
      <dgm:prSet/>
      <dgm:spPr/>
      <dgm:t>
        <a:bodyPr/>
        <a:lstStyle/>
        <a:p>
          <a:endParaRPr lang="en-US"/>
        </a:p>
      </dgm:t>
    </dgm:pt>
    <dgm:pt modelId="{ED645D65-BC79-4B7D-B476-7CD78A768750}" type="sibTrans" cxnId="{CE55F800-9D69-4148-8D7D-3708D43BFD3E}">
      <dgm:prSet/>
      <dgm:spPr/>
      <dgm:t>
        <a:bodyPr/>
        <a:lstStyle/>
        <a:p>
          <a:endParaRPr lang="en-US"/>
        </a:p>
      </dgm:t>
    </dgm:pt>
    <dgm:pt modelId="{4E39B975-4C22-4669-969B-9CEC8A5FEE23}" type="pres">
      <dgm:prSet presAssocID="{63CB1E6A-0C5C-4E1D-9321-F1C43D441979}" presName="outerComposite" presStyleCnt="0">
        <dgm:presLayoutVars>
          <dgm:chMax val="5"/>
          <dgm:dir/>
          <dgm:resizeHandles val="exact"/>
        </dgm:presLayoutVars>
      </dgm:prSet>
      <dgm:spPr/>
    </dgm:pt>
    <dgm:pt modelId="{789F44EF-28B6-42B7-9842-08D23877A802}" type="pres">
      <dgm:prSet presAssocID="{63CB1E6A-0C5C-4E1D-9321-F1C43D441979}" presName="dummyMaxCanvas" presStyleCnt="0">
        <dgm:presLayoutVars/>
      </dgm:prSet>
      <dgm:spPr/>
    </dgm:pt>
    <dgm:pt modelId="{AF45CBED-8108-4C94-A159-764715C08741}" type="pres">
      <dgm:prSet presAssocID="{63CB1E6A-0C5C-4E1D-9321-F1C43D441979}" presName="TwoNodes_1" presStyleLbl="node1" presStyleIdx="0" presStyleCnt="2">
        <dgm:presLayoutVars>
          <dgm:bulletEnabled val="1"/>
        </dgm:presLayoutVars>
      </dgm:prSet>
      <dgm:spPr/>
    </dgm:pt>
    <dgm:pt modelId="{2646306F-462A-4E83-9D6E-5DD9A1893F78}" type="pres">
      <dgm:prSet presAssocID="{63CB1E6A-0C5C-4E1D-9321-F1C43D441979}" presName="TwoNodes_2" presStyleLbl="node1" presStyleIdx="1" presStyleCnt="2">
        <dgm:presLayoutVars>
          <dgm:bulletEnabled val="1"/>
        </dgm:presLayoutVars>
      </dgm:prSet>
      <dgm:spPr/>
    </dgm:pt>
    <dgm:pt modelId="{F4A23BB2-326A-4F51-9059-E8CCEAF82D19}" type="pres">
      <dgm:prSet presAssocID="{63CB1E6A-0C5C-4E1D-9321-F1C43D441979}" presName="TwoConn_1-2" presStyleLbl="fgAccFollowNode1" presStyleIdx="0" presStyleCnt="1">
        <dgm:presLayoutVars>
          <dgm:bulletEnabled val="1"/>
        </dgm:presLayoutVars>
      </dgm:prSet>
      <dgm:spPr/>
    </dgm:pt>
    <dgm:pt modelId="{5AE4796B-6ED4-42E2-9054-0D32E64E71A2}" type="pres">
      <dgm:prSet presAssocID="{63CB1E6A-0C5C-4E1D-9321-F1C43D441979}" presName="TwoNodes_1_text" presStyleLbl="node1" presStyleIdx="1" presStyleCnt="2">
        <dgm:presLayoutVars>
          <dgm:bulletEnabled val="1"/>
        </dgm:presLayoutVars>
      </dgm:prSet>
      <dgm:spPr/>
    </dgm:pt>
    <dgm:pt modelId="{AFC7DA44-0893-4B38-BF5F-1A62B93FFCDA}" type="pres">
      <dgm:prSet presAssocID="{63CB1E6A-0C5C-4E1D-9321-F1C43D441979}" presName="TwoNodes_2_text" presStyleLbl="node1" presStyleIdx="1" presStyleCnt="2">
        <dgm:presLayoutVars>
          <dgm:bulletEnabled val="1"/>
        </dgm:presLayoutVars>
      </dgm:prSet>
      <dgm:spPr/>
    </dgm:pt>
  </dgm:ptLst>
  <dgm:cxnLst>
    <dgm:cxn modelId="{CE55F800-9D69-4148-8D7D-3708D43BFD3E}" srcId="{63CB1E6A-0C5C-4E1D-9321-F1C43D441979}" destId="{0AEA28F0-D3D9-4D56-B442-80BC4A4EEFB5}" srcOrd="1" destOrd="0" parTransId="{F8EB07F4-B988-4E00-BD24-D207373BE66F}" sibTransId="{ED645D65-BC79-4B7D-B476-7CD78A768750}"/>
    <dgm:cxn modelId="{C40BF21A-2E78-46F1-A572-2615CE94F2F0}" type="presOf" srcId="{89B2A3D2-A75E-49FB-838A-9F9E63D09ED5}" destId="{5AE4796B-6ED4-42E2-9054-0D32E64E71A2}" srcOrd="1" destOrd="0" presId="urn:microsoft.com/office/officeart/2005/8/layout/vProcess5"/>
    <dgm:cxn modelId="{49267040-D758-482E-BCEF-CAFEE5D71FD6}" srcId="{63CB1E6A-0C5C-4E1D-9321-F1C43D441979}" destId="{89B2A3D2-A75E-49FB-838A-9F9E63D09ED5}" srcOrd="0" destOrd="0" parTransId="{DB7BAF9A-2027-470A-94F2-E8B6EB233989}" sibTransId="{E788E5C8-A5C1-4CA2-BF1C-28B0ABE24431}"/>
    <dgm:cxn modelId="{F2E1E673-8674-494D-9866-34E24B3819DE}" type="presOf" srcId="{0AEA28F0-D3D9-4D56-B442-80BC4A4EEFB5}" destId="{AFC7DA44-0893-4B38-BF5F-1A62B93FFCDA}" srcOrd="1" destOrd="0" presId="urn:microsoft.com/office/officeart/2005/8/layout/vProcess5"/>
    <dgm:cxn modelId="{F6824A83-729F-4368-B463-E024176625CB}" type="presOf" srcId="{E788E5C8-A5C1-4CA2-BF1C-28B0ABE24431}" destId="{F4A23BB2-326A-4F51-9059-E8CCEAF82D19}" srcOrd="0" destOrd="0" presId="urn:microsoft.com/office/officeart/2005/8/layout/vProcess5"/>
    <dgm:cxn modelId="{118C349F-82B9-4E92-BC2F-BCFD345B6262}" type="presOf" srcId="{63CB1E6A-0C5C-4E1D-9321-F1C43D441979}" destId="{4E39B975-4C22-4669-969B-9CEC8A5FEE23}" srcOrd="0" destOrd="0" presId="urn:microsoft.com/office/officeart/2005/8/layout/vProcess5"/>
    <dgm:cxn modelId="{E96473CD-9B40-44E1-84C1-E07B24A431AC}" type="presOf" srcId="{89B2A3D2-A75E-49FB-838A-9F9E63D09ED5}" destId="{AF45CBED-8108-4C94-A159-764715C08741}" srcOrd="0" destOrd="0" presId="urn:microsoft.com/office/officeart/2005/8/layout/vProcess5"/>
    <dgm:cxn modelId="{07BCBFD5-2756-412F-85CD-4B894AACAEDB}" type="presOf" srcId="{0AEA28F0-D3D9-4D56-B442-80BC4A4EEFB5}" destId="{2646306F-462A-4E83-9D6E-5DD9A1893F78}" srcOrd="0" destOrd="0" presId="urn:microsoft.com/office/officeart/2005/8/layout/vProcess5"/>
    <dgm:cxn modelId="{95C04E7B-0365-4F72-93B9-7A357B34F926}" type="presParOf" srcId="{4E39B975-4C22-4669-969B-9CEC8A5FEE23}" destId="{789F44EF-28B6-42B7-9842-08D23877A802}" srcOrd="0" destOrd="0" presId="urn:microsoft.com/office/officeart/2005/8/layout/vProcess5"/>
    <dgm:cxn modelId="{76954121-111D-4230-B202-5B5B5DF4B9DF}" type="presParOf" srcId="{4E39B975-4C22-4669-969B-9CEC8A5FEE23}" destId="{AF45CBED-8108-4C94-A159-764715C08741}" srcOrd="1" destOrd="0" presId="urn:microsoft.com/office/officeart/2005/8/layout/vProcess5"/>
    <dgm:cxn modelId="{4FB71C28-D77D-46F4-9C93-F445444B2CF0}" type="presParOf" srcId="{4E39B975-4C22-4669-969B-9CEC8A5FEE23}" destId="{2646306F-462A-4E83-9D6E-5DD9A1893F78}" srcOrd="2" destOrd="0" presId="urn:microsoft.com/office/officeart/2005/8/layout/vProcess5"/>
    <dgm:cxn modelId="{5D0AA174-B1D6-4316-BA74-046A698CE511}" type="presParOf" srcId="{4E39B975-4C22-4669-969B-9CEC8A5FEE23}" destId="{F4A23BB2-326A-4F51-9059-E8CCEAF82D19}" srcOrd="3" destOrd="0" presId="urn:microsoft.com/office/officeart/2005/8/layout/vProcess5"/>
    <dgm:cxn modelId="{48077F7B-A56D-483A-BD9E-9CA1D231A668}" type="presParOf" srcId="{4E39B975-4C22-4669-969B-9CEC8A5FEE23}" destId="{5AE4796B-6ED4-42E2-9054-0D32E64E71A2}" srcOrd="4" destOrd="0" presId="urn:microsoft.com/office/officeart/2005/8/layout/vProcess5"/>
    <dgm:cxn modelId="{899D4579-A45A-4F60-A661-192BE1BF215B}" type="presParOf" srcId="{4E39B975-4C22-4669-969B-9CEC8A5FEE23}" destId="{AFC7DA44-0893-4B38-BF5F-1A62B93FFCDA}" srcOrd="5"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5E1965-4FD4-4666-B949-B99A5FD94F39}">
      <dsp:nvSpPr>
        <dsp:cNvPr id="0" name=""/>
        <dsp:cNvSpPr/>
      </dsp:nvSpPr>
      <dsp:spPr>
        <a:xfrm>
          <a:off x="0" y="30484"/>
          <a:ext cx="7993699" cy="1825395"/>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Daily diet is one of the prominent parts of our life. Intake of Nutrition and prediction of calories is something which everybody is very eager to know. This made us to consider the Nutrition dataset. </a:t>
          </a:r>
        </a:p>
      </dsp:txBody>
      <dsp:txXfrm>
        <a:off x="53464" y="83948"/>
        <a:ext cx="6107010" cy="1718467"/>
      </dsp:txXfrm>
    </dsp:sp>
    <dsp:sp modelId="{1C0893CE-C78A-4B62-A32F-FF3A67921788}">
      <dsp:nvSpPr>
        <dsp:cNvPr id="0" name=""/>
        <dsp:cNvSpPr/>
      </dsp:nvSpPr>
      <dsp:spPr>
        <a:xfrm>
          <a:off x="1410652" y="2231038"/>
          <a:ext cx="7993699" cy="1825395"/>
        </a:xfrm>
        <a:prstGeom prst="roundRect">
          <a:avLst>
            <a:gd name="adj" fmla="val 10000"/>
          </a:avLst>
        </a:prstGeom>
        <a:solidFill>
          <a:schemeClr val="accent2">
            <a:hueOff val="1354814"/>
            <a:satOff val="-6632"/>
            <a:lumOff val="372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The objective is to predict calories based on nutrition intake and various factors like carbohydrates, total fat, saturated acid, cholesterol, iron, protein, sodium etc. in this nutrition data set.</a:t>
          </a:r>
        </a:p>
      </dsp:txBody>
      <dsp:txXfrm>
        <a:off x="1464116" y="2284502"/>
        <a:ext cx="5289611" cy="1718467"/>
      </dsp:txXfrm>
    </dsp:sp>
    <dsp:sp modelId="{18E6EB9C-66E6-4FA8-B362-EBA1B4D49385}">
      <dsp:nvSpPr>
        <dsp:cNvPr id="0" name=""/>
        <dsp:cNvSpPr/>
      </dsp:nvSpPr>
      <dsp:spPr>
        <a:xfrm>
          <a:off x="6807192" y="1434963"/>
          <a:ext cx="1186506" cy="1186506"/>
        </a:xfrm>
        <a:prstGeom prst="downArrow">
          <a:avLst>
            <a:gd name="adj1" fmla="val 55000"/>
            <a:gd name="adj2" fmla="val 45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074156" y="1434963"/>
        <a:ext cx="652578" cy="8928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45CBED-8108-4C94-A159-764715C08741}">
      <dsp:nvSpPr>
        <dsp:cNvPr id="0" name=""/>
        <dsp:cNvSpPr/>
      </dsp:nvSpPr>
      <dsp:spPr>
        <a:xfrm>
          <a:off x="0" y="0"/>
          <a:ext cx="7993699" cy="1825395"/>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0" i="0" kern="1200"/>
            <a:t>The dataset at the beginning was largely left unaltered. It has many missing values, null values which needed to be replaced in order to make the dataset clean and prepared for the analysis. </a:t>
          </a:r>
          <a:endParaRPr lang="en-US" sz="2200" kern="1200"/>
        </a:p>
      </dsp:txBody>
      <dsp:txXfrm>
        <a:off x="53464" y="53464"/>
        <a:ext cx="6107010" cy="1718467"/>
      </dsp:txXfrm>
    </dsp:sp>
    <dsp:sp modelId="{2646306F-462A-4E83-9D6E-5DD9A1893F78}">
      <dsp:nvSpPr>
        <dsp:cNvPr id="0" name=""/>
        <dsp:cNvSpPr/>
      </dsp:nvSpPr>
      <dsp:spPr>
        <a:xfrm>
          <a:off x="1410652" y="2231038"/>
          <a:ext cx="7993699" cy="1825395"/>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0" i="0" kern="1200"/>
            <a:t>All the attributes have units that are removed. Missing values have been replaced by the mean value using “proc stdize”. </a:t>
          </a:r>
          <a:endParaRPr lang="en-US" sz="2200" kern="1200"/>
        </a:p>
      </dsp:txBody>
      <dsp:txXfrm>
        <a:off x="1464116" y="2284502"/>
        <a:ext cx="5289611" cy="1718467"/>
      </dsp:txXfrm>
    </dsp:sp>
    <dsp:sp modelId="{F4A23BB2-326A-4F51-9059-E8CCEAF82D19}">
      <dsp:nvSpPr>
        <dsp:cNvPr id="0" name=""/>
        <dsp:cNvSpPr/>
      </dsp:nvSpPr>
      <dsp:spPr>
        <a:xfrm>
          <a:off x="6807192" y="1434963"/>
          <a:ext cx="1186506" cy="1186506"/>
        </a:xfrm>
        <a:prstGeom prst="downArrow">
          <a:avLst>
            <a:gd name="adj1" fmla="val 55000"/>
            <a:gd name="adj2" fmla="val 45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074156" y="1434963"/>
        <a:ext cx="652578" cy="892846"/>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4/27/2020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4/27/2020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4/27/2020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4/27/2020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4/27/2020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4/27/2020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4/27/2020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4/27/2020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4/27/2020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4/27/2020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4/27/2020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0.JPG"/><Relationship Id="rId3" Type="http://schemas.openxmlformats.org/officeDocument/2006/relationships/image" Target="../media/image2.png"/><Relationship Id="rId7" Type="http://schemas.openxmlformats.org/officeDocument/2006/relationships/image" Target="../media/image19.JP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21.JP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2.JP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4.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3.JPG"/><Relationship Id="rId3" Type="http://schemas.openxmlformats.org/officeDocument/2006/relationships/image" Target="../media/image2.png"/><Relationship Id="rId7" Type="http://schemas.openxmlformats.org/officeDocument/2006/relationships/image" Target="../media/image12.JP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6.JPG"/><Relationship Id="rId3" Type="http://schemas.openxmlformats.org/officeDocument/2006/relationships/image" Target="../media/image2.png"/><Relationship Id="rId7"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A81905-F480-46A4-BC10-215D24EA1A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4CA23A-13BA-44FA-9E6D-64810778881F}"/>
              </a:ext>
            </a:extLst>
          </p:cNvPr>
          <p:cNvSpPr>
            <a:spLocks noGrp="1"/>
          </p:cNvSpPr>
          <p:nvPr>
            <p:ph type="ctrTitle"/>
          </p:nvPr>
        </p:nvSpPr>
        <p:spPr>
          <a:xfrm>
            <a:off x="4695164" y="989660"/>
            <a:ext cx="5222325" cy="3329581"/>
          </a:xfrm>
        </p:spPr>
        <p:txBody>
          <a:bodyPr>
            <a:normAutofit fontScale="90000"/>
          </a:bodyPr>
          <a:lstStyle/>
          <a:p>
            <a:pPr>
              <a:lnSpc>
                <a:spcPct val="90000"/>
              </a:lnSpc>
            </a:pPr>
            <a:r>
              <a:rPr lang="en-US" sz="5600" dirty="0">
                <a:solidFill>
                  <a:srgbClr val="EBEBEB"/>
                </a:solidFill>
              </a:rPr>
              <a:t>PREDICTION </a:t>
            </a:r>
            <a:br>
              <a:rPr lang="en-US" sz="5600" dirty="0">
                <a:solidFill>
                  <a:srgbClr val="EBEBEB"/>
                </a:solidFill>
              </a:rPr>
            </a:br>
            <a:r>
              <a:rPr lang="en-US" sz="5600" dirty="0">
                <a:solidFill>
                  <a:srgbClr val="EBEBEB"/>
                </a:solidFill>
              </a:rPr>
              <a:t>OF CALORIES USING</a:t>
            </a:r>
            <a:br>
              <a:rPr lang="en-US" sz="5600" dirty="0">
                <a:solidFill>
                  <a:srgbClr val="EBEBEB"/>
                </a:solidFill>
              </a:rPr>
            </a:br>
            <a:r>
              <a:rPr lang="en-US" sz="5600" dirty="0">
                <a:solidFill>
                  <a:srgbClr val="EBEBEB"/>
                </a:solidFill>
              </a:rPr>
              <a:t>NUTRITION DATA </a:t>
            </a:r>
          </a:p>
        </p:txBody>
      </p:sp>
      <p:sp>
        <p:nvSpPr>
          <p:cNvPr id="3" name="Subtitle 2">
            <a:extLst>
              <a:ext uri="{FF2B5EF4-FFF2-40B4-BE49-F238E27FC236}">
                <a16:creationId xmlns:a16="http://schemas.microsoft.com/office/drawing/2014/main" id="{2555552F-8A29-4621-9127-D46B8C8C2182}"/>
              </a:ext>
            </a:extLst>
          </p:cNvPr>
          <p:cNvSpPr>
            <a:spLocks noGrp="1"/>
          </p:cNvSpPr>
          <p:nvPr>
            <p:ph type="subTitle" idx="1"/>
          </p:nvPr>
        </p:nvSpPr>
        <p:spPr>
          <a:xfrm>
            <a:off x="4872012" y="4777379"/>
            <a:ext cx="5338788" cy="1232895"/>
          </a:xfrm>
        </p:spPr>
        <p:txBody>
          <a:bodyPr>
            <a:noAutofit/>
          </a:bodyPr>
          <a:lstStyle/>
          <a:p>
            <a:pPr algn="r">
              <a:lnSpc>
                <a:spcPct val="90000"/>
              </a:lnSpc>
            </a:pPr>
            <a:r>
              <a:rPr lang="en-US" sz="1800" b="1" dirty="0">
                <a:solidFill>
                  <a:schemeClr val="accent1">
                    <a:lumMod val="40000"/>
                    <a:lumOff val="60000"/>
                  </a:schemeClr>
                </a:solidFill>
              </a:rPr>
              <a:t>PRESENTED BY </a:t>
            </a:r>
          </a:p>
          <a:p>
            <a:pPr algn="r">
              <a:lnSpc>
                <a:spcPct val="90000"/>
              </a:lnSpc>
            </a:pPr>
            <a:r>
              <a:rPr lang="en-US" sz="1800" b="1" dirty="0">
                <a:solidFill>
                  <a:schemeClr val="accent1">
                    <a:lumMod val="40000"/>
                    <a:lumOff val="60000"/>
                  </a:schemeClr>
                </a:solidFill>
              </a:rPr>
              <a:t>SRUTHI ANNAMRAJU(11372707)</a:t>
            </a:r>
          </a:p>
          <a:p>
            <a:pPr algn="r">
              <a:lnSpc>
                <a:spcPct val="90000"/>
              </a:lnSpc>
            </a:pPr>
            <a:r>
              <a:rPr lang="en-US" sz="1800" b="1" dirty="0">
                <a:solidFill>
                  <a:schemeClr val="accent1">
                    <a:lumMod val="40000"/>
                    <a:lumOff val="60000"/>
                  </a:schemeClr>
                </a:solidFill>
              </a:rPr>
              <a:t>SAI TRISHA PUSULURI(11373822)</a:t>
            </a:r>
          </a:p>
        </p:txBody>
      </p:sp>
      <p:sp>
        <p:nvSpPr>
          <p:cNvPr id="12" name="Freeform 8">
            <a:extLst>
              <a:ext uri="{FF2B5EF4-FFF2-40B4-BE49-F238E27FC236}">
                <a16:creationId xmlns:a16="http://schemas.microsoft.com/office/drawing/2014/main" id="{36FD4D9D-3784-41E8-8405-A42B72F5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5692"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4" name="Freeform: Shape 13">
            <a:extLst>
              <a:ext uri="{FF2B5EF4-FFF2-40B4-BE49-F238E27FC236}">
                <a16:creationId xmlns:a16="http://schemas.microsoft.com/office/drawing/2014/main" id="{09811DF6-66E4-43D5-B564-3151796531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81964" cy="6858000"/>
          </a:xfrm>
          <a:custGeom>
            <a:avLst/>
            <a:gdLst>
              <a:gd name="connsiteX0" fmla="*/ 3137249 w 4481964"/>
              <a:gd name="connsiteY0" fmla="*/ 0 h 6858000"/>
              <a:gd name="connsiteX1" fmla="*/ 4480787 w 4481964"/>
              <a:gd name="connsiteY1" fmla="*/ 0 h 6858000"/>
              <a:gd name="connsiteX2" fmla="*/ 4455742 w 4481964"/>
              <a:gd name="connsiteY2" fmla="*/ 155676 h 6858000"/>
              <a:gd name="connsiteX3" fmla="*/ 4431873 w 4481964"/>
              <a:gd name="connsiteY3" fmla="*/ 310667 h 6858000"/>
              <a:gd name="connsiteX4" fmla="*/ 4408509 w 4481964"/>
              <a:gd name="connsiteY4" fmla="*/ 466344 h 6858000"/>
              <a:gd name="connsiteX5" fmla="*/ 4388506 w 4481964"/>
              <a:gd name="connsiteY5" fmla="*/ 622706 h 6858000"/>
              <a:gd name="connsiteX6" fmla="*/ 4368335 w 4481964"/>
              <a:gd name="connsiteY6" fmla="*/ 778383 h 6858000"/>
              <a:gd name="connsiteX7" fmla="*/ 4349509 w 4481964"/>
              <a:gd name="connsiteY7" fmla="*/ 934745 h 6858000"/>
              <a:gd name="connsiteX8" fmla="*/ 4333373 w 4481964"/>
              <a:gd name="connsiteY8" fmla="*/ 1089050 h 6858000"/>
              <a:gd name="connsiteX9" fmla="*/ 4318077 w 4481964"/>
              <a:gd name="connsiteY9" fmla="*/ 1245413 h 6858000"/>
              <a:gd name="connsiteX10" fmla="*/ 4304125 w 4481964"/>
              <a:gd name="connsiteY10" fmla="*/ 1401089 h 6858000"/>
              <a:gd name="connsiteX11" fmla="*/ 4292023 w 4481964"/>
              <a:gd name="connsiteY11" fmla="*/ 1554023 h 6858000"/>
              <a:gd name="connsiteX12" fmla="*/ 4279920 w 4481964"/>
              <a:gd name="connsiteY12" fmla="*/ 1709013 h 6858000"/>
              <a:gd name="connsiteX13" fmla="*/ 4269835 w 4481964"/>
              <a:gd name="connsiteY13" fmla="*/ 1861947 h 6858000"/>
              <a:gd name="connsiteX14" fmla="*/ 4261935 w 4481964"/>
              <a:gd name="connsiteY14" fmla="*/ 2014880 h 6858000"/>
              <a:gd name="connsiteX15" fmla="*/ 4253698 w 4481964"/>
              <a:gd name="connsiteY15" fmla="*/ 2167128 h 6858000"/>
              <a:gd name="connsiteX16" fmla="*/ 4246807 w 4481964"/>
              <a:gd name="connsiteY16" fmla="*/ 2318004 h 6858000"/>
              <a:gd name="connsiteX17" fmla="*/ 4241932 w 4481964"/>
              <a:gd name="connsiteY17" fmla="*/ 2467508 h 6858000"/>
              <a:gd name="connsiteX18" fmla="*/ 4237730 w 4481964"/>
              <a:gd name="connsiteY18" fmla="*/ 2617013 h 6858000"/>
              <a:gd name="connsiteX19" fmla="*/ 4233696 w 4481964"/>
              <a:gd name="connsiteY19" fmla="*/ 2765145 h 6858000"/>
              <a:gd name="connsiteX20" fmla="*/ 4231847 w 4481964"/>
              <a:gd name="connsiteY20" fmla="*/ 2911221 h 6858000"/>
              <a:gd name="connsiteX21" fmla="*/ 4229830 w 4481964"/>
              <a:gd name="connsiteY21" fmla="*/ 3057296 h 6858000"/>
              <a:gd name="connsiteX22" fmla="*/ 4228821 w 4481964"/>
              <a:gd name="connsiteY22" fmla="*/ 3201314 h 6858000"/>
              <a:gd name="connsiteX23" fmla="*/ 4229830 w 4481964"/>
              <a:gd name="connsiteY23" fmla="*/ 3343960 h 6858000"/>
              <a:gd name="connsiteX24" fmla="*/ 4229830 w 4481964"/>
              <a:gd name="connsiteY24" fmla="*/ 3485235 h 6858000"/>
              <a:gd name="connsiteX25" fmla="*/ 4231847 w 4481964"/>
              <a:gd name="connsiteY25" fmla="*/ 3625138 h 6858000"/>
              <a:gd name="connsiteX26" fmla="*/ 4234872 w 4481964"/>
              <a:gd name="connsiteY26" fmla="*/ 3762298 h 6858000"/>
              <a:gd name="connsiteX27" fmla="*/ 4237730 w 4481964"/>
              <a:gd name="connsiteY27" fmla="*/ 3898087 h 6858000"/>
              <a:gd name="connsiteX28" fmla="*/ 4240924 w 4481964"/>
              <a:gd name="connsiteY28" fmla="*/ 4031132 h 6858000"/>
              <a:gd name="connsiteX29" fmla="*/ 4245798 w 4481964"/>
              <a:gd name="connsiteY29" fmla="*/ 4163491 h 6858000"/>
              <a:gd name="connsiteX30" fmla="*/ 4251009 w 4481964"/>
              <a:gd name="connsiteY30" fmla="*/ 4293793 h 6858000"/>
              <a:gd name="connsiteX31" fmla="*/ 4255715 w 4481964"/>
              <a:gd name="connsiteY31" fmla="*/ 4421352 h 6858000"/>
              <a:gd name="connsiteX32" fmla="*/ 4268995 w 4481964"/>
              <a:gd name="connsiteY32" fmla="*/ 4670298 h 6858000"/>
              <a:gd name="connsiteX33" fmla="*/ 4283114 w 4481964"/>
              <a:gd name="connsiteY33" fmla="*/ 4908956 h 6858000"/>
              <a:gd name="connsiteX34" fmla="*/ 4297906 w 4481964"/>
              <a:gd name="connsiteY34" fmla="*/ 5138013 h 6858000"/>
              <a:gd name="connsiteX35" fmla="*/ 4314211 w 4481964"/>
              <a:gd name="connsiteY35" fmla="*/ 5354726 h 6858000"/>
              <a:gd name="connsiteX36" fmla="*/ 4331188 w 4481964"/>
              <a:gd name="connsiteY36" fmla="*/ 5561838 h 6858000"/>
              <a:gd name="connsiteX37" fmla="*/ 4349509 w 4481964"/>
              <a:gd name="connsiteY37" fmla="*/ 5753862 h 6858000"/>
              <a:gd name="connsiteX38" fmla="*/ 4367495 w 4481964"/>
              <a:gd name="connsiteY38" fmla="*/ 5934227 h 6858000"/>
              <a:gd name="connsiteX39" fmla="*/ 4385480 w 4481964"/>
              <a:gd name="connsiteY39" fmla="*/ 6100191 h 6858000"/>
              <a:gd name="connsiteX40" fmla="*/ 4402457 w 4481964"/>
              <a:gd name="connsiteY40" fmla="*/ 6252438 h 6858000"/>
              <a:gd name="connsiteX41" fmla="*/ 4418594 w 4481964"/>
              <a:gd name="connsiteY41" fmla="*/ 6387541 h 6858000"/>
              <a:gd name="connsiteX42" fmla="*/ 4433890 w 4481964"/>
              <a:gd name="connsiteY42" fmla="*/ 6509613 h 6858000"/>
              <a:gd name="connsiteX43" fmla="*/ 4446665 w 4481964"/>
              <a:gd name="connsiteY43" fmla="*/ 6612483 h 6858000"/>
              <a:gd name="connsiteX44" fmla="*/ 4458767 w 4481964"/>
              <a:gd name="connsiteY44" fmla="*/ 6698894 h 6858000"/>
              <a:gd name="connsiteX45" fmla="*/ 4476081 w 4481964"/>
              <a:gd name="connsiteY45" fmla="*/ 6817538 h 6858000"/>
              <a:gd name="connsiteX46" fmla="*/ 4481964 w 4481964"/>
              <a:gd name="connsiteY46" fmla="*/ 6858000 h 6858000"/>
              <a:gd name="connsiteX47" fmla="*/ 3577807 w 4481964"/>
              <a:gd name="connsiteY47" fmla="*/ 6858000 h 6858000"/>
              <a:gd name="connsiteX48" fmla="*/ 3577807 w 4481964"/>
              <a:gd name="connsiteY48" fmla="*/ 6858000 h 6858000"/>
              <a:gd name="connsiteX49" fmla="*/ 0 w 4481964"/>
              <a:gd name="connsiteY49" fmla="*/ 6858000 h 6858000"/>
              <a:gd name="connsiteX50" fmla="*/ 0 w 4481964"/>
              <a:gd name="connsiteY50" fmla="*/ 0 h 6858000"/>
              <a:gd name="connsiteX51" fmla="*/ 3137249 w 448196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481964" h="6858000">
                <a:moveTo>
                  <a:pt x="3137249" y="0"/>
                </a:moveTo>
                <a:lnTo>
                  <a:pt x="4480787" y="0"/>
                </a:lnTo>
                <a:lnTo>
                  <a:pt x="4455742" y="155676"/>
                </a:lnTo>
                <a:lnTo>
                  <a:pt x="4431873" y="310667"/>
                </a:lnTo>
                <a:lnTo>
                  <a:pt x="4408509" y="466344"/>
                </a:lnTo>
                <a:lnTo>
                  <a:pt x="4388506" y="622706"/>
                </a:lnTo>
                <a:lnTo>
                  <a:pt x="4368335" y="778383"/>
                </a:lnTo>
                <a:lnTo>
                  <a:pt x="4349509" y="934745"/>
                </a:lnTo>
                <a:lnTo>
                  <a:pt x="4333373" y="1089050"/>
                </a:lnTo>
                <a:lnTo>
                  <a:pt x="4318077" y="1245413"/>
                </a:lnTo>
                <a:lnTo>
                  <a:pt x="4304125" y="1401089"/>
                </a:lnTo>
                <a:lnTo>
                  <a:pt x="4292023" y="1554023"/>
                </a:lnTo>
                <a:lnTo>
                  <a:pt x="4279920" y="1709013"/>
                </a:lnTo>
                <a:lnTo>
                  <a:pt x="4269835" y="1861947"/>
                </a:lnTo>
                <a:lnTo>
                  <a:pt x="4261935" y="2014880"/>
                </a:lnTo>
                <a:lnTo>
                  <a:pt x="4253698" y="2167128"/>
                </a:lnTo>
                <a:lnTo>
                  <a:pt x="4246807" y="2318004"/>
                </a:lnTo>
                <a:lnTo>
                  <a:pt x="4241932" y="2467508"/>
                </a:lnTo>
                <a:lnTo>
                  <a:pt x="4237730" y="2617013"/>
                </a:lnTo>
                <a:lnTo>
                  <a:pt x="4233696" y="2765145"/>
                </a:lnTo>
                <a:lnTo>
                  <a:pt x="4231847" y="2911221"/>
                </a:lnTo>
                <a:lnTo>
                  <a:pt x="4229830" y="3057296"/>
                </a:lnTo>
                <a:lnTo>
                  <a:pt x="4228821" y="3201314"/>
                </a:lnTo>
                <a:lnTo>
                  <a:pt x="4229830" y="3343960"/>
                </a:lnTo>
                <a:lnTo>
                  <a:pt x="4229830" y="3485235"/>
                </a:lnTo>
                <a:lnTo>
                  <a:pt x="4231847" y="3625138"/>
                </a:lnTo>
                <a:lnTo>
                  <a:pt x="4234872" y="3762298"/>
                </a:lnTo>
                <a:lnTo>
                  <a:pt x="4237730" y="3898087"/>
                </a:lnTo>
                <a:lnTo>
                  <a:pt x="4240924" y="4031132"/>
                </a:lnTo>
                <a:lnTo>
                  <a:pt x="4245798" y="4163491"/>
                </a:lnTo>
                <a:lnTo>
                  <a:pt x="4251009" y="4293793"/>
                </a:lnTo>
                <a:lnTo>
                  <a:pt x="4255715" y="4421352"/>
                </a:lnTo>
                <a:lnTo>
                  <a:pt x="4268995" y="4670298"/>
                </a:lnTo>
                <a:lnTo>
                  <a:pt x="4283114" y="4908956"/>
                </a:lnTo>
                <a:lnTo>
                  <a:pt x="4297906" y="5138013"/>
                </a:lnTo>
                <a:lnTo>
                  <a:pt x="4314211" y="5354726"/>
                </a:lnTo>
                <a:lnTo>
                  <a:pt x="4331188" y="5561838"/>
                </a:lnTo>
                <a:lnTo>
                  <a:pt x="4349509" y="5753862"/>
                </a:lnTo>
                <a:lnTo>
                  <a:pt x="4367495" y="5934227"/>
                </a:lnTo>
                <a:lnTo>
                  <a:pt x="4385480" y="6100191"/>
                </a:lnTo>
                <a:lnTo>
                  <a:pt x="4402457" y="6252438"/>
                </a:lnTo>
                <a:lnTo>
                  <a:pt x="4418594" y="6387541"/>
                </a:lnTo>
                <a:lnTo>
                  <a:pt x="4433890" y="6509613"/>
                </a:lnTo>
                <a:lnTo>
                  <a:pt x="4446665" y="6612483"/>
                </a:lnTo>
                <a:lnTo>
                  <a:pt x="4458767" y="6698894"/>
                </a:lnTo>
                <a:lnTo>
                  <a:pt x="4476081" y="6817538"/>
                </a:lnTo>
                <a:lnTo>
                  <a:pt x="4481964" y="6858000"/>
                </a:lnTo>
                <a:lnTo>
                  <a:pt x="3577807" y="6858000"/>
                </a:lnTo>
                <a:lnTo>
                  <a:pt x="3577807" y="6858000"/>
                </a:lnTo>
                <a:lnTo>
                  <a:pt x="0" y="6858000"/>
                </a:lnTo>
                <a:lnTo>
                  <a:pt x="0" y="0"/>
                </a:lnTo>
                <a:lnTo>
                  <a:pt x="313724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60817A52-B891-4228-A61E-0C0A57632D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7" name="Graphic 6" descr="Apple">
            <a:extLst>
              <a:ext uri="{FF2B5EF4-FFF2-40B4-BE49-F238E27FC236}">
                <a16:creationId xmlns:a16="http://schemas.microsoft.com/office/drawing/2014/main" id="{FAD96460-D33D-4F31-BD09-EB948AC71E0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7240" y="2074882"/>
            <a:ext cx="2936836" cy="2936836"/>
          </a:xfrm>
          <a:prstGeom prst="rect">
            <a:avLst/>
          </a:prstGeom>
          <a:effectLst/>
        </p:spPr>
      </p:pic>
    </p:spTree>
    <p:extLst>
      <p:ext uri="{BB962C8B-B14F-4D97-AF65-F5344CB8AC3E}">
        <p14:creationId xmlns:p14="http://schemas.microsoft.com/office/powerpoint/2010/main" val="1051344044"/>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7"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8"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9"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032599A-D3CE-4B30-8741-9FBB968F3E60}"/>
              </a:ext>
            </a:extLst>
          </p:cNvPr>
          <p:cNvSpPr>
            <a:spLocks noGrp="1"/>
          </p:cNvSpPr>
          <p:nvPr>
            <p:ph type="title"/>
          </p:nvPr>
        </p:nvSpPr>
        <p:spPr>
          <a:xfrm>
            <a:off x="653143" y="1645920"/>
            <a:ext cx="3522879" cy="4470821"/>
          </a:xfrm>
        </p:spPr>
        <p:txBody>
          <a:bodyPr>
            <a:normAutofit/>
          </a:bodyPr>
          <a:lstStyle/>
          <a:p>
            <a:pPr algn="r"/>
            <a:r>
              <a:rPr lang="en-US">
                <a:solidFill>
                  <a:srgbClr val="FFFFFF"/>
                </a:solidFill>
              </a:rPr>
              <a:t>BACKWARD ELIMINATION</a:t>
            </a:r>
          </a:p>
        </p:txBody>
      </p:sp>
      <p:sp>
        <p:nvSpPr>
          <p:cNvPr id="3" name="Content Placeholder 2">
            <a:extLst>
              <a:ext uri="{FF2B5EF4-FFF2-40B4-BE49-F238E27FC236}">
                <a16:creationId xmlns:a16="http://schemas.microsoft.com/office/drawing/2014/main" id="{9813BB4A-36B2-40AA-A72A-4913F2023492}"/>
              </a:ext>
            </a:extLst>
          </p:cNvPr>
          <p:cNvSpPr>
            <a:spLocks noGrp="1"/>
          </p:cNvSpPr>
          <p:nvPr>
            <p:ph idx="1"/>
          </p:nvPr>
        </p:nvSpPr>
        <p:spPr>
          <a:xfrm>
            <a:off x="5537485" y="2331721"/>
            <a:ext cx="5416266" cy="1878330"/>
          </a:xfrm>
        </p:spPr>
        <p:txBody>
          <a:bodyPr>
            <a:normAutofit fontScale="85000" lnSpcReduction="10000"/>
          </a:bodyPr>
          <a:lstStyle/>
          <a:p>
            <a:r>
              <a:rPr lang="en-US" dirty="0"/>
              <a:t>We apply Backward elimination and observe the model to remove the variables which are not significantly contributing to the model. </a:t>
            </a:r>
          </a:p>
          <a:p>
            <a:endParaRPr lang="en-US" dirty="0"/>
          </a:p>
          <a:p>
            <a:r>
              <a:rPr lang="en-US" dirty="0"/>
              <a:t>Step 0 to Step 29 are followed here in this step.</a:t>
            </a:r>
          </a:p>
          <a:p>
            <a:endParaRPr lang="en-US" dirty="0"/>
          </a:p>
        </p:txBody>
      </p:sp>
    </p:spTree>
    <p:extLst>
      <p:ext uri="{BB962C8B-B14F-4D97-AF65-F5344CB8AC3E}">
        <p14:creationId xmlns:p14="http://schemas.microsoft.com/office/powerpoint/2010/main" val="3435062217"/>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F7302AF-86B9-441B-8D24-AC382E2A43A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3" name="Picture 12">
            <a:extLst>
              <a:ext uri="{FF2B5EF4-FFF2-40B4-BE49-F238E27FC236}">
                <a16:creationId xmlns:a16="http://schemas.microsoft.com/office/drawing/2014/main" id="{99A2A6C2-D371-4C6B-B50F-CC71C6D0103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5" name="Oval 14">
            <a:extLst>
              <a:ext uri="{FF2B5EF4-FFF2-40B4-BE49-F238E27FC236}">
                <a16:creationId xmlns:a16="http://schemas.microsoft.com/office/drawing/2014/main" id="{5F07A6A6-E44B-411E-AA18-65E481136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7" name="Picture 16">
            <a:extLst>
              <a:ext uri="{FF2B5EF4-FFF2-40B4-BE49-F238E27FC236}">
                <a16:creationId xmlns:a16="http://schemas.microsoft.com/office/drawing/2014/main" id="{8CC3468F-5EED-42B0-8507-F30360E1D51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9" name="Picture 18">
            <a:extLst>
              <a:ext uri="{FF2B5EF4-FFF2-40B4-BE49-F238E27FC236}">
                <a16:creationId xmlns:a16="http://schemas.microsoft.com/office/drawing/2014/main" id="{591711EE-029D-453C-9AE9-E87829F1D3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1" name="Rectangle 20">
            <a:extLst>
              <a:ext uri="{FF2B5EF4-FFF2-40B4-BE49-F238E27FC236}">
                <a16:creationId xmlns:a16="http://schemas.microsoft.com/office/drawing/2014/main" id="{5D5A8E14-301B-40C0-A174-D2232EF95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454D38D-1A86-4BCD-AF55-6FE3B3B238D2}"/>
              </a:ext>
            </a:extLst>
          </p:cNvPr>
          <p:cNvSpPr>
            <a:spLocks noGrp="1"/>
          </p:cNvSpPr>
          <p:nvPr>
            <p:ph type="title"/>
          </p:nvPr>
        </p:nvSpPr>
        <p:spPr>
          <a:xfrm>
            <a:off x="1407618" y="5622927"/>
            <a:ext cx="9181185" cy="1189985"/>
          </a:xfrm>
        </p:spPr>
        <p:txBody>
          <a:bodyPr vert="horz" lIns="91440" tIns="45720" rIns="91440" bIns="45720" rtlCol="0" anchor="b">
            <a:normAutofit/>
          </a:bodyPr>
          <a:lstStyle/>
          <a:p>
            <a:r>
              <a:rPr lang="en-US" sz="6000" dirty="0"/>
              <a:t>RESULT AND ANALYSIS</a:t>
            </a:r>
          </a:p>
        </p:txBody>
      </p:sp>
      <p:pic>
        <p:nvPicPr>
          <p:cNvPr id="6" name="Picture 5" descr="A close up of a piece of paper&#10;&#10;Description automatically generated">
            <a:extLst>
              <a:ext uri="{FF2B5EF4-FFF2-40B4-BE49-F238E27FC236}">
                <a16:creationId xmlns:a16="http://schemas.microsoft.com/office/drawing/2014/main" id="{28333F17-0FB4-4A07-83D4-064781B03CC0}"/>
              </a:ext>
            </a:extLst>
          </p:cNvPr>
          <p:cNvPicPr/>
          <p:nvPr/>
        </p:nvPicPr>
        <p:blipFill>
          <a:blip r:embed="rId7">
            <a:extLst>
              <a:ext uri="{28A0092B-C50C-407E-A947-70E740481C1C}">
                <a14:useLocalDpi xmlns:a14="http://schemas.microsoft.com/office/drawing/2010/main" val="0"/>
              </a:ext>
            </a:extLst>
          </a:blip>
          <a:stretch>
            <a:fillRect/>
          </a:stretch>
        </p:blipFill>
        <p:spPr>
          <a:xfrm>
            <a:off x="8605878" y="216355"/>
            <a:ext cx="3586122" cy="4621726"/>
          </a:xfrm>
          <a:prstGeom prst="rect">
            <a:avLst/>
          </a:prstGeom>
          <a:effectLst>
            <a:outerShdw blurRad="50800" dist="38100" dir="5400000" algn="t" rotWithShape="0">
              <a:prstClr val="black">
                <a:alpha val="43000"/>
              </a:prstClr>
            </a:outerShdw>
          </a:effectLst>
        </p:spPr>
      </p:pic>
      <p:pic>
        <p:nvPicPr>
          <p:cNvPr id="5" name="Picture 4" descr="A close up of a piece of paper&#10;&#10;Description automatically generated">
            <a:extLst>
              <a:ext uri="{FF2B5EF4-FFF2-40B4-BE49-F238E27FC236}">
                <a16:creationId xmlns:a16="http://schemas.microsoft.com/office/drawing/2014/main" id="{8AADC69D-E9F7-4D61-93A8-994E34869952}"/>
              </a:ext>
            </a:extLst>
          </p:cNvPr>
          <p:cNvPicPr/>
          <p:nvPr/>
        </p:nvPicPr>
        <p:blipFill rotWithShape="1">
          <a:blip r:embed="rId8">
            <a:extLst>
              <a:ext uri="{28A0092B-C50C-407E-A947-70E740481C1C}">
                <a14:useLocalDpi xmlns:a14="http://schemas.microsoft.com/office/drawing/2010/main" val="0"/>
              </a:ext>
            </a:extLst>
          </a:blip>
          <a:srcRect t="3644" r="1509"/>
          <a:stretch/>
        </p:blipFill>
        <p:spPr bwMode="auto">
          <a:xfrm>
            <a:off x="4806875" y="216356"/>
            <a:ext cx="3836858" cy="4621725"/>
          </a:xfrm>
          <a:prstGeom prst="rect">
            <a:avLst/>
          </a:prstGeom>
          <a:effectLst>
            <a:outerShdw blurRad="50800" dist="38100" dir="5400000" algn="t" rotWithShape="0">
              <a:prstClr val="black">
                <a:alpha val="43000"/>
              </a:prstClr>
            </a:outerShdw>
          </a:effectLst>
          <a:extLst>
            <a:ext uri="{53640926-AAD7-44D8-BBD7-CCE9431645EC}">
              <a14:shadowObscured xmlns:a14="http://schemas.microsoft.com/office/drawing/2010/main"/>
            </a:ext>
          </a:extLst>
        </p:spPr>
      </p:pic>
      <p:pic>
        <p:nvPicPr>
          <p:cNvPr id="4" name="Content Placeholder 3" descr="A screenshot of a cell phone&#10;&#10;Description automatically generated">
            <a:extLst>
              <a:ext uri="{FF2B5EF4-FFF2-40B4-BE49-F238E27FC236}">
                <a16:creationId xmlns:a16="http://schemas.microsoft.com/office/drawing/2014/main" id="{D4C69344-2CE2-4B20-B1FB-7E8B7DB3B51F}"/>
              </a:ext>
            </a:extLst>
          </p:cNvPr>
          <p:cNvPicPr>
            <a:picLocks noGrp="1"/>
          </p:cNvPicPr>
          <p:nvPr>
            <p:ph idx="1"/>
          </p:nvPr>
        </p:nvPicPr>
        <p:blipFill rotWithShape="1">
          <a:blip r:embed="rId9">
            <a:extLst>
              <a:ext uri="{28A0092B-C50C-407E-A947-70E740481C1C}">
                <a14:useLocalDpi xmlns:a14="http://schemas.microsoft.com/office/drawing/2010/main" val="0"/>
              </a:ext>
            </a:extLst>
          </a:blip>
          <a:srcRect r="3120" b="2411"/>
          <a:stretch/>
        </p:blipFill>
        <p:spPr bwMode="auto">
          <a:xfrm>
            <a:off x="0" y="216356"/>
            <a:ext cx="4806875" cy="4621725"/>
          </a:xfrm>
          <a:prstGeom prst="rect">
            <a:avLst/>
          </a:prstGeom>
          <a:effectLst>
            <a:outerShdw blurRad="50800" dist="38100" dir="5400000" algn="t" rotWithShape="0">
              <a:prstClr val="black">
                <a:alpha val="43000"/>
              </a:prst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2810226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5A5D35D-71FD-48E5-8B0A-A078ADFFB592}"/>
              </a:ext>
            </a:extLst>
          </p:cNvPr>
          <p:cNvSpPr>
            <a:spLocks noGrp="1"/>
          </p:cNvSpPr>
          <p:nvPr>
            <p:ph type="title"/>
          </p:nvPr>
        </p:nvSpPr>
        <p:spPr>
          <a:xfrm>
            <a:off x="6683829" y="1447800"/>
            <a:ext cx="4397828" cy="3329581"/>
          </a:xfrm>
        </p:spPr>
        <p:txBody>
          <a:bodyPr vert="horz" lIns="91440" tIns="45720" rIns="91440" bIns="45720" rtlCol="0" anchor="b">
            <a:normAutofit/>
          </a:bodyPr>
          <a:lstStyle/>
          <a:p>
            <a:pPr>
              <a:lnSpc>
                <a:spcPct val="90000"/>
              </a:lnSpc>
            </a:pPr>
            <a:r>
              <a:rPr lang="en-US" sz="5100" b="0" i="0" kern="1200">
                <a:solidFill>
                  <a:schemeClr val="tx2"/>
                </a:solidFill>
                <a:latin typeface="+mj-lt"/>
                <a:ea typeface="+mj-ea"/>
                <a:cs typeface="+mj-cs"/>
              </a:rPr>
              <a:t>SUMMARY OF BACKWARD ELIMINATION</a:t>
            </a:r>
          </a:p>
        </p:txBody>
      </p:sp>
      <p:pic>
        <p:nvPicPr>
          <p:cNvPr id="4" name="Content Placeholder 3" descr="A close up of a device&#10;&#10;Description automatically generated">
            <a:extLst>
              <a:ext uri="{FF2B5EF4-FFF2-40B4-BE49-F238E27FC236}">
                <a16:creationId xmlns:a16="http://schemas.microsoft.com/office/drawing/2014/main" id="{1594EB67-3EEA-48F3-97DF-D50EBC984EB7}"/>
              </a:ext>
            </a:extLst>
          </p:cNvPr>
          <p:cNvPicPr>
            <a:picLocks noGrp="1"/>
          </p:cNvPicPr>
          <p:nvPr>
            <p:ph idx="1"/>
          </p:nvPr>
        </p:nvPicPr>
        <p:blipFill>
          <a:blip r:embed="rId7">
            <a:extLst>
              <a:ext uri="{28A0092B-C50C-407E-A947-70E740481C1C}">
                <a14:useLocalDpi xmlns:a14="http://schemas.microsoft.com/office/drawing/2010/main" val="0"/>
              </a:ext>
            </a:extLst>
          </a:blip>
          <a:stretch>
            <a:fillRect/>
          </a:stretch>
        </p:blipFill>
        <p:spPr>
          <a:xfrm>
            <a:off x="878853" y="657858"/>
            <a:ext cx="4677879" cy="5915662"/>
          </a:xfrm>
          <a:prstGeom prst="rect">
            <a:avLst/>
          </a:prstGeom>
          <a:effectLst/>
        </p:spPr>
      </p:pic>
    </p:spTree>
    <p:extLst>
      <p:ext uri="{BB962C8B-B14F-4D97-AF65-F5344CB8AC3E}">
        <p14:creationId xmlns:p14="http://schemas.microsoft.com/office/powerpoint/2010/main" val="1955428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1ABCAAC-EB36-4FCD-AF8E-4A708BA2EA96}"/>
              </a:ext>
            </a:extLst>
          </p:cNvPr>
          <p:cNvSpPr>
            <a:spLocks noGrp="1"/>
          </p:cNvSpPr>
          <p:nvPr>
            <p:ph type="title"/>
          </p:nvPr>
        </p:nvSpPr>
        <p:spPr>
          <a:xfrm>
            <a:off x="653143" y="1645920"/>
            <a:ext cx="3522879" cy="4470821"/>
          </a:xfrm>
        </p:spPr>
        <p:txBody>
          <a:bodyPr>
            <a:normAutofit/>
          </a:bodyPr>
          <a:lstStyle/>
          <a:p>
            <a:pPr algn="r"/>
            <a:r>
              <a:rPr lang="en-US" sz="3900">
                <a:solidFill>
                  <a:srgbClr val="FFFFFF"/>
                </a:solidFill>
              </a:rPr>
              <a:t>PREDICT THE CALORIES USING THE MULTI REGRESSION EQUATION OF  FINAL MODEL </a:t>
            </a:r>
          </a:p>
        </p:txBody>
      </p:sp>
      <p:sp>
        <p:nvSpPr>
          <p:cNvPr id="3" name="Content Placeholder 2">
            <a:extLst>
              <a:ext uri="{FF2B5EF4-FFF2-40B4-BE49-F238E27FC236}">
                <a16:creationId xmlns:a16="http://schemas.microsoft.com/office/drawing/2014/main" id="{4DD0593A-C575-4814-B261-B288DD1AF18D}"/>
              </a:ext>
            </a:extLst>
          </p:cNvPr>
          <p:cNvSpPr>
            <a:spLocks noGrp="1"/>
          </p:cNvSpPr>
          <p:nvPr>
            <p:ph idx="1"/>
          </p:nvPr>
        </p:nvSpPr>
        <p:spPr>
          <a:xfrm>
            <a:off x="5204109" y="1645920"/>
            <a:ext cx="6235416" cy="4707255"/>
          </a:xfrm>
        </p:spPr>
        <p:txBody>
          <a:bodyPr>
            <a:normAutofit lnSpcReduction="10000"/>
          </a:bodyPr>
          <a:lstStyle/>
          <a:p>
            <a:pPr marL="0" indent="0">
              <a:lnSpc>
                <a:spcPct val="90000"/>
              </a:lnSpc>
              <a:buNone/>
            </a:pPr>
            <a:r>
              <a:rPr lang="en-US" sz="1400" b="1" dirty="0"/>
              <a:t>sqrt(Calories)=</a:t>
            </a:r>
            <a:r>
              <a:rPr lang="en-US" sz="1400" dirty="0"/>
              <a:t>5.99481  +  0.28154*fat +  0.17154*lysine + 0.00383*ash  </a:t>
            </a:r>
          </a:p>
          <a:p>
            <a:pPr marL="0" indent="0">
              <a:lnSpc>
                <a:spcPct val="90000"/>
              </a:lnSpc>
              <a:buNone/>
            </a:pPr>
            <a:r>
              <a:rPr lang="en-US" sz="1400" dirty="0"/>
              <a:t>-0.03564*fiber+ 0.14748*carbohydrate  -0.00272*magnesium </a:t>
            </a:r>
          </a:p>
          <a:p>
            <a:pPr marL="0" indent="0">
              <a:lnSpc>
                <a:spcPct val="90000"/>
              </a:lnSpc>
              <a:buNone/>
            </a:pPr>
            <a:r>
              <a:rPr lang="en-US" sz="1400" dirty="0"/>
              <a:t>+ 0.31759*alcohol+ 0.19382*protein - 0.43567*arginine  </a:t>
            </a:r>
          </a:p>
          <a:p>
            <a:pPr marL="0" indent="0">
              <a:lnSpc>
                <a:spcPct val="90000"/>
              </a:lnSpc>
              <a:buNone/>
            </a:pPr>
            <a:r>
              <a:rPr lang="en-US" sz="1400" dirty="0"/>
              <a:t>-0.00013339*lucopene  + 0.16832*maltose +0.00083062*fatty_acids_total_trans    -0.00083616*folic_acid  + -0.00067491*vitamin_c  +  	0.01786*vitamin_e  	</a:t>
            </a:r>
          </a:p>
          <a:p>
            <a:pPr marL="0" indent="0">
              <a:lnSpc>
                <a:spcPct val="90000"/>
              </a:lnSpc>
              <a:buNone/>
            </a:pPr>
            <a:r>
              <a:rPr lang="en-US" sz="1400" dirty="0"/>
              <a:t>-0.54111*cholesterol + 0.51249*saturated_fatty_acids  + 0.05334*fructose    	</a:t>
            </a:r>
          </a:p>
          <a:p>
            <a:pPr marL="0" indent="0">
              <a:lnSpc>
                <a:spcPct val="90000"/>
              </a:lnSpc>
              <a:buNone/>
            </a:pPr>
            <a:r>
              <a:rPr lang="en-US" sz="1400" dirty="0"/>
              <a:t>-0.03754*polyunsaturated_fatty_acids + 0.1148*</a:t>
            </a:r>
            <a:r>
              <a:rPr lang="en-US" sz="1400" dirty="0" err="1"/>
              <a:t>vitamin_a</a:t>
            </a:r>
            <a:r>
              <a:rPr lang="en-US" sz="1400" dirty="0"/>
              <a:t> -1.07405*serine  +  </a:t>
            </a:r>
          </a:p>
          <a:p>
            <a:pPr marL="0" indent="0">
              <a:lnSpc>
                <a:spcPct val="90000"/>
              </a:lnSpc>
              <a:buNone/>
            </a:pPr>
            <a:r>
              <a:rPr lang="en-US" sz="1400" dirty="0"/>
              <a:t>0.02369*glutamic_acid   - 0.01763*monounsaturated_fatty_acids  -0.01221*iron  </a:t>
            </a:r>
          </a:p>
          <a:p>
            <a:pPr marL="0" indent="0">
              <a:lnSpc>
                <a:spcPct val="90000"/>
              </a:lnSpc>
              <a:buNone/>
            </a:pPr>
            <a:r>
              <a:rPr lang="en-US" sz="1400" dirty="0"/>
              <a:t>+  0.92567*methionine  + 0.23787*proline + 0.01493*zink	</a:t>
            </a:r>
          </a:p>
          <a:p>
            <a:pPr marL="0" indent="0">
              <a:lnSpc>
                <a:spcPct val="90000"/>
              </a:lnSpc>
              <a:buNone/>
            </a:pPr>
            <a:r>
              <a:rPr lang="en-US" sz="1400" dirty="0"/>
              <a:t>-0.00061001*theobromine + 0.61509*cystine + 0.40608*histidine 	</a:t>
            </a:r>
          </a:p>
          <a:p>
            <a:pPr marL="0" indent="0">
              <a:lnSpc>
                <a:spcPct val="90000"/>
              </a:lnSpc>
              <a:buNone/>
            </a:pPr>
            <a:r>
              <a:rPr lang="en-US" sz="1400" dirty="0"/>
              <a:t>-0.00020576*carotene_beta- 0.00021432*vitamin_d  +</a:t>
            </a:r>
          </a:p>
          <a:p>
            <a:pPr marL="0" indent="0">
              <a:lnSpc>
                <a:spcPct val="90000"/>
              </a:lnSpc>
              <a:buNone/>
            </a:pPr>
            <a:r>
              <a:rPr lang="en-US" sz="1400" dirty="0"/>
              <a:t>0.00003574*cryptoxanthin_beta + 0.09053*aspartic_acid  </a:t>
            </a:r>
          </a:p>
          <a:p>
            <a:pPr>
              <a:lnSpc>
                <a:spcPct val="90000"/>
              </a:lnSpc>
            </a:pPr>
            <a:r>
              <a:rPr lang="en-US" sz="1100" dirty="0"/>
              <a:t> </a:t>
            </a:r>
          </a:p>
          <a:p>
            <a:pPr>
              <a:lnSpc>
                <a:spcPct val="90000"/>
              </a:lnSpc>
            </a:pPr>
            <a:endParaRPr lang="en-US" sz="1100" dirty="0"/>
          </a:p>
        </p:txBody>
      </p:sp>
    </p:spTree>
    <p:extLst>
      <p:ext uri="{BB962C8B-B14F-4D97-AF65-F5344CB8AC3E}">
        <p14:creationId xmlns:p14="http://schemas.microsoft.com/office/powerpoint/2010/main" val="230175795"/>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7F1087-0FFA-4863-ADEA-7BEEC192B1E7}"/>
              </a:ext>
            </a:extLst>
          </p:cNvPr>
          <p:cNvSpPr>
            <a:spLocks noGrp="1"/>
          </p:cNvSpPr>
          <p:nvPr>
            <p:ph type="title"/>
          </p:nvPr>
        </p:nvSpPr>
        <p:spPr>
          <a:xfrm>
            <a:off x="648930" y="629266"/>
            <a:ext cx="6188190" cy="1622321"/>
          </a:xfrm>
        </p:spPr>
        <p:txBody>
          <a:bodyPr>
            <a:normAutofit/>
          </a:bodyPr>
          <a:lstStyle/>
          <a:p>
            <a:r>
              <a:rPr lang="en-US">
                <a:solidFill>
                  <a:srgbClr val="EBEBEB"/>
                </a:solidFill>
              </a:rPr>
              <a:t>FORECASTS</a:t>
            </a:r>
          </a:p>
        </p:txBody>
      </p:sp>
      <p:sp>
        <p:nvSpPr>
          <p:cNvPr id="3" name="Content Placeholder 2">
            <a:extLst>
              <a:ext uri="{FF2B5EF4-FFF2-40B4-BE49-F238E27FC236}">
                <a16:creationId xmlns:a16="http://schemas.microsoft.com/office/drawing/2014/main" id="{72666E8A-AD8B-471A-A9CE-86D4AA738C56}"/>
              </a:ext>
            </a:extLst>
          </p:cNvPr>
          <p:cNvSpPr>
            <a:spLocks noGrp="1"/>
          </p:cNvSpPr>
          <p:nvPr>
            <p:ph idx="1"/>
          </p:nvPr>
        </p:nvSpPr>
        <p:spPr>
          <a:xfrm>
            <a:off x="648930" y="2438400"/>
            <a:ext cx="6188189" cy="3785419"/>
          </a:xfrm>
        </p:spPr>
        <p:txBody>
          <a:bodyPr>
            <a:normAutofit/>
          </a:bodyPr>
          <a:lstStyle/>
          <a:p>
            <a:r>
              <a:rPr lang="en-US" dirty="0">
                <a:solidFill>
                  <a:srgbClr val="FFFFFF"/>
                </a:solidFill>
              </a:rPr>
              <a:t>we can conclude that calories can be predicted and compared to the different nutrients in the food which are factors that will be affecting the calories in any food item. But this also requires ongoing exploration as to find out for a greater number of food items and for different serving sizes, proportion. </a:t>
            </a:r>
          </a:p>
        </p:txBody>
      </p:sp>
      <p:sp>
        <p:nvSpPr>
          <p:cNvPr id="11"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a:extLst>
              <a:ext uri="{FF2B5EF4-FFF2-40B4-BE49-F238E27FC236}">
                <a16:creationId xmlns:a16="http://schemas.microsoft.com/office/drawing/2014/main" id="{9DF22443-BDEC-4794-A9A9-A2BA4FA1625B}"/>
              </a:ext>
            </a:extLst>
          </p:cNvPr>
          <p:cNvPicPr>
            <a:picLocks noChangeAspect="1"/>
          </p:cNvPicPr>
          <p:nvPr/>
        </p:nvPicPr>
        <p:blipFill rotWithShape="1">
          <a:blip r:embed="rId3"/>
          <a:srcRect l="21451" r="30241" b="-2"/>
          <a:stretch/>
        </p:blipFill>
        <p:spPr>
          <a:xfrm>
            <a:off x="7229175" y="1"/>
            <a:ext cx="4963245"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Tree>
    <p:extLst>
      <p:ext uri="{BB962C8B-B14F-4D97-AF65-F5344CB8AC3E}">
        <p14:creationId xmlns:p14="http://schemas.microsoft.com/office/powerpoint/2010/main" val="6892544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F3F4807A-5068-4492-8025-D75F320E90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140045-B98D-46E7-BAF8-0BDF1A978E5E}"/>
              </a:ext>
            </a:extLst>
          </p:cNvPr>
          <p:cNvSpPr>
            <a:spLocks noGrp="1"/>
          </p:cNvSpPr>
          <p:nvPr>
            <p:ph type="title"/>
          </p:nvPr>
        </p:nvSpPr>
        <p:spPr>
          <a:xfrm>
            <a:off x="7999412" y="552196"/>
            <a:ext cx="3543464" cy="3066507"/>
          </a:xfrm>
        </p:spPr>
        <p:txBody>
          <a:bodyPr vert="horz" lIns="91440" tIns="45720" rIns="91440" bIns="45720" rtlCol="0" anchor="b">
            <a:normAutofit/>
          </a:bodyPr>
          <a:lstStyle/>
          <a:p>
            <a:r>
              <a:rPr lang="en-US" sz="4400" dirty="0">
                <a:solidFill>
                  <a:srgbClr val="EBEBEB"/>
                </a:solidFill>
              </a:rPr>
              <a:t>THANK YOU</a:t>
            </a:r>
          </a:p>
        </p:txBody>
      </p:sp>
      <p:sp>
        <p:nvSpPr>
          <p:cNvPr id="23" name="Freeform 36">
            <a:extLst>
              <a:ext uri="{FF2B5EF4-FFF2-40B4-BE49-F238E27FC236}">
                <a16:creationId xmlns:a16="http://schemas.microsoft.com/office/drawing/2014/main" id="{B24996F8-180C-4DCB-8A26-DFA336CDE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13666"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a:extLst>
              <a:ext uri="{FF2B5EF4-FFF2-40B4-BE49-F238E27FC236}">
                <a16:creationId xmlns:a16="http://schemas.microsoft.com/office/drawing/2014/main" id="{C7533C24-0348-4D2D-AF10-A6CC4B54210E}"/>
              </a:ext>
            </a:extLst>
          </p:cNvPr>
          <p:cNvPicPr>
            <a:picLocks noChangeAspect="1"/>
          </p:cNvPicPr>
          <p:nvPr/>
        </p:nvPicPr>
        <p:blipFill rotWithShape="1">
          <a:blip r:embed="rId7"/>
          <a:srcRect l="24472" r="-1" b="-1"/>
          <a:stretch/>
        </p:blipFill>
        <p:spPr>
          <a:xfrm>
            <a:off x="20" y="10"/>
            <a:ext cx="7759920" cy="6857991"/>
          </a:xfrm>
          <a:custGeom>
            <a:avLst/>
            <a:gdLst/>
            <a:ahLst/>
            <a:cxnLst/>
            <a:rect l="l" t="t" r="r" b="b"/>
            <a:pathLst>
              <a:path w="7759940" h="6858001">
                <a:moveTo>
                  <a:pt x="0" y="0"/>
                </a:moveTo>
                <a:lnTo>
                  <a:pt x="1296537" y="0"/>
                </a:lnTo>
                <a:lnTo>
                  <a:pt x="1296537" y="1"/>
                </a:lnTo>
                <a:lnTo>
                  <a:pt x="6415225" y="1"/>
                </a:lnTo>
                <a:lnTo>
                  <a:pt x="6415225" y="0"/>
                </a:lnTo>
                <a:lnTo>
                  <a:pt x="7758763" y="0"/>
                </a:lnTo>
                <a:lnTo>
                  <a:pt x="7733718" y="155677"/>
                </a:lnTo>
                <a:lnTo>
                  <a:pt x="7709849" y="310668"/>
                </a:lnTo>
                <a:lnTo>
                  <a:pt x="7686485" y="466344"/>
                </a:lnTo>
                <a:lnTo>
                  <a:pt x="7666482" y="622707"/>
                </a:lnTo>
                <a:lnTo>
                  <a:pt x="7646311" y="778383"/>
                </a:lnTo>
                <a:lnTo>
                  <a:pt x="7627485" y="934746"/>
                </a:lnTo>
                <a:lnTo>
                  <a:pt x="7611349" y="1089051"/>
                </a:lnTo>
                <a:lnTo>
                  <a:pt x="7596053" y="1245413"/>
                </a:lnTo>
                <a:lnTo>
                  <a:pt x="7582101" y="1401090"/>
                </a:lnTo>
                <a:lnTo>
                  <a:pt x="7569999" y="1554023"/>
                </a:lnTo>
                <a:lnTo>
                  <a:pt x="7557896" y="1709014"/>
                </a:lnTo>
                <a:lnTo>
                  <a:pt x="7547811" y="1861947"/>
                </a:lnTo>
                <a:lnTo>
                  <a:pt x="7539911" y="2014881"/>
                </a:lnTo>
                <a:lnTo>
                  <a:pt x="7531674" y="2167128"/>
                </a:lnTo>
                <a:lnTo>
                  <a:pt x="7524783" y="2318004"/>
                </a:lnTo>
                <a:lnTo>
                  <a:pt x="7519908" y="2467509"/>
                </a:lnTo>
                <a:lnTo>
                  <a:pt x="7515706" y="2617013"/>
                </a:lnTo>
                <a:lnTo>
                  <a:pt x="7511672" y="2765146"/>
                </a:lnTo>
                <a:lnTo>
                  <a:pt x="7509823" y="2911221"/>
                </a:lnTo>
                <a:lnTo>
                  <a:pt x="7507806" y="3057297"/>
                </a:lnTo>
                <a:lnTo>
                  <a:pt x="7506797" y="3201315"/>
                </a:lnTo>
                <a:lnTo>
                  <a:pt x="7507806" y="3343961"/>
                </a:lnTo>
                <a:lnTo>
                  <a:pt x="7507806" y="3485236"/>
                </a:lnTo>
                <a:lnTo>
                  <a:pt x="7509823" y="3625139"/>
                </a:lnTo>
                <a:lnTo>
                  <a:pt x="7512848" y="3762299"/>
                </a:lnTo>
                <a:lnTo>
                  <a:pt x="7515706" y="3898087"/>
                </a:lnTo>
                <a:lnTo>
                  <a:pt x="7518900" y="4031133"/>
                </a:lnTo>
                <a:lnTo>
                  <a:pt x="7523774" y="4163492"/>
                </a:lnTo>
                <a:lnTo>
                  <a:pt x="7528985" y="4293793"/>
                </a:lnTo>
                <a:lnTo>
                  <a:pt x="7533691" y="4421352"/>
                </a:lnTo>
                <a:lnTo>
                  <a:pt x="7546971" y="4670298"/>
                </a:lnTo>
                <a:lnTo>
                  <a:pt x="7561090" y="4908956"/>
                </a:lnTo>
                <a:lnTo>
                  <a:pt x="7575882" y="5138013"/>
                </a:lnTo>
                <a:lnTo>
                  <a:pt x="7592187" y="5354726"/>
                </a:lnTo>
                <a:lnTo>
                  <a:pt x="7609164" y="5561838"/>
                </a:lnTo>
                <a:lnTo>
                  <a:pt x="7627485" y="5753862"/>
                </a:lnTo>
                <a:lnTo>
                  <a:pt x="7645471" y="5934227"/>
                </a:lnTo>
                <a:lnTo>
                  <a:pt x="7663456" y="6100191"/>
                </a:lnTo>
                <a:lnTo>
                  <a:pt x="7680433" y="6252438"/>
                </a:lnTo>
                <a:lnTo>
                  <a:pt x="7696570" y="6387541"/>
                </a:lnTo>
                <a:lnTo>
                  <a:pt x="7711866" y="6509613"/>
                </a:lnTo>
                <a:lnTo>
                  <a:pt x="7724641" y="6612483"/>
                </a:lnTo>
                <a:lnTo>
                  <a:pt x="7736743" y="6698894"/>
                </a:lnTo>
                <a:lnTo>
                  <a:pt x="7754057" y="6817538"/>
                </a:lnTo>
                <a:lnTo>
                  <a:pt x="7759940" y="6858000"/>
                </a:lnTo>
                <a:lnTo>
                  <a:pt x="6854586" y="6858000"/>
                </a:lnTo>
                <a:lnTo>
                  <a:pt x="6854586" y="6858001"/>
                </a:lnTo>
                <a:lnTo>
                  <a:pt x="764022" y="6858001"/>
                </a:lnTo>
                <a:lnTo>
                  <a:pt x="764022" y="6858000"/>
                </a:lnTo>
                <a:lnTo>
                  <a:pt x="0" y="6858000"/>
                </a:lnTo>
                <a:close/>
              </a:path>
            </a:pathLst>
          </a:custGeom>
        </p:spPr>
      </p:pic>
      <p:sp>
        <p:nvSpPr>
          <p:cNvPr id="25" name="Rectangle 24">
            <a:extLst>
              <a:ext uri="{FF2B5EF4-FFF2-40B4-BE49-F238E27FC236}">
                <a16:creationId xmlns:a16="http://schemas.microsoft.com/office/drawing/2014/main" id="{630182B0-3559-41D5-9EBC-0BD86BEDA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732594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43D90-4846-4F10-A7B2-4D59C482DF7C}"/>
              </a:ext>
            </a:extLst>
          </p:cNvPr>
          <p:cNvSpPr>
            <a:spLocks noGrp="1"/>
          </p:cNvSpPr>
          <p:nvPr>
            <p:ph type="title"/>
          </p:nvPr>
        </p:nvSpPr>
        <p:spPr>
          <a:xfrm>
            <a:off x="650669" y="629266"/>
            <a:ext cx="3330328" cy="1641986"/>
          </a:xfrm>
        </p:spPr>
        <p:txBody>
          <a:bodyPr>
            <a:normAutofit/>
          </a:bodyPr>
          <a:lstStyle/>
          <a:p>
            <a:r>
              <a:rPr lang="en-US" sz="3300"/>
              <a:t>INTRODUCTION</a:t>
            </a:r>
          </a:p>
        </p:txBody>
      </p:sp>
      <p:pic>
        <p:nvPicPr>
          <p:cNvPr id="23" name="Picture 4">
            <a:extLst>
              <a:ext uri="{FF2B5EF4-FFF2-40B4-BE49-F238E27FC236}">
                <a16:creationId xmlns:a16="http://schemas.microsoft.com/office/drawing/2014/main" id="{54136A0C-639F-4BC2-9185-5C22268870AB}"/>
              </a:ext>
            </a:extLst>
          </p:cNvPr>
          <p:cNvPicPr>
            <a:picLocks noChangeAspect="1"/>
          </p:cNvPicPr>
          <p:nvPr/>
        </p:nvPicPr>
        <p:blipFill rotWithShape="1">
          <a:blip r:embed="rId3"/>
          <a:srcRect l="9680" r="16735" b="-1"/>
          <a:stretch/>
        </p:blipFill>
        <p:spPr>
          <a:xfrm>
            <a:off x="4634680" y="10"/>
            <a:ext cx="7560130" cy="6857990"/>
          </a:xfrm>
          <a:prstGeom prst="rect">
            <a:avLst/>
          </a:prstGeom>
        </p:spPr>
      </p:pic>
      <p:sp>
        <p:nvSpPr>
          <p:cNvPr id="9" name="Rectangle 8">
            <a:extLst>
              <a:ext uri="{FF2B5EF4-FFF2-40B4-BE49-F238E27FC236}">
                <a16:creationId xmlns:a16="http://schemas.microsoft.com/office/drawing/2014/main" id="{A26E2FAE-FA60-497B-B2CB-7702C6FF3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4" name="Content Placeholder 2">
            <a:extLst>
              <a:ext uri="{FF2B5EF4-FFF2-40B4-BE49-F238E27FC236}">
                <a16:creationId xmlns:a16="http://schemas.microsoft.com/office/drawing/2014/main" id="{3070DCA6-C8E9-40BA-9F1F-0B9C262A155F}"/>
              </a:ext>
            </a:extLst>
          </p:cNvPr>
          <p:cNvSpPr>
            <a:spLocks noGrp="1"/>
          </p:cNvSpPr>
          <p:nvPr>
            <p:ph idx="1"/>
          </p:nvPr>
        </p:nvSpPr>
        <p:spPr>
          <a:xfrm>
            <a:off x="717344" y="2590801"/>
            <a:ext cx="3330328" cy="2171700"/>
          </a:xfrm>
        </p:spPr>
        <p:txBody>
          <a:bodyPr>
            <a:normAutofit/>
          </a:bodyPr>
          <a:lstStyle/>
          <a:p>
            <a:pPr>
              <a:lnSpc>
                <a:spcPct val="90000"/>
              </a:lnSpc>
            </a:pPr>
            <a:r>
              <a:rPr lang="en-US" sz="1700" dirty="0"/>
              <a:t>In our day to day lives, people always worry about the calorie intake they take, and it is very important for them to know the calories from the type of food they eat. </a:t>
            </a:r>
          </a:p>
          <a:p>
            <a:pPr>
              <a:lnSpc>
                <a:spcPct val="90000"/>
              </a:lnSpc>
            </a:pPr>
            <a:endParaRPr lang="en-US" sz="1700" dirty="0"/>
          </a:p>
        </p:txBody>
      </p:sp>
    </p:spTree>
    <p:extLst>
      <p:ext uri="{BB962C8B-B14F-4D97-AF65-F5344CB8AC3E}">
        <p14:creationId xmlns:p14="http://schemas.microsoft.com/office/powerpoint/2010/main" val="246780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22561-1912-492D-A8E7-926D80A9FAF9}"/>
              </a:ext>
            </a:extLst>
          </p:cNvPr>
          <p:cNvSpPr>
            <a:spLocks noGrp="1"/>
          </p:cNvSpPr>
          <p:nvPr>
            <p:ph type="title"/>
          </p:nvPr>
        </p:nvSpPr>
        <p:spPr>
          <a:xfrm>
            <a:off x="646111" y="452718"/>
            <a:ext cx="9404723" cy="1400530"/>
          </a:xfrm>
        </p:spPr>
        <p:txBody>
          <a:bodyPr>
            <a:normAutofit/>
          </a:bodyPr>
          <a:lstStyle/>
          <a:p>
            <a:r>
              <a:rPr lang="en-US" dirty="0"/>
              <a:t>MOTIVATION AND OBJECTIVE</a:t>
            </a:r>
          </a:p>
        </p:txBody>
      </p:sp>
      <p:graphicFrame>
        <p:nvGraphicFramePr>
          <p:cNvPr id="5" name="Content Placeholder 2">
            <a:extLst>
              <a:ext uri="{FF2B5EF4-FFF2-40B4-BE49-F238E27FC236}">
                <a16:creationId xmlns:a16="http://schemas.microsoft.com/office/drawing/2014/main" id="{1854CA4B-6EFA-458A-BD7E-E56CDBA2B0B0}"/>
              </a:ext>
            </a:extLst>
          </p:cNvPr>
          <p:cNvGraphicFramePr>
            <a:graphicFrameLocks noGrp="1"/>
          </p:cNvGraphicFramePr>
          <p:nvPr>
            <p:ph idx="1"/>
            <p:extLst>
              <p:ext uri="{D42A27DB-BD31-4B8C-83A1-F6EECF244321}">
                <p14:modId xmlns:p14="http://schemas.microsoft.com/office/powerpoint/2010/main" val="3908537076"/>
              </p:ext>
            </p:extLst>
          </p:nvPr>
        </p:nvGraphicFramePr>
        <p:xfrm>
          <a:off x="1055686" y="1853248"/>
          <a:ext cx="9404352" cy="4056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96208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7CEAC-B425-430F-846E-6096409DBFBC}"/>
              </a:ext>
            </a:extLst>
          </p:cNvPr>
          <p:cNvSpPr>
            <a:spLocks noGrp="1"/>
          </p:cNvSpPr>
          <p:nvPr>
            <p:ph type="title"/>
          </p:nvPr>
        </p:nvSpPr>
        <p:spPr>
          <a:xfrm>
            <a:off x="646111" y="452718"/>
            <a:ext cx="9404723" cy="1400530"/>
          </a:xfrm>
        </p:spPr>
        <p:txBody>
          <a:bodyPr>
            <a:normAutofit/>
          </a:bodyPr>
          <a:lstStyle/>
          <a:p>
            <a:r>
              <a:rPr lang="en-US" dirty="0"/>
              <a:t>DATA SET AND CLEANING</a:t>
            </a:r>
          </a:p>
        </p:txBody>
      </p:sp>
      <p:graphicFrame>
        <p:nvGraphicFramePr>
          <p:cNvPr id="5" name="Content Placeholder 2">
            <a:extLst>
              <a:ext uri="{FF2B5EF4-FFF2-40B4-BE49-F238E27FC236}">
                <a16:creationId xmlns:a16="http://schemas.microsoft.com/office/drawing/2014/main" id="{FE24500F-7440-4CE9-B3C5-0BE00D9773BE}"/>
              </a:ext>
            </a:extLst>
          </p:cNvPr>
          <p:cNvGraphicFramePr>
            <a:graphicFrameLocks noGrp="1"/>
          </p:cNvGraphicFramePr>
          <p:nvPr>
            <p:ph idx="1"/>
            <p:extLst>
              <p:ext uri="{D42A27DB-BD31-4B8C-83A1-F6EECF244321}">
                <p14:modId xmlns:p14="http://schemas.microsoft.com/office/powerpoint/2010/main" val="4226030383"/>
              </p:ext>
            </p:extLst>
          </p:nvPr>
        </p:nvGraphicFramePr>
        <p:xfrm>
          <a:off x="646111" y="2140085"/>
          <a:ext cx="9404352" cy="4056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66444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3FD6DF-BF60-4B4D-9332-119A9208EBA1}"/>
              </a:ext>
            </a:extLst>
          </p:cNvPr>
          <p:cNvSpPr>
            <a:spLocks noGrp="1"/>
          </p:cNvSpPr>
          <p:nvPr>
            <p:ph type="title"/>
          </p:nvPr>
        </p:nvSpPr>
        <p:spPr>
          <a:xfrm>
            <a:off x="648931" y="629266"/>
            <a:ext cx="4166510" cy="1622321"/>
          </a:xfrm>
        </p:spPr>
        <p:txBody>
          <a:bodyPr>
            <a:normAutofit/>
          </a:bodyPr>
          <a:lstStyle/>
          <a:p>
            <a:pPr>
              <a:lnSpc>
                <a:spcPct val="90000"/>
              </a:lnSpc>
            </a:pPr>
            <a:r>
              <a:rPr lang="en-US" sz="3600">
                <a:solidFill>
                  <a:srgbClr val="EBEBEB"/>
                </a:solidFill>
              </a:rPr>
              <a:t>REGRESSION ASSUMPTION CHECK</a:t>
            </a:r>
          </a:p>
        </p:txBody>
      </p:sp>
      <p:sp>
        <p:nvSpPr>
          <p:cNvPr id="12"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4" name="Freeform: Shape 13">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5" name="Picture 4" descr="A close up of a map&#10;&#10;Description automatically generated">
            <a:extLst>
              <a:ext uri="{FF2B5EF4-FFF2-40B4-BE49-F238E27FC236}">
                <a16:creationId xmlns:a16="http://schemas.microsoft.com/office/drawing/2014/main" id="{6FAEEA05-5DA5-4372-B3F0-FB89D7BA9A65}"/>
              </a:ext>
            </a:extLst>
          </p:cNvPr>
          <p:cNvPicPr>
            <a:picLocks noChangeAspect="1"/>
          </p:cNvPicPr>
          <p:nvPr/>
        </p:nvPicPr>
        <p:blipFill>
          <a:blip r:embed="rId2"/>
          <a:stretch>
            <a:fillRect/>
          </a:stretch>
        </p:blipFill>
        <p:spPr>
          <a:xfrm>
            <a:off x="6093992" y="1303542"/>
            <a:ext cx="5449889" cy="4250913"/>
          </a:xfrm>
          <a:prstGeom prst="rect">
            <a:avLst/>
          </a:prstGeom>
          <a:effectLst/>
        </p:spPr>
      </p:pic>
      <p:sp>
        <p:nvSpPr>
          <p:cNvPr id="16" name="Rectangle 15">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05E2B8BE-2E59-451A-8035-F0F5521C4F92}"/>
              </a:ext>
            </a:extLst>
          </p:cNvPr>
          <p:cNvSpPr>
            <a:spLocks noGrp="1"/>
          </p:cNvSpPr>
          <p:nvPr>
            <p:ph idx="1"/>
          </p:nvPr>
        </p:nvSpPr>
        <p:spPr>
          <a:xfrm>
            <a:off x="648931" y="3200401"/>
            <a:ext cx="3910169" cy="1406014"/>
          </a:xfrm>
        </p:spPr>
        <p:txBody>
          <a:bodyPr>
            <a:normAutofit/>
          </a:bodyPr>
          <a:lstStyle/>
          <a:p>
            <a:r>
              <a:rPr lang="en-US" dirty="0">
                <a:solidFill>
                  <a:srgbClr val="EBEBEB"/>
                </a:solidFill>
              </a:rPr>
              <a:t>Normality assumption is checked by plotting Q-Q plot.</a:t>
            </a:r>
          </a:p>
        </p:txBody>
      </p:sp>
    </p:spTree>
    <p:extLst>
      <p:ext uri="{BB962C8B-B14F-4D97-AF65-F5344CB8AC3E}">
        <p14:creationId xmlns:p14="http://schemas.microsoft.com/office/powerpoint/2010/main" val="2846632281"/>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5E26FB-B5D3-4ED9-90D7-C1867E64DB29}"/>
              </a:ext>
            </a:extLst>
          </p:cNvPr>
          <p:cNvSpPr>
            <a:spLocks noGrp="1"/>
          </p:cNvSpPr>
          <p:nvPr>
            <p:ph type="title"/>
          </p:nvPr>
        </p:nvSpPr>
        <p:spPr>
          <a:xfrm>
            <a:off x="648930" y="629266"/>
            <a:ext cx="6188190" cy="1622321"/>
          </a:xfrm>
        </p:spPr>
        <p:txBody>
          <a:bodyPr>
            <a:normAutofit/>
          </a:bodyPr>
          <a:lstStyle/>
          <a:p>
            <a:r>
              <a:rPr lang="en-US" dirty="0">
                <a:solidFill>
                  <a:srgbClr val="EBEBEB"/>
                </a:solidFill>
              </a:rPr>
              <a:t>MULTI COLLINEARITY CHECK</a:t>
            </a:r>
          </a:p>
        </p:txBody>
      </p:sp>
      <p:sp>
        <p:nvSpPr>
          <p:cNvPr id="29"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31" name="Freeform: Shape 30">
            <a:extLst>
              <a:ext uri="{FF2B5EF4-FFF2-40B4-BE49-F238E27FC236}">
                <a16:creationId xmlns:a16="http://schemas.microsoft.com/office/drawing/2014/main" id="{AC3BF0FA-36FA-4CE9-840E-F7C3A8F16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6281796" y="947378"/>
            <a:ext cx="6858001" cy="4963245"/>
          </a:xfrm>
          <a:custGeom>
            <a:avLst/>
            <a:gdLst>
              <a:gd name="connsiteX0" fmla="*/ 6858001 w 6858001"/>
              <a:gd name="connsiteY0" fmla="*/ 1177 h 4963245"/>
              <a:gd name="connsiteX1" fmla="*/ 6858001 w 6858001"/>
              <a:gd name="connsiteY1" fmla="*/ 1344715 h 4963245"/>
              <a:gd name="connsiteX2" fmla="*/ 6858000 w 6858001"/>
              <a:gd name="connsiteY2" fmla="*/ 1344715 h 4963245"/>
              <a:gd name="connsiteX3" fmla="*/ 6858000 w 6858001"/>
              <a:gd name="connsiteY3" fmla="*/ 4963245 h 4963245"/>
              <a:gd name="connsiteX4" fmla="*/ 0 w 6858001"/>
              <a:gd name="connsiteY4" fmla="*/ 4963244 h 4963245"/>
              <a:gd name="connsiteX5" fmla="*/ 0 w 6858001"/>
              <a:gd name="connsiteY5" fmla="*/ 900697 h 4963245"/>
              <a:gd name="connsiteX6" fmla="*/ 1 w 6858001"/>
              <a:gd name="connsiteY6" fmla="*/ 900697 h 4963245"/>
              <a:gd name="connsiteX7" fmla="*/ 1 w 6858001"/>
              <a:gd name="connsiteY7" fmla="*/ 0 h 4963245"/>
              <a:gd name="connsiteX8" fmla="*/ 40463 w 6858001"/>
              <a:gd name="connsiteY8" fmla="*/ 5883 h 4963245"/>
              <a:gd name="connsiteX9" fmla="*/ 159107 w 6858001"/>
              <a:gd name="connsiteY9" fmla="*/ 23196 h 4963245"/>
              <a:gd name="connsiteX10" fmla="*/ 245518 w 6858001"/>
              <a:gd name="connsiteY10" fmla="*/ 35299 h 4963245"/>
              <a:gd name="connsiteX11" fmla="*/ 348388 w 6858001"/>
              <a:gd name="connsiteY11" fmla="*/ 48073 h 4963245"/>
              <a:gd name="connsiteX12" fmla="*/ 470460 w 6858001"/>
              <a:gd name="connsiteY12" fmla="*/ 63369 h 4963245"/>
              <a:gd name="connsiteX13" fmla="*/ 605563 w 6858001"/>
              <a:gd name="connsiteY13" fmla="*/ 79506 h 4963245"/>
              <a:gd name="connsiteX14" fmla="*/ 757810 w 6858001"/>
              <a:gd name="connsiteY14" fmla="*/ 96483 h 4963245"/>
              <a:gd name="connsiteX15" fmla="*/ 923774 w 6858001"/>
              <a:gd name="connsiteY15" fmla="*/ 114469 h 4963245"/>
              <a:gd name="connsiteX16" fmla="*/ 1104139 w 6858001"/>
              <a:gd name="connsiteY16" fmla="*/ 132454 h 4963245"/>
              <a:gd name="connsiteX17" fmla="*/ 1296163 w 6858001"/>
              <a:gd name="connsiteY17" fmla="*/ 150776 h 4963245"/>
              <a:gd name="connsiteX18" fmla="*/ 1503275 w 6858001"/>
              <a:gd name="connsiteY18" fmla="*/ 167753 h 4963245"/>
              <a:gd name="connsiteX19" fmla="*/ 1719988 w 6858001"/>
              <a:gd name="connsiteY19" fmla="*/ 184058 h 4963245"/>
              <a:gd name="connsiteX20" fmla="*/ 1949045 w 6858001"/>
              <a:gd name="connsiteY20" fmla="*/ 198849 h 4963245"/>
              <a:gd name="connsiteX21" fmla="*/ 2187703 w 6858001"/>
              <a:gd name="connsiteY21" fmla="*/ 212969 h 4963245"/>
              <a:gd name="connsiteX22" fmla="*/ 2436649 w 6858001"/>
              <a:gd name="connsiteY22" fmla="*/ 226248 h 4963245"/>
              <a:gd name="connsiteX23" fmla="*/ 2564208 w 6858001"/>
              <a:gd name="connsiteY23" fmla="*/ 230955 h 4963245"/>
              <a:gd name="connsiteX24" fmla="*/ 2694509 w 6858001"/>
              <a:gd name="connsiteY24" fmla="*/ 236165 h 4963245"/>
              <a:gd name="connsiteX25" fmla="*/ 2826868 w 6858001"/>
              <a:gd name="connsiteY25" fmla="*/ 241040 h 4963245"/>
              <a:gd name="connsiteX26" fmla="*/ 2959914 w 6858001"/>
              <a:gd name="connsiteY26" fmla="*/ 244234 h 4963245"/>
              <a:gd name="connsiteX27" fmla="*/ 3095702 w 6858001"/>
              <a:gd name="connsiteY27" fmla="*/ 247091 h 4963245"/>
              <a:gd name="connsiteX28" fmla="*/ 3232862 w 6858001"/>
              <a:gd name="connsiteY28" fmla="*/ 250117 h 4963245"/>
              <a:gd name="connsiteX29" fmla="*/ 3372765 w 6858001"/>
              <a:gd name="connsiteY29" fmla="*/ 252134 h 4963245"/>
              <a:gd name="connsiteX30" fmla="*/ 3514040 w 6858001"/>
              <a:gd name="connsiteY30" fmla="*/ 252134 h 4963245"/>
              <a:gd name="connsiteX31" fmla="*/ 3656686 w 6858001"/>
              <a:gd name="connsiteY31" fmla="*/ 253142 h 4963245"/>
              <a:gd name="connsiteX32" fmla="*/ 3800704 w 6858001"/>
              <a:gd name="connsiteY32" fmla="*/ 252134 h 4963245"/>
              <a:gd name="connsiteX33" fmla="*/ 3946780 w 6858001"/>
              <a:gd name="connsiteY33" fmla="*/ 250117 h 4963245"/>
              <a:gd name="connsiteX34" fmla="*/ 4092855 w 6858001"/>
              <a:gd name="connsiteY34" fmla="*/ 248268 h 4963245"/>
              <a:gd name="connsiteX35" fmla="*/ 4240988 w 6858001"/>
              <a:gd name="connsiteY35" fmla="*/ 244234 h 4963245"/>
              <a:gd name="connsiteX36" fmla="*/ 4390492 w 6858001"/>
              <a:gd name="connsiteY36" fmla="*/ 240032 h 4963245"/>
              <a:gd name="connsiteX37" fmla="*/ 4539997 w 6858001"/>
              <a:gd name="connsiteY37" fmla="*/ 235157 h 4963245"/>
              <a:gd name="connsiteX38" fmla="*/ 4690873 w 6858001"/>
              <a:gd name="connsiteY38" fmla="*/ 228266 h 4963245"/>
              <a:gd name="connsiteX39" fmla="*/ 4843120 w 6858001"/>
              <a:gd name="connsiteY39" fmla="*/ 220029 h 4963245"/>
              <a:gd name="connsiteX40" fmla="*/ 4996054 w 6858001"/>
              <a:gd name="connsiteY40" fmla="*/ 212129 h 4963245"/>
              <a:gd name="connsiteX41" fmla="*/ 5148987 w 6858001"/>
              <a:gd name="connsiteY41" fmla="*/ 202044 h 4963245"/>
              <a:gd name="connsiteX42" fmla="*/ 5303978 w 6858001"/>
              <a:gd name="connsiteY42" fmla="*/ 189941 h 4963245"/>
              <a:gd name="connsiteX43" fmla="*/ 5456911 w 6858001"/>
              <a:gd name="connsiteY43" fmla="*/ 177839 h 4963245"/>
              <a:gd name="connsiteX44" fmla="*/ 5612588 w 6858001"/>
              <a:gd name="connsiteY44" fmla="*/ 163887 h 4963245"/>
              <a:gd name="connsiteX45" fmla="*/ 5768950 w 6858001"/>
              <a:gd name="connsiteY45" fmla="*/ 148591 h 4963245"/>
              <a:gd name="connsiteX46" fmla="*/ 5923255 w 6858001"/>
              <a:gd name="connsiteY46" fmla="*/ 132455 h 4963245"/>
              <a:gd name="connsiteX47" fmla="*/ 6079618 w 6858001"/>
              <a:gd name="connsiteY47" fmla="*/ 113629 h 4963245"/>
              <a:gd name="connsiteX48" fmla="*/ 6235294 w 6858001"/>
              <a:gd name="connsiteY48" fmla="*/ 93458 h 4963245"/>
              <a:gd name="connsiteX49" fmla="*/ 6391657 w 6858001"/>
              <a:gd name="connsiteY49" fmla="*/ 73455 h 4963245"/>
              <a:gd name="connsiteX50" fmla="*/ 6547333 w 6858001"/>
              <a:gd name="connsiteY50" fmla="*/ 50091 h 4963245"/>
              <a:gd name="connsiteX51" fmla="*/ 6702324 w 6858001"/>
              <a:gd name="connsiteY51" fmla="*/ 26222 h 4963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4963245">
                <a:moveTo>
                  <a:pt x="6858001" y="1177"/>
                </a:moveTo>
                <a:lnTo>
                  <a:pt x="6858001" y="1344715"/>
                </a:lnTo>
                <a:lnTo>
                  <a:pt x="6858000" y="1344715"/>
                </a:lnTo>
                <a:lnTo>
                  <a:pt x="6858000" y="4963245"/>
                </a:lnTo>
                <a:lnTo>
                  <a:pt x="0" y="4963244"/>
                </a:lnTo>
                <a:lnTo>
                  <a:pt x="0" y="900697"/>
                </a:lnTo>
                <a:lnTo>
                  <a:pt x="1" y="900697"/>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24" name="Graphic 23" descr="Presentation with Checklist">
            <a:extLst>
              <a:ext uri="{FF2B5EF4-FFF2-40B4-BE49-F238E27FC236}">
                <a16:creationId xmlns:a16="http://schemas.microsoft.com/office/drawing/2014/main" id="{C3CA3B9D-0627-469C-8DF8-FD7A5E7E8AA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9871" y="1721993"/>
            <a:ext cx="3414010" cy="3414010"/>
          </a:xfrm>
          <a:prstGeom prst="rect">
            <a:avLst/>
          </a:prstGeom>
          <a:effectLst/>
        </p:spPr>
      </p:pic>
      <p:sp>
        <p:nvSpPr>
          <p:cNvPr id="33" name="Rectangle 32">
            <a:extLst>
              <a:ext uri="{FF2B5EF4-FFF2-40B4-BE49-F238E27FC236}">
                <a16:creationId xmlns:a16="http://schemas.microsoft.com/office/drawing/2014/main" id="{D6F18ACE-6E82-4ADC-8A2F-A1771B309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21FB9E79-6142-4F2B-B33D-E139FE6AB8C1}"/>
              </a:ext>
            </a:extLst>
          </p:cNvPr>
          <p:cNvSpPr>
            <a:spLocks noGrp="1"/>
          </p:cNvSpPr>
          <p:nvPr>
            <p:ph idx="1"/>
          </p:nvPr>
        </p:nvSpPr>
        <p:spPr>
          <a:xfrm>
            <a:off x="648930" y="2438400"/>
            <a:ext cx="6188189" cy="3785419"/>
          </a:xfrm>
        </p:spPr>
        <p:txBody>
          <a:bodyPr>
            <a:normAutofit/>
          </a:bodyPr>
          <a:lstStyle/>
          <a:p>
            <a:pPr marL="0" indent="0">
              <a:buNone/>
            </a:pPr>
            <a:r>
              <a:rPr lang="en-US" dirty="0">
                <a:solidFill>
                  <a:srgbClr val="FFFFFF"/>
                </a:solidFill>
              </a:rPr>
              <a:t>All variables need to be checked for the association between the independent variables.</a:t>
            </a:r>
          </a:p>
          <a:p>
            <a:r>
              <a:rPr lang="en-US" dirty="0">
                <a:solidFill>
                  <a:srgbClr val="FFFFFF"/>
                </a:solidFill>
              </a:rPr>
              <a:t>H0: There is no association</a:t>
            </a:r>
          </a:p>
          <a:p>
            <a:r>
              <a:rPr lang="en-US" dirty="0">
                <a:solidFill>
                  <a:srgbClr val="FFFFFF"/>
                </a:solidFill>
              </a:rPr>
              <a:t>H1: There is association between the variables</a:t>
            </a:r>
          </a:p>
          <a:p>
            <a:pPr marL="0" indent="0">
              <a:buNone/>
            </a:pPr>
            <a:r>
              <a:rPr lang="en-US" dirty="0">
                <a:solidFill>
                  <a:srgbClr val="FFFFFF"/>
                </a:solidFill>
              </a:rPr>
              <a:t>Here we see that if Variance inflation factor greater than 10 then shows the cause of multi-collinearity. Now, we must remove those variables which are having VIF&gt;10 in order to best fit the model.</a:t>
            </a:r>
          </a:p>
          <a:p>
            <a:endParaRPr lang="en-US" dirty="0">
              <a:solidFill>
                <a:srgbClr val="FFFFFF"/>
              </a:solidFill>
            </a:endParaRPr>
          </a:p>
        </p:txBody>
      </p:sp>
    </p:spTree>
    <p:extLst>
      <p:ext uri="{BB962C8B-B14F-4D97-AF65-F5344CB8AC3E}">
        <p14:creationId xmlns:p14="http://schemas.microsoft.com/office/powerpoint/2010/main" val="1528802040"/>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412E3267-7ABE-412B-8580-47EC0D1F61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9" name="Picture 18">
            <a:extLst>
              <a:ext uri="{FF2B5EF4-FFF2-40B4-BE49-F238E27FC236}">
                <a16:creationId xmlns:a16="http://schemas.microsoft.com/office/drawing/2014/main" id="{20B62C5A-2250-4380-AB23-DB87446CCED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1" name="Oval 20">
            <a:extLst>
              <a:ext uri="{FF2B5EF4-FFF2-40B4-BE49-F238E27FC236}">
                <a16:creationId xmlns:a16="http://schemas.microsoft.com/office/drawing/2014/main" id="{D42CF425-7213-4F89-B0FF-4C2BDDD9C6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3" name="Picture 22">
            <a:extLst>
              <a:ext uri="{FF2B5EF4-FFF2-40B4-BE49-F238E27FC236}">
                <a16:creationId xmlns:a16="http://schemas.microsoft.com/office/drawing/2014/main" id="{D35DA97D-88F8-4249-B650-4FC9FD50A38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5" name="Picture 24">
            <a:extLst>
              <a:ext uri="{FF2B5EF4-FFF2-40B4-BE49-F238E27FC236}">
                <a16:creationId xmlns:a16="http://schemas.microsoft.com/office/drawing/2014/main" id="{43F38673-6E30-4BAE-AC67-0B283EBF42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7" name="Rectangle 26">
            <a:extLst>
              <a:ext uri="{FF2B5EF4-FFF2-40B4-BE49-F238E27FC236}">
                <a16:creationId xmlns:a16="http://schemas.microsoft.com/office/drawing/2014/main" id="{202A25CB-1ED1-4C87-AB49-8D3BC684D1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F314B35-5F40-4A5A-907F-A41E40DD49CD}"/>
              </a:ext>
            </a:extLst>
          </p:cNvPr>
          <p:cNvSpPr>
            <a:spLocks noGrp="1"/>
          </p:cNvSpPr>
          <p:nvPr>
            <p:ph type="title"/>
          </p:nvPr>
        </p:nvSpPr>
        <p:spPr>
          <a:xfrm>
            <a:off x="8210623" y="1447800"/>
            <a:ext cx="3333676" cy="3096987"/>
          </a:xfrm>
        </p:spPr>
        <p:txBody>
          <a:bodyPr vert="horz" lIns="91440" tIns="45720" rIns="91440" bIns="45720" rtlCol="0" anchor="b">
            <a:normAutofit/>
          </a:bodyPr>
          <a:lstStyle/>
          <a:p>
            <a:r>
              <a:rPr lang="en-US" sz="5400" dirty="0"/>
              <a:t>RESULTS AND ANALYSIS</a:t>
            </a:r>
          </a:p>
        </p:txBody>
      </p:sp>
      <p:sp>
        <p:nvSpPr>
          <p:cNvPr id="29" name="Rectangle 28">
            <a:extLst>
              <a:ext uri="{FF2B5EF4-FFF2-40B4-BE49-F238E27FC236}">
                <a16:creationId xmlns:a16="http://schemas.microsoft.com/office/drawing/2014/main" id="{3950DF00-F110-48E6-8876-4F7E3E6BF6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914" y="639905"/>
            <a:ext cx="6915664" cy="55781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screenshot of a cell phone&#10;&#10;Description automatically generated">
            <a:extLst>
              <a:ext uri="{FF2B5EF4-FFF2-40B4-BE49-F238E27FC236}">
                <a16:creationId xmlns:a16="http://schemas.microsoft.com/office/drawing/2014/main" id="{DD5AC5FD-DA29-45AE-AE94-4F33FCF4702C}"/>
              </a:ext>
            </a:extLst>
          </p:cNvPr>
          <p:cNvPicPr/>
          <p:nvPr/>
        </p:nvPicPr>
        <p:blipFill>
          <a:blip r:embed="rId7">
            <a:extLst>
              <a:ext uri="{28A0092B-C50C-407E-A947-70E740481C1C}">
                <a14:useLocalDpi xmlns:a14="http://schemas.microsoft.com/office/drawing/2010/main" val="0"/>
              </a:ext>
            </a:extLst>
          </a:blip>
          <a:stretch>
            <a:fillRect/>
          </a:stretch>
        </p:blipFill>
        <p:spPr>
          <a:xfrm>
            <a:off x="4054335" y="416560"/>
            <a:ext cx="3846932" cy="5831839"/>
          </a:xfrm>
          <a:prstGeom prst="rect">
            <a:avLst/>
          </a:prstGeom>
          <a:effectLst/>
        </p:spPr>
      </p:pic>
      <p:pic>
        <p:nvPicPr>
          <p:cNvPr id="13" name="Content Placeholder 3" descr="A screenshot of a cell phone&#10;&#10;Description automatically generated">
            <a:extLst>
              <a:ext uri="{FF2B5EF4-FFF2-40B4-BE49-F238E27FC236}">
                <a16:creationId xmlns:a16="http://schemas.microsoft.com/office/drawing/2014/main" id="{8F23359C-0674-4259-B84B-32C6FD65078E}"/>
              </a:ext>
            </a:extLst>
          </p:cNvPr>
          <p:cNvPicPr>
            <a:picLocks/>
          </p:cNvPicPr>
          <p:nvPr/>
        </p:nvPicPr>
        <p:blipFill>
          <a:blip r:embed="rId8">
            <a:extLst>
              <a:ext uri="{28A0092B-C50C-407E-A947-70E740481C1C}">
                <a14:useLocalDpi xmlns:a14="http://schemas.microsoft.com/office/drawing/2010/main" val="0"/>
              </a:ext>
            </a:extLst>
          </a:blip>
          <a:stretch>
            <a:fillRect/>
          </a:stretch>
        </p:blipFill>
        <p:spPr>
          <a:xfrm>
            <a:off x="368526" y="416561"/>
            <a:ext cx="3808257" cy="5831838"/>
          </a:xfrm>
          <a:prstGeom prst="rect">
            <a:avLst/>
          </a:prstGeom>
          <a:effectLst/>
        </p:spPr>
      </p:pic>
    </p:spTree>
    <p:extLst>
      <p:ext uri="{BB962C8B-B14F-4D97-AF65-F5344CB8AC3E}">
        <p14:creationId xmlns:p14="http://schemas.microsoft.com/office/powerpoint/2010/main" val="1172160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12" name="Rectangle 8">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BEA978-5411-43A7-BA51-1770EC14B99A}"/>
              </a:ext>
            </a:extLst>
          </p:cNvPr>
          <p:cNvSpPr>
            <a:spLocks noGrp="1"/>
          </p:cNvSpPr>
          <p:nvPr>
            <p:ph type="title"/>
          </p:nvPr>
        </p:nvSpPr>
        <p:spPr>
          <a:xfrm>
            <a:off x="648930" y="629266"/>
            <a:ext cx="6188190" cy="1622321"/>
          </a:xfrm>
        </p:spPr>
        <p:txBody>
          <a:bodyPr>
            <a:normAutofit/>
          </a:bodyPr>
          <a:lstStyle/>
          <a:p>
            <a:r>
              <a:rPr lang="en-US" dirty="0">
                <a:solidFill>
                  <a:srgbClr val="EBEBEB"/>
                </a:solidFill>
              </a:rPr>
              <a:t>FORWARD SELECTION</a:t>
            </a:r>
            <a:br>
              <a:rPr lang="en-US" dirty="0">
                <a:solidFill>
                  <a:srgbClr val="EBEBEB"/>
                </a:solidFill>
              </a:rPr>
            </a:br>
            <a:endParaRPr lang="en-US" dirty="0">
              <a:solidFill>
                <a:srgbClr val="EBEBEB"/>
              </a:solidFill>
            </a:endParaRPr>
          </a:p>
        </p:txBody>
      </p:sp>
      <p:sp>
        <p:nvSpPr>
          <p:cNvPr id="3" name="Content Placeholder 2">
            <a:extLst>
              <a:ext uri="{FF2B5EF4-FFF2-40B4-BE49-F238E27FC236}">
                <a16:creationId xmlns:a16="http://schemas.microsoft.com/office/drawing/2014/main" id="{EE084AF4-55DE-4C16-AE6C-1ED4895ECD6B}"/>
              </a:ext>
            </a:extLst>
          </p:cNvPr>
          <p:cNvSpPr>
            <a:spLocks noGrp="1"/>
          </p:cNvSpPr>
          <p:nvPr>
            <p:ph idx="1"/>
          </p:nvPr>
        </p:nvSpPr>
        <p:spPr>
          <a:xfrm>
            <a:off x="738359" y="2809876"/>
            <a:ext cx="5929142" cy="1409700"/>
          </a:xfrm>
        </p:spPr>
        <p:txBody>
          <a:bodyPr>
            <a:normAutofit fontScale="85000" lnSpcReduction="20000"/>
          </a:bodyPr>
          <a:lstStyle/>
          <a:p>
            <a:r>
              <a:rPr lang="en-US" dirty="0">
                <a:solidFill>
                  <a:srgbClr val="FFFFFF"/>
                </a:solidFill>
              </a:rPr>
              <a:t>Forward selection method gives the most accurate result with 97 % accuracy. It also uses the smaller number of variables.</a:t>
            </a:r>
          </a:p>
          <a:p>
            <a:endParaRPr lang="en-US" dirty="0">
              <a:solidFill>
                <a:srgbClr val="FFFFFF"/>
              </a:solidFill>
            </a:endParaRPr>
          </a:p>
          <a:p>
            <a:r>
              <a:rPr lang="en-US" dirty="0">
                <a:solidFill>
                  <a:srgbClr val="FFFFFF"/>
                </a:solidFill>
              </a:rPr>
              <a:t>Step1 to Step2 </a:t>
            </a:r>
          </a:p>
          <a:p>
            <a:pPr marL="0" indent="0">
              <a:buNone/>
            </a:pPr>
            <a:endParaRPr lang="en-US" dirty="0">
              <a:solidFill>
                <a:srgbClr val="FFFFFF"/>
              </a:solidFill>
            </a:endParaRPr>
          </a:p>
        </p:txBody>
      </p:sp>
      <p:sp>
        <p:nvSpPr>
          <p:cNvPr id="11"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13" name="Picture 4">
            <a:extLst>
              <a:ext uri="{FF2B5EF4-FFF2-40B4-BE49-F238E27FC236}">
                <a16:creationId xmlns:a16="http://schemas.microsoft.com/office/drawing/2014/main" id="{89F48ABB-6AFF-49D0-9EAF-912373E3D0A1}"/>
              </a:ext>
            </a:extLst>
          </p:cNvPr>
          <p:cNvPicPr>
            <a:picLocks noChangeAspect="1"/>
          </p:cNvPicPr>
          <p:nvPr/>
        </p:nvPicPr>
        <p:blipFill rotWithShape="1">
          <a:blip r:embed="rId3"/>
          <a:srcRect l="9624" r="42973" b="2"/>
          <a:stretch/>
        </p:blipFill>
        <p:spPr>
          <a:xfrm>
            <a:off x="7229175" y="1"/>
            <a:ext cx="4963245"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Tree>
    <p:extLst>
      <p:ext uri="{BB962C8B-B14F-4D97-AF65-F5344CB8AC3E}">
        <p14:creationId xmlns:p14="http://schemas.microsoft.com/office/powerpoint/2010/main" val="1065587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BD310164-D3A3-415E-9D94-5D21D9FB2F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4" name="Picture 13">
            <a:extLst>
              <a:ext uri="{FF2B5EF4-FFF2-40B4-BE49-F238E27FC236}">
                <a16:creationId xmlns:a16="http://schemas.microsoft.com/office/drawing/2014/main" id="{BE586E08-18BF-4AB1-AB48-4005D56734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a:extLst>
              <a:ext uri="{FF2B5EF4-FFF2-40B4-BE49-F238E27FC236}">
                <a16:creationId xmlns:a16="http://schemas.microsoft.com/office/drawing/2014/main" id="{4A497DBC-2692-42B4-A606-31024033F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8" name="Picture 17">
            <a:extLst>
              <a:ext uri="{FF2B5EF4-FFF2-40B4-BE49-F238E27FC236}">
                <a16:creationId xmlns:a16="http://schemas.microsoft.com/office/drawing/2014/main" id="{3517A192-66A9-4297-9284-65580829AB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0" name="Picture 19">
            <a:extLst>
              <a:ext uri="{FF2B5EF4-FFF2-40B4-BE49-F238E27FC236}">
                <a16:creationId xmlns:a16="http://schemas.microsoft.com/office/drawing/2014/main" id="{130825ED-0133-430D-BBBB-50B6F522844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2" name="Rectangle 21">
            <a:extLst>
              <a:ext uri="{FF2B5EF4-FFF2-40B4-BE49-F238E27FC236}">
                <a16:creationId xmlns:a16="http://schemas.microsoft.com/office/drawing/2014/main" id="{633F040E-FA1C-4EDC-B925-7EFCB95828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8F47643-1EE0-4959-A162-09B4AADF06C2}"/>
              </a:ext>
            </a:extLst>
          </p:cNvPr>
          <p:cNvSpPr>
            <a:spLocks noGrp="1"/>
          </p:cNvSpPr>
          <p:nvPr>
            <p:ph type="title"/>
          </p:nvPr>
        </p:nvSpPr>
        <p:spPr>
          <a:xfrm>
            <a:off x="8210623" y="1447800"/>
            <a:ext cx="3333676" cy="3096987"/>
          </a:xfrm>
        </p:spPr>
        <p:txBody>
          <a:bodyPr vert="horz" lIns="91440" tIns="45720" rIns="91440" bIns="45720" rtlCol="0" anchor="b">
            <a:normAutofit/>
          </a:bodyPr>
          <a:lstStyle/>
          <a:p>
            <a:r>
              <a:rPr lang="en-US" sz="5400"/>
              <a:t>RESULTS AND ANALYSIS</a:t>
            </a:r>
          </a:p>
        </p:txBody>
      </p:sp>
      <p:sp>
        <p:nvSpPr>
          <p:cNvPr id="24" name="Freeform: Shape 23">
            <a:extLst>
              <a:ext uri="{FF2B5EF4-FFF2-40B4-BE49-F238E27FC236}">
                <a16:creationId xmlns:a16="http://schemas.microsoft.com/office/drawing/2014/main" id="{185730E4-A3A6-43E2-8E84-A4D61748B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 screenshot of a cell phone&#10;&#10;Description automatically generated">
            <a:extLst>
              <a:ext uri="{FF2B5EF4-FFF2-40B4-BE49-F238E27FC236}">
                <a16:creationId xmlns:a16="http://schemas.microsoft.com/office/drawing/2014/main" id="{870779BA-2D53-43C5-B415-30D6DA6C4B87}"/>
              </a:ext>
            </a:extLst>
          </p:cNvPr>
          <p:cNvPicPr/>
          <p:nvPr/>
        </p:nvPicPr>
        <p:blipFill>
          <a:blip r:embed="rId7">
            <a:extLst>
              <a:ext uri="{28A0092B-C50C-407E-A947-70E740481C1C}">
                <a14:useLocalDpi xmlns:a14="http://schemas.microsoft.com/office/drawing/2010/main" val="0"/>
              </a:ext>
            </a:extLst>
          </a:blip>
          <a:stretch>
            <a:fillRect/>
          </a:stretch>
        </p:blipFill>
        <p:spPr>
          <a:xfrm>
            <a:off x="3796154" y="125187"/>
            <a:ext cx="2794816" cy="2658666"/>
          </a:xfrm>
          <a:prstGeom prst="rect">
            <a:avLst/>
          </a:prstGeom>
          <a:effectLst/>
        </p:spPr>
      </p:pic>
      <p:pic>
        <p:nvPicPr>
          <p:cNvPr id="4" name="Content Placeholder 3" descr="A screenshot of a cell phone&#10;&#10;Description automatically generated">
            <a:extLst>
              <a:ext uri="{FF2B5EF4-FFF2-40B4-BE49-F238E27FC236}">
                <a16:creationId xmlns:a16="http://schemas.microsoft.com/office/drawing/2014/main" id="{AD090907-8EF1-4E78-BDC5-EAE20A58B40C}"/>
              </a:ext>
            </a:extLst>
          </p:cNvPr>
          <p:cNvPicPr>
            <a:picLocks noGrp="1"/>
          </p:cNvPicPr>
          <p:nvPr>
            <p:ph idx="1"/>
          </p:nvPr>
        </p:nvPicPr>
        <p:blipFill>
          <a:blip r:embed="rId8">
            <a:extLst>
              <a:ext uri="{28A0092B-C50C-407E-A947-70E740481C1C}">
                <a14:useLocalDpi xmlns:a14="http://schemas.microsoft.com/office/drawing/2010/main" val="0"/>
              </a:ext>
            </a:extLst>
          </a:blip>
          <a:stretch>
            <a:fillRect/>
          </a:stretch>
        </p:blipFill>
        <p:spPr>
          <a:xfrm>
            <a:off x="87836" y="125187"/>
            <a:ext cx="3796666" cy="6210302"/>
          </a:xfrm>
          <a:prstGeom prst="rect">
            <a:avLst/>
          </a:prstGeom>
          <a:effectLst/>
        </p:spPr>
      </p:pic>
      <p:sp>
        <p:nvSpPr>
          <p:cNvPr id="26" name="Freeform 31">
            <a:extLst>
              <a:ext uri="{FF2B5EF4-FFF2-40B4-BE49-F238E27FC236}">
                <a16:creationId xmlns:a16="http://schemas.microsoft.com/office/drawing/2014/main" id="{61835C02-009F-45B9-81BA-49BD79D44C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6" name="Picture 5" descr="A picture containing window, large&#10;&#10;Description automatically generated">
            <a:extLst>
              <a:ext uri="{FF2B5EF4-FFF2-40B4-BE49-F238E27FC236}">
                <a16:creationId xmlns:a16="http://schemas.microsoft.com/office/drawing/2014/main" id="{AFA7C819-E91E-4B21-9F67-5274D60DCCF4}"/>
              </a:ext>
            </a:extLst>
          </p:cNvPr>
          <p:cNvPicPr/>
          <p:nvPr/>
        </p:nvPicPr>
        <p:blipFill>
          <a:blip r:embed="rId9">
            <a:extLst>
              <a:ext uri="{28A0092B-C50C-407E-A947-70E740481C1C}">
                <a14:useLocalDpi xmlns:a14="http://schemas.microsoft.com/office/drawing/2010/main" val="0"/>
              </a:ext>
            </a:extLst>
          </a:blip>
          <a:stretch>
            <a:fillRect/>
          </a:stretch>
        </p:blipFill>
        <p:spPr>
          <a:xfrm>
            <a:off x="3796154" y="2744815"/>
            <a:ext cx="2835910" cy="2658666"/>
          </a:xfrm>
          <a:prstGeom prst="rect">
            <a:avLst/>
          </a:prstGeom>
          <a:effectLst/>
        </p:spPr>
      </p:pic>
      <p:pic>
        <p:nvPicPr>
          <p:cNvPr id="7" name="Picture 6" descr="A picture containing white, room&#10;&#10;Description automatically generated">
            <a:extLst>
              <a:ext uri="{FF2B5EF4-FFF2-40B4-BE49-F238E27FC236}">
                <a16:creationId xmlns:a16="http://schemas.microsoft.com/office/drawing/2014/main" id="{2CD95CAD-5473-45F8-A1B0-5202892FFBEA}"/>
              </a:ext>
            </a:extLst>
          </p:cNvPr>
          <p:cNvPicPr/>
          <p:nvPr/>
        </p:nvPicPr>
        <p:blipFill rotWithShape="1">
          <a:blip r:embed="rId10">
            <a:extLst>
              <a:ext uri="{28A0092B-C50C-407E-A947-70E740481C1C}">
                <a14:useLocalDpi xmlns:a14="http://schemas.microsoft.com/office/drawing/2010/main" val="0"/>
              </a:ext>
            </a:extLst>
          </a:blip>
          <a:srcRect l="5125" t="39967" r="9126" b="11533"/>
          <a:stretch/>
        </p:blipFill>
        <p:spPr bwMode="auto">
          <a:xfrm>
            <a:off x="3865921" y="5403481"/>
            <a:ext cx="2742803" cy="618659"/>
          </a:xfrm>
          <a:prstGeom prst="rect">
            <a:avLst/>
          </a:prstGeom>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33340059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66</TotalTime>
  <Words>492</Words>
  <Application>Microsoft Office PowerPoint</Application>
  <PresentationFormat>Widescreen</PresentationFormat>
  <Paragraphs>47</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Gothic</vt:lpstr>
      <vt:lpstr>Wingdings 3</vt:lpstr>
      <vt:lpstr>Ion</vt:lpstr>
      <vt:lpstr>PREDICTION  OF CALORIES USING NUTRITION DATA </vt:lpstr>
      <vt:lpstr>INTRODUCTION</vt:lpstr>
      <vt:lpstr>MOTIVATION AND OBJECTIVE</vt:lpstr>
      <vt:lpstr>DATA SET AND CLEANING</vt:lpstr>
      <vt:lpstr>REGRESSION ASSUMPTION CHECK</vt:lpstr>
      <vt:lpstr>MULTI COLLINEARITY CHECK</vt:lpstr>
      <vt:lpstr>RESULTS AND ANALYSIS</vt:lpstr>
      <vt:lpstr>FORWARD SELECTION </vt:lpstr>
      <vt:lpstr>RESULTS AND ANALYSIS</vt:lpstr>
      <vt:lpstr>BACKWARD ELIMINATION</vt:lpstr>
      <vt:lpstr>RESULT AND ANALYSIS</vt:lpstr>
      <vt:lpstr>SUMMARY OF BACKWARD ELIMINATION</vt:lpstr>
      <vt:lpstr>PREDICT THE CALORIES USING THE MULTI REGRESSION EQUATION OF  FINAL MODEL </vt:lpstr>
      <vt:lpstr>FORECASTS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CALORIES USING NUTRITION DATA</dc:title>
  <dc:creator>Sruthi Annamraju</dc:creator>
  <cp:lastModifiedBy>Sruthi Annamraju</cp:lastModifiedBy>
  <cp:revision>3</cp:revision>
  <dcterms:created xsi:type="dcterms:W3CDTF">2020-04-27T22:56:00Z</dcterms:created>
  <dcterms:modified xsi:type="dcterms:W3CDTF">2020-04-28T00:02:07Z</dcterms:modified>
</cp:coreProperties>
</file>