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8" r:id="rId7"/>
    <p:sldId id="269" r:id="rId8"/>
    <p:sldId id="257" r:id="rId9"/>
    <p:sldId id="263" r:id="rId10"/>
    <p:sldId id="264" r:id="rId11"/>
    <p:sldId id="25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3F971-44AF-44A1-956B-A6142E8ABA44}" v="5" dt="2020-04-24T13:03:5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3" d="100"/>
          <a:sy n="63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thi Annamraju" userId="81895c521b1b444e" providerId="LiveId" clId="{2213F971-44AF-44A1-956B-A6142E8ABA44}"/>
    <pc:docChg chg="custSel modSld">
      <pc:chgData name="Sruthi Annamraju" userId="81895c521b1b444e" providerId="LiveId" clId="{2213F971-44AF-44A1-956B-A6142E8ABA44}" dt="2020-04-24T13:04:14.391" v="16" actId="27636"/>
      <pc:docMkLst>
        <pc:docMk/>
      </pc:docMkLst>
      <pc:sldChg chg="modSp">
        <pc:chgData name="Sruthi Annamraju" userId="81895c521b1b444e" providerId="LiveId" clId="{2213F971-44AF-44A1-956B-A6142E8ABA44}" dt="2020-04-24T13:02:42.531" v="7" actId="14100"/>
        <pc:sldMkLst>
          <pc:docMk/>
          <pc:sldMk cId="0" sldId="257"/>
        </pc:sldMkLst>
        <pc:spChg chg="mod">
          <ac:chgData name="Sruthi Annamraju" userId="81895c521b1b444e" providerId="LiveId" clId="{2213F971-44AF-44A1-956B-A6142E8ABA44}" dt="2020-04-24T13:02:31.007" v="4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Sruthi Annamraju" userId="81895c521b1b444e" providerId="LiveId" clId="{2213F971-44AF-44A1-956B-A6142E8ABA44}" dt="2020-04-24T13:02:42.531" v="7" actId="14100"/>
          <ac:picMkLst>
            <pc:docMk/>
            <pc:sldMk cId="0" sldId="257"/>
            <ac:picMk id="5" creationId="{00000000-0000-0000-0000-000000000000}"/>
          </ac:picMkLst>
        </pc:picChg>
      </pc:sldChg>
      <pc:sldChg chg="modSp">
        <pc:chgData name="Sruthi Annamraju" userId="81895c521b1b444e" providerId="LiveId" clId="{2213F971-44AF-44A1-956B-A6142E8ABA44}" dt="2020-04-24T13:04:14.391" v="16" actId="27636"/>
        <pc:sldMkLst>
          <pc:docMk/>
          <pc:sldMk cId="0" sldId="258"/>
        </pc:sldMkLst>
        <pc:spChg chg="mod">
          <ac:chgData name="Sruthi Annamraju" userId="81895c521b1b444e" providerId="LiveId" clId="{2213F971-44AF-44A1-956B-A6142E8ABA44}" dt="2020-04-24T13:04:14.391" v="16" actId="27636"/>
          <ac:spMkLst>
            <pc:docMk/>
            <pc:sldMk cId="0" sldId="258"/>
            <ac:spMk id="9" creationId="{7B7C7C58-86F7-42F7-B1C4-45F652C4D2E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9FF26-4A34-47EB-8DA2-3ECF8AB1A144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392BC1-AC46-49AA-BC8D-4ED0FD47541C}">
      <dgm:prSet/>
      <dgm:spPr/>
      <dgm:t>
        <a:bodyPr/>
        <a:lstStyle/>
        <a:p>
          <a:r>
            <a:rPr lang="en-US" b="0" i="0"/>
            <a:t>How are the cumulative confirmed, death and recovered cases has spread globally?</a:t>
          </a:r>
          <a:endParaRPr lang="en-US"/>
        </a:p>
      </dgm:t>
    </dgm:pt>
    <dgm:pt modelId="{5AF099EA-ECA1-4D27-B432-6DA78870A351}" type="parTrans" cxnId="{FDCF033D-C146-42D6-AF7C-E25F3ECD74B1}">
      <dgm:prSet/>
      <dgm:spPr/>
      <dgm:t>
        <a:bodyPr/>
        <a:lstStyle/>
        <a:p>
          <a:endParaRPr lang="en-US"/>
        </a:p>
      </dgm:t>
    </dgm:pt>
    <dgm:pt modelId="{4D6A5ECC-9C4A-4101-8287-57E37D08F2E9}" type="sibTrans" cxnId="{FDCF033D-C146-42D6-AF7C-E25F3ECD74B1}">
      <dgm:prSet/>
      <dgm:spPr/>
      <dgm:t>
        <a:bodyPr/>
        <a:lstStyle/>
        <a:p>
          <a:endParaRPr lang="en-US"/>
        </a:p>
      </dgm:t>
    </dgm:pt>
    <dgm:pt modelId="{017675A4-6331-41BC-A3EE-A6711F630CBB}">
      <dgm:prSet/>
      <dgm:spPr/>
      <dgm:t>
        <a:bodyPr/>
        <a:lstStyle/>
        <a:p>
          <a:r>
            <a:rPr lang="en-US" b="0" i="0"/>
            <a:t>How are the confirmed cases of top 10 countries distributed on daily basis?</a:t>
          </a:r>
          <a:endParaRPr lang="en-US"/>
        </a:p>
      </dgm:t>
    </dgm:pt>
    <dgm:pt modelId="{14B629FE-FE7B-4B0B-966F-BA4B22725DCB}" type="parTrans" cxnId="{265F4EDE-D7F4-4030-A789-7E8E6057F581}">
      <dgm:prSet/>
      <dgm:spPr/>
      <dgm:t>
        <a:bodyPr/>
        <a:lstStyle/>
        <a:p>
          <a:endParaRPr lang="en-US"/>
        </a:p>
      </dgm:t>
    </dgm:pt>
    <dgm:pt modelId="{F2A9115B-8E16-45AA-A2EC-F3336A7EA9C0}" type="sibTrans" cxnId="{265F4EDE-D7F4-4030-A789-7E8E6057F581}">
      <dgm:prSet/>
      <dgm:spPr/>
      <dgm:t>
        <a:bodyPr/>
        <a:lstStyle/>
        <a:p>
          <a:endParaRPr lang="en-US"/>
        </a:p>
      </dgm:t>
    </dgm:pt>
    <dgm:pt modelId="{BD47EC55-44DE-4FA2-81B5-D0C26D8A7F95}">
      <dgm:prSet/>
      <dgm:spPr/>
      <dgm:t>
        <a:bodyPr/>
        <a:lstStyle/>
        <a:p>
          <a:r>
            <a:rPr lang="en-US" b="0" i="0"/>
            <a:t>What is the growth comparison of the USA and China with respect to confirmed cases?</a:t>
          </a:r>
          <a:endParaRPr lang="en-US"/>
        </a:p>
      </dgm:t>
    </dgm:pt>
    <dgm:pt modelId="{253D673D-09F1-4990-9539-01F3DED8E4B9}" type="parTrans" cxnId="{4FA86DA7-F79E-4D77-BD56-BC17A13BFAD3}">
      <dgm:prSet/>
      <dgm:spPr/>
      <dgm:t>
        <a:bodyPr/>
        <a:lstStyle/>
        <a:p>
          <a:endParaRPr lang="en-US"/>
        </a:p>
      </dgm:t>
    </dgm:pt>
    <dgm:pt modelId="{E6F4C04C-1962-497A-BF8B-C839DDEED658}" type="sibTrans" cxnId="{4FA86DA7-F79E-4D77-BD56-BC17A13BFAD3}">
      <dgm:prSet/>
      <dgm:spPr/>
      <dgm:t>
        <a:bodyPr/>
        <a:lstStyle/>
        <a:p>
          <a:endParaRPr lang="en-US"/>
        </a:p>
      </dgm:t>
    </dgm:pt>
    <dgm:pt modelId="{A9B7E4EB-1A1D-411D-A8F1-124F2CCBBDCE}">
      <dgm:prSet/>
      <dgm:spPr/>
      <dgm:t>
        <a:bodyPr/>
        <a:lstStyle/>
        <a:p>
          <a:r>
            <a:rPr lang="en-US" b="0" i="0"/>
            <a:t>Considering 1 million population, how are the countries affected?</a:t>
          </a:r>
          <a:endParaRPr lang="en-US"/>
        </a:p>
      </dgm:t>
    </dgm:pt>
    <dgm:pt modelId="{8FB8715D-A5E7-41BF-B07A-4C00C6030EEF}" type="parTrans" cxnId="{F07E35B3-4C13-41DD-9AA2-66C93AD9C19B}">
      <dgm:prSet/>
      <dgm:spPr/>
      <dgm:t>
        <a:bodyPr/>
        <a:lstStyle/>
        <a:p>
          <a:endParaRPr lang="en-US"/>
        </a:p>
      </dgm:t>
    </dgm:pt>
    <dgm:pt modelId="{BA41CFDB-EED7-4D77-A564-F98F9CAE6352}" type="sibTrans" cxnId="{F07E35B3-4C13-41DD-9AA2-66C93AD9C19B}">
      <dgm:prSet/>
      <dgm:spPr/>
      <dgm:t>
        <a:bodyPr/>
        <a:lstStyle/>
        <a:p>
          <a:endParaRPr lang="en-US"/>
        </a:p>
      </dgm:t>
    </dgm:pt>
    <dgm:pt modelId="{8B466200-D369-4813-AB2B-A823DF7BE011}">
      <dgm:prSet/>
      <dgm:spPr/>
      <dgm:t>
        <a:bodyPr/>
        <a:lstStyle/>
        <a:p>
          <a:r>
            <a:rPr lang="en-US" b="0" i="0"/>
            <a:t>What are the countries with the highest mortality rates?</a:t>
          </a:r>
          <a:endParaRPr lang="en-US"/>
        </a:p>
      </dgm:t>
    </dgm:pt>
    <dgm:pt modelId="{956128A8-386C-4B71-870D-677C5D3C8836}" type="parTrans" cxnId="{004DF1F7-DD3D-4330-819A-71C4CC675E85}">
      <dgm:prSet/>
      <dgm:spPr/>
      <dgm:t>
        <a:bodyPr/>
        <a:lstStyle/>
        <a:p>
          <a:endParaRPr lang="en-US"/>
        </a:p>
      </dgm:t>
    </dgm:pt>
    <dgm:pt modelId="{F4819201-F98E-4AEE-9284-56F3F4C415A3}" type="sibTrans" cxnId="{004DF1F7-DD3D-4330-819A-71C4CC675E85}">
      <dgm:prSet/>
      <dgm:spPr/>
      <dgm:t>
        <a:bodyPr/>
        <a:lstStyle/>
        <a:p>
          <a:endParaRPr lang="en-US"/>
        </a:p>
      </dgm:t>
    </dgm:pt>
    <dgm:pt modelId="{F7E04224-5670-4C7C-B1BB-54EEFFA92A94}" type="pres">
      <dgm:prSet presAssocID="{F339FF26-4A34-47EB-8DA2-3ECF8AB1A144}" presName="diagram" presStyleCnt="0">
        <dgm:presLayoutVars>
          <dgm:dir/>
          <dgm:resizeHandles val="exact"/>
        </dgm:presLayoutVars>
      </dgm:prSet>
      <dgm:spPr/>
    </dgm:pt>
    <dgm:pt modelId="{A7AC6179-7855-4EEE-8F12-409FE81CC101}" type="pres">
      <dgm:prSet presAssocID="{17392BC1-AC46-49AA-BC8D-4ED0FD47541C}" presName="node" presStyleLbl="node1" presStyleIdx="0" presStyleCnt="5">
        <dgm:presLayoutVars>
          <dgm:bulletEnabled val="1"/>
        </dgm:presLayoutVars>
      </dgm:prSet>
      <dgm:spPr/>
    </dgm:pt>
    <dgm:pt modelId="{ED53B2EF-1367-42D5-9D73-2DB8054E5324}" type="pres">
      <dgm:prSet presAssocID="{4D6A5ECC-9C4A-4101-8287-57E37D08F2E9}" presName="sibTrans" presStyleCnt="0"/>
      <dgm:spPr/>
    </dgm:pt>
    <dgm:pt modelId="{1241B537-F150-4FA9-B491-DF454C2748A1}" type="pres">
      <dgm:prSet presAssocID="{017675A4-6331-41BC-A3EE-A6711F630CBB}" presName="node" presStyleLbl="node1" presStyleIdx="1" presStyleCnt="5">
        <dgm:presLayoutVars>
          <dgm:bulletEnabled val="1"/>
        </dgm:presLayoutVars>
      </dgm:prSet>
      <dgm:spPr/>
    </dgm:pt>
    <dgm:pt modelId="{F8AD1D18-EEDE-4279-8896-4BDDD9FFE427}" type="pres">
      <dgm:prSet presAssocID="{F2A9115B-8E16-45AA-A2EC-F3336A7EA9C0}" presName="sibTrans" presStyleCnt="0"/>
      <dgm:spPr/>
    </dgm:pt>
    <dgm:pt modelId="{6BF16E7A-6380-4D79-94E2-1866A55622BE}" type="pres">
      <dgm:prSet presAssocID="{BD47EC55-44DE-4FA2-81B5-D0C26D8A7F95}" presName="node" presStyleLbl="node1" presStyleIdx="2" presStyleCnt="5">
        <dgm:presLayoutVars>
          <dgm:bulletEnabled val="1"/>
        </dgm:presLayoutVars>
      </dgm:prSet>
      <dgm:spPr/>
    </dgm:pt>
    <dgm:pt modelId="{7BA579D2-76E6-46D9-BDD8-C408598AB4BF}" type="pres">
      <dgm:prSet presAssocID="{E6F4C04C-1962-497A-BF8B-C839DDEED658}" presName="sibTrans" presStyleCnt="0"/>
      <dgm:spPr/>
    </dgm:pt>
    <dgm:pt modelId="{1C9E977E-365F-4347-84EB-F5EC775EDBDE}" type="pres">
      <dgm:prSet presAssocID="{A9B7E4EB-1A1D-411D-A8F1-124F2CCBBDCE}" presName="node" presStyleLbl="node1" presStyleIdx="3" presStyleCnt="5">
        <dgm:presLayoutVars>
          <dgm:bulletEnabled val="1"/>
        </dgm:presLayoutVars>
      </dgm:prSet>
      <dgm:spPr/>
    </dgm:pt>
    <dgm:pt modelId="{DFE89665-5148-4FF9-9678-59081E3E9AC4}" type="pres">
      <dgm:prSet presAssocID="{BA41CFDB-EED7-4D77-A564-F98F9CAE6352}" presName="sibTrans" presStyleCnt="0"/>
      <dgm:spPr/>
    </dgm:pt>
    <dgm:pt modelId="{BD8767F7-9EC7-4DB2-A15C-734014771158}" type="pres">
      <dgm:prSet presAssocID="{8B466200-D369-4813-AB2B-A823DF7BE011}" presName="node" presStyleLbl="node1" presStyleIdx="4" presStyleCnt="5">
        <dgm:presLayoutVars>
          <dgm:bulletEnabled val="1"/>
        </dgm:presLayoutVars>
      </dgm:prSet>
      <dgm:spPr/>
    </dgm:pt>
  </dgm:ptLst>
  <dgm:cxnLst>
    <dgm:cxn modelId="{FDCF033D-C146-42D6-AF7C-E25F3ECD74B1}" srcId="{F339FF26-4A34-47EB-8DA2-3ECF8AB1A144}" destId="{17392BC1-AC46-49AA-BC8D-4ED0FD47541C}" srcOrd="0" destOrd="0" parTransId="{5AF099EA-ECA1-4D27-B432-6DA78870A351}" sibTransId="{4D6A5ECC-9C4A-4101-8287-57E37D08F2E9}"/>
    <dgm:cxn modelId="{0A393185-7148-4294-8F7A-3F44D2513899}" type="presOf" srcId="{17392BC1-AC46-49AA-BC8D-4ED0FD47541C}" destId="{A7AC6179-7855-4EEE-8F12-409FE81CC101}" srcOrd="0" destOrd="0" presId="urn:microsoft.com/office/officeart/2005/8/layout/default"/>
    <dgm:cxn modelId="{6B552994-0415-4FA4-8DC7-923C62C75BBC}" type="presOf" srcId="{8B466200-D369-4813-AB2B-A823DF7BE011}" destId="{BD8767F7-9EC7-4DB2-A15C-734014771158}" srcOrd="0" destOrd="0" presId="urn:microsoft.com/office/officeart/2005/8/layout/default"/>
    <dgm:cxn modelId="{EF7B2D96-9D70-4E40-B28C-119F6A15A796}" type="presOf" srcId="{A9B7E4EB-1A1D-411D-A8F1-124F2CCBBDCE}" destId="{1C9E977E-365F-4347-84EB-F5EC775EDBDE}" srcOrd="0" destOrd="0" presId="urn:microsoft.com/office/officeart/2005/8/layout/default"/>
    <dgm:cxn modelId="{4FA86DA7-F79E-4D77-BD56-BC17A13BFAD3}" srcId="{F339FF26-4A34-47EB-8DA2-3ECF8AB1A144}" destId="{BD47EC55-44DE-4FA2-81B5-D0C26D8A7F95}" srcOrd="2" destOrd="0" parTransId="{253D673D-09F1-4990-9539-01F3DED8E4B9}" sibTransId="{E6F4C04C-1962-497A-BF8B-C839DDEED658}"/>
    <dgm:cxn modelId="{F07E35B3-4C13-41DD-9AA2-66C93AD9C19B}" srcId="{F339FF26-4A34-47EB-8DA2-3ECF8AB1A144}" destId="{A9B7E4EB-1A1D-411D-A8F1-124F2CCBBDCE}" srcOrd="3" destOrd="0" parTransId="{8FB8715D-A5E7-41BF-B07A-4C00C6030EEF}" sibTransId="{BA41CFDB-EED7-4D77-A564-F98F9CAE6352}"/>
    <dgm:cxn modelId="{265F4EDE-D7F4-4030-A789-7E8E6057F581}" srcId="{F339FF26-4A34-47EB-8DA2-3ECF8AB1A144}" destId="{017675A4-6331-41BC-A3EE-A6711F630CBB}" srcOrd="1" destOrd="0" parTransId="{14B629FE-FE7B-4B0B-966F-BA4B22725DCB}" sibTransId="{F2A9115B-8E16-45AA-A2EC-F3336A7EA9C0}"/>
    <dgm:cxn modelId="{589598DE-2152-4981-BFB7-243BA1B175DA}" type="presOf" srcId="{BD47EC55-44DE-4FA2-81B5-D0C26D8A7F95}" destId="{6BF16E7A-6380-4D79-94E2-1866A55622BE}" srcOrd="0" destOrd="0" presId="urn:microsoft.com/office/officeart/2005/8/layout/default"/>
    <dgm:cxn modelId="{0FD862F0-96A6-44B9-8A4A-F2B530F2CC53}" type="presOf" srcId="{F339FF26-4A34-47EB-8DA2-3ECF8AB1A144}" destId="{F7E04224-5670-4C7C-B1BB-54EEFFA92A94}" srcOrd="0" destOrd="0" presId="urn:microsoft.com/office/officeart/2005/8/layout/default"/>
    <dgm:cxn modelId="{8DAC93F1-30B6-405F-8958-1BAD95ECDB70}" type="presOf" srcId="{017675A4-6331-41BC-A3EE-A6711F630CBB}" destId="{1241B537-F150-4FA9-B491-DF454C2748A1}" srcOrd="0" destOrd="0" presId="urn:microsoft.com/office/officeart/2005/8/layout/default"/>
    <dgm:cxn modelId="{004DF1F7-DD3D-4330-819A-71C4CC675E85}" srcId="{F339FF26-4A34-47EB-8DA2-3ECF8AB1A144}" destId="{8B466200-D369-4813-AB2B-A823DF7BE011}" srcOrd="4" destOrd="0" parTransId="{956128A8-386C-4B71-870D-677C5D3C8836}" sibTransId="{F4819201-F98E-4AEE-9284-56F3F4C415A3}"/>
    <dgm:cxn modelId="{4386EE5A-844B-4BE0-B872-0C31D21F4F5F}" type="presParOf" srcId="{F7E04224-5670-4C7C-B1BB-54EEFFA92A94}" destId="{A7AC6179-7855-4EEE-8F12-409FE81CC101}" srcOrd="0" destOrd="0" presId="urn:microsoft.com/office/officeart/2005/8/layout/default"/>
    <dgm:cxn modelId="{98F807B6-21EF-4703-A4A4-F833F07C4FEE}" type="presParOf" srcId="{F7E04224-5670-4C7C-B1BB-54EEFFA92A94}" destId="{ED53B2EF-1367-42D5-9D73-2DB8054E5324}" srcOrd="1" destOrd="0" presId="urn:microsoft.com/office/officeart/2005/8/layout/default"/>
    <dgm:cxn modelId="{67301DCB-0654-4F79-9595-4C85787512C4}" type="presParOf" srcId="{F7E04224-5670-4C7C-B1BB-54EEFFA92A94}" destId="{1241B537-F150-4FA9-B491-DF454C2748A1}" srcOrd="2" destOrd="0" presId="urn:microsoft.com/office/officeart/2005/8/layout/default"/>
    <dgm:cxn modelId="{80BB3ED2-62BA-4BA6-ABF6-3600B41409D6}" type="presParOf" srcId="{F7E04224-5670-4C7C-B1BB-54EEFFA92A94}" destId="{F8AD1D18-EEDE-4279-8896-4BDDD9FFE427}" srcOrd="3" destOrd="0" presId="urn:microsoft.com/office/officeart/2005/8/layout/default"/>
    <dgm:cxn modelId="{10080D66-9B3C-467A-9F12-BF537833A8E2}" type="presParOf" srcId="{F7E04224-5670-4C7C-B1BB-54EEFFA92A94}" destId="{6BF16E7A-6380-4D79-94E2-1866A55622BE}" srcOrd="4" destOrd="0" presId="urn:microsoft.com/office/officeart/2005/8/layout/default"/>
    <dgm:cxn modelId="{93CC80D0-7F67-4194-97AF-52A20EE80800}" type="presParOf" srcId="{F7E04224-5670-4C7C-B1BB-54EEFFA92A94}" destId="{7BA579D2-76E6-46D9-BDD8-C408598AB4BF}" srcOrd="5" destOrd="0" presId="urn:microsoft.com/office/officeart/2005/8/layout/default"/>
    <dgm:cxn modelId="{F773F23E-2424-464F-98F2-E813532E9C98}" type="presParOf" srcId="{F7E04224-5670-4C7C-B1BB-54EEFFA92A94}" destId="{1C9E977E-365F-4347-84EB-F5EC775EDBDE}" srcOrd="6" destOrd="0" presId="urn:microsoft.com/office/officeart/2005/8/layout/default"/>
    <dgm:cxn modelId="{3432071C-C70B-4FA9-95BA-CBB4421E65AF}" type="presParOf" srcId="{F7E04224-5670-4C7C-B1BB-54EEFFA92A94}" destId="{DFE89665-5148-4FF9-9678-59081E3E9AC4}" srcOrd="7" destOrd="0" presId="urn:microsoft.com/office/officeart/2005/8/layout/default"/>
    <dgm:cxn modelId="{6D61986F-1F04-478B-9A7D-1570B83843A7}" type="presParOf" srcId="{F7E04224-5670-4C7C-B1BB-54EEFFA92A94}" destId="{BD8767F7-9EC7-4DB2-A15C-73401477115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C6179-7855-4EEE-8F12-409FE81CC101}">
      <dsp:nvSpPr>
        <dsp:cNvPr id="0" name=""/>
        <dsp:cNvSpPr/>
      </dsp:nvSpPr>
      <dsp:spPr>
        <a:xfrm>
          <a:off x="0" y="244974"/>
          <a:ext cx="2255949" cy="13535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How are the cumulative confirmed, death and recovered cases has spread globally?</a:t>
          </a:r>
          <a:endParaRPr lang="en-US" sz="1600" kern="1200"/>
        </a:p>
      </dsp:txBody>
      <dsp:txXfrm>
        <a:off x="0" y="244974"/>
        <a:ext cx="2255949" cy="1353569"/>
      </dsp:txXfrm>
    </dsp:sp>
    <dsp:sp modelId="{1241B537-F150-4FA9-B491-DF454C2748A1}">
      <dsp:nvSpPr>
        <dsp:cNvPr id="0" name=""/>
        <dsp:cNvSpPr/>
      </dsp:nvSpPr>
      <dsp:spPr>
        <a:xfrm>
          <a:off x="2481543" y="244974"/>
          <a:ext cx="2255949" cy="1353569"/>
        </a:xfrm>
        <a:prstGeom prst="rect">
          <a:avLst/>
        </a:prstGeom>
        <a:gradFill rotWithShape="0">
          <a:gsLst>
            <a:gs pos="0">
              <a:schemeClr val="accent5">
                <a:hueOff val="609606"/>
                <a:satOff val="-4861"/>
                <a:lumOff val="-3676"/>
                <a:alphaOff val="0"/>
                <a:tint val="98000"/>
                <a:lumMod val="114000"/>
              </a:schemeClr>
            </a:gs>
            <a:gs pos="100000">
              <a:schemeClr val="accent5">
                <a:hueOff val="609606"/>
                <a:satOff val="-4861"/>
                <a:lumOff val="-36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How are the confirmed cases of top 10 countries distributed on daily basis?</a:t>
          </a:r>
          <a:endParaRPr lang="en-US" sz="1600" kern="1200"/>
        </a:p>
      </dsp:txBody>
      <dsp:txXfrm>
        <a:off x="2481543" y="244974"/>
        <a:ext cx="2255949" cy="1353569"/>
      </dsp:txXfrm>
    </dsp:sp>
    <dsp:sp modelId="{6BF16E7A-6380-4D79-94E2-1866A55622BE}">
      <dsp:nvSpPr>
        <dsp:cNvPr id="0" name=""/>
        <dsp:cNvSpPr/>
      </dsp:nvSpPr>
      <dsp:spPr>
        <a:xfrm>
          <a:off x="4963087" y="244974"/>
          <a:ext cx="2255949" cy="1353569"/>
        </a:xfrm>
        <a:prstGeom prst="rect">
          <a:avLst/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What is the growth comparison of the USA and China with respect to confirmed cases?</a:t>
          </a:r>
          <a:endParaRPr lang="en-US" sz="1600" kern="1200"/>
        </a:p>
      </dsp:txBody>
      <dsp:txXfrm>
        <a:off x="4963087" y="244974"/>
        <a:ext cx="2255949" cy="1353569"/>
      </dsp:txXfrm>
    </dsp:sp>
    <dsp:sp modelId="{1C9E977E-365F-4347-84EB-F5EC775EDBDE}">
      <dsp:nvSpPr>
        <dsp:cNvPr id="0" name=""/>
        <dsp:cNvSpPr/>
      </dsp:nvSpPr>
      <dsp:spPr>
        <a:xfrm>
          <a:off x="1240771" y="1824138"/>
          <a:ext cx="2255949" cy="1353569"/>
        </a:xfrm>
        <a:prstGeom prst="rect">
          <a:avLst/>
        </a:prstGeom>
        <a:gradFill rotWithShape="0">
          <a:gsLst>
            <a:gs pos="0">
              <a:schemeClr val="accent5">
                <a:hueOff val="1828819"/>
                <a:satOff val="-14582"/>
                <a:lumOff val="-11029"/>
                <a:alphaOff val="0"/>
                <a:tint val="98000"/>
                <a:lumMod val="114000"/>
              </a:schemeClr>
            </a:gs>
            <a:gs pos="100000">
              <a:schemeClr val="accent5">
                <a:hueOff val="1828819"/>
                <a:satOff val="-14582"/>
                <a:lumOff val="-110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Considering 1 million population, how are the countries affected?</a:t>
          </a:r>
          <a:endParaRPr lang="en-US" sz="1600" kern="1200"/>
        </a:p>
      </dsp:txBody>
      <dsp:txXfrm>
        <a:off x="1240771" y="1824138"/>
        <a:ext cx="2255949" cy="1353569"/>
      </dsp:txXfrm>
    </dsp:sp>
    <dsp:sp modelId="{BD8767F7-9EC7-4DB2-A15C-734014771158}">
      <dsp:nvSpPr>
        <dsp:cNvPr id="0" name=""/>
        <dsp:cNvSpPr/>
      </dsp:nvSpPr>
      <dsp:spPr>
        <a:xfrm>
          <a:off x="3722315" y="1824138"/>
          <a:ext cx="2255949" cy="1353569"/>
        </a:xfrm>
        <a:prstGeom prst="rect">
          <a:avLst/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What are the countries with the highest mortality rates?</a:t>
          </a:r>
          <a:endParaRPr lang="en-US" sz="1600" kern="1200"/>
        </a:p>
      </dsp:txBody>
      <dsp:txXfrm>
        <a:off x="3722315" y="1824138"/>
        <a:ext cx="2255949" cy="1353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0A599-A272-4A27-9B3C-636F6DC6A17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D5DED-30CA-4A61-B980-714856C84D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81895c521b1b444e/Documents/Semester%202/Data%20visualization/final%20project/Sruthi_Annamraju_FinalProject_5709.pbi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k.hellobi.com/article/992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1295400"/>
            <a:ext cx="3856703" cy="3099619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2200" b="1" dirty="0">
                <a:solidFill>
                  <a:srgbClr val="EBEBEB"/>
                </a:solidFill>
              </a:rPr>
            </a:br>
            <a:br>
              <a:rPr lang="en-US" sz="2200" b="1" dirty="0">
                <a:solidFill>
                  <a:srgbClr val="EBEBEB"/>
                </a:solidFill>
              </a:rPr>
            </a:br>
            <a:r>
              <a:rPr lang="en-US" sz="2200" b="1" dirty="0">
                <a:solidFill>
                  <a:srgbClr val="EBEBEB"/>
                </a:solidFill>
              </a:rPr>
              <a:t>INFO 5709</a:t>
            </a:r>
            <a:br>
              <a:rPr lang="en-US" sz="2200" b="1" dirty="0">
                <a:solidFill>
                  <a:srgbClr val="EBEBEB"/>
                </a:solidFill>
              </a:rPr>
            </a:br>
            <a:r>
              <a:rPr lang="en-US" sz="2200" b="1" dirty="0">
                <a:solidFill>
                  <a:srgbClr val="EBEBEB"/>
                </a:solidFill>
              </a:rPr>
              <a:t>DATA VISUALIZATION</a:t>
            </a:r>
            <a:br>
              <a:rPr lang="en-US" sz="2200" b="1" dirty="0">
                <a:solidFill>
                  <a:srgbClr val="EBEBEB"/>
                </a:solidFill>
              </a:rPr>
            </a:br>
            <a:r>
              <a:rPr lang="en-US" sz="2200" b="1" dirty="0">
                <a:solidFill>
                  <a:srgbClr val="EBEBEB"/>
                </a:solidFill>
              </a:rPr>
              <a:t>FINAL PROJECT-3</a:t>
            </a:r>
            <a:br>
              <a:rPr lang="en-US" sz="2200" b="1" dirty="0">
                <a:solidFill>
                  <a:srgbClr val="EBEBEB"/>
                </a:solidFill>
              </a:rPr>
            </a:br>
            <a:br>
              <a:rPr lang="en-US" sz="2200" b="1" dirty="0">
                <a:solidFill>
                  <a:srgbClr val="EBEBEB"/>
                </a:solidFill>
              </a:rPr>
            </a:br>
            <a:r>
              <a:rPr lang="en-US" sz="2800" b="1" dirty="0">
                <a:solidFill>
                  <a:srgbClr val="EBEBEB"/>
                </a:solidFill>
              </a:rPr>
              <a:t>WORLDWIDE ANALYSIS OF COVID-19 DATA</a:t>
            </a:r>
            <a:br>
              <a:rPr lang="en-US" sz="2200" b="1" dirty="0">
                <a:solidFill>
                  <a:srgbClr val="EBEBEB"/>
                </a:solidFill>
              </a:rPr>
            </a:br>
            <a:endParaRPr lang="en-US" sz="2200" dirty="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8696" y="4591665"/>
            <a:ext cx="3598607" cy="1622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SRUTHI ANNAMRAJU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11372707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Richmondites claim transparency trumps privacy during COVID-19 ...">
            <a:extLst>
              <a:ext uri="{FF2B5EF4-FFF2-40B4-BE49-F238E27FC236}">
                <a16:creationId xmlns:a16="http://schemas.microsoft.com/office/drawing/2014/main" id="{1CA99FC1-45C2-44F1-B47B-08E6DE72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323" y="2375658"/>
            <a:ext cx="3739677" cy="210356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153400" cy="3416300"/>
          </a:xfrm>
        </p:spPr>
        <p:txBody>
          <a:bodyPr>
            <a:normAutofit/>
          </a:bodyPr>
          <a:lstStyle/>
          <a:p>
            <a:r>
              <a:rPr lang="en-US" sz="2000" dirty="0"/>
              <a:t>This project can be extended further by updating the data every possible now and then</a:t>
            </a:r>
          </a:p>
          <a:p>
            <a:r>
              <a:rPr lang="en-US" sz="2000" dirty="0"/>
              <a:t>This can be dug deeper analyzing on </a:t>
            </a:r>
          </a:p>
          <a:p>
            <a:pPr lvl="1"/>
            <a:r>
              <a:rPr lang="en-US" sz="1800" dirty="0"/>
              <a:t>How the lock down dates affecting the growth of the cases per country.</a:t>
            </a:r>
          </a:p>
          <a:p>
            <a:pPr lvl="1"/>
            <a:r>
              <a:rPr lang="en-US" sz="1800" dirty="0"/>
              <a:t>How is the severity of the cases in each country.</a:t>
            </a:r>
          </a:p>
          <a:p>
            <a:pPr lvl="1"/>
            <a:r>
              <a:rPr lang="en-US" sz="1800" dirty="0"/>
              <a:t>How many got confirmed positive in all tested people and much more.</a:t>
            </a:r>
          </a:p>
          <a:p>
            <a:endParaRPr lang="en-US" sz="2000" dirty="0"/>
          </a:p>
        </p:txBody>
      </p:sp>
      <p:sp>
        <p:nvSpPr>
          <p:cNvPr id="2050" name="AutoShape 2" descr="How Bill Gates wants us to respond to coronavirus — Quart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50292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0"/>
            <a:ext cx="229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7C7C58-86F7-42F7-B1C4-45F652C4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 </a:t>
            </a:r>
            <a:r>
              <a:rPr lang="en-US" dirty="0"/>
              <a:t>                         </a:t>
            </a:r>
            <a:r>
              <a:rPr lang="en-US" u="sng" dirty="0"/>
              <a:t> </a:t>
            </a:r>
            <a:r>
              <a:rPr lang="en-US" u="sng" dirty="0">
                <a:hlinkClick r:id="rId3"/>
              </a:rPr>
              <a:t>Sruthi_Annamraju_FinalProject_5709.pbix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baseline="-25000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657600"/>
            <a:ext cx="6571060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Tool used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Dash Board</a:t>
            </a:r>
          </a:p>
          <a:p>
            <a:r>
              <a:rPr lang="en-US" dirty="0"/>
              <a:t>Approaches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2610790" cy="3416300"/>
          </a:xfrm>
        </p:spPr>
        <p:txBody>
          <a:bodyPr anchor="ctr">
            <a:normAutofit/>
          </a:bodyPr>
          <a:lstStyle/>
          <a:p>
            <a:r>
              <a:rPr lang="en-US" sz="1400"/>
              <a:t>New virus of SARS family</a:t>
            </a:r>
          </a:p>
          <a:p>
            <a:r>
              <a:rPr lang="en-US" sz="1400"/>
              <a:t>Discovered in late 2019</a:t>
            </a:r>
          </a:p>
          <a:p>
            <a:r>
              <a:rPr lang="en-US" sz="1400"/>
              <a:t>Declared as a pandemic by WHO </a:t>
            </a:r>
          </a:p>
          <a:p>
            <a:r>
              <a:rPr lang="en-US" sz="1400"/>
              <a:t>Prime Symptoms </a:t>
            </a:r>
          </a:p>
          <a:p>
            <a:pPr lvl="1"/>
            <a:r>
              <a:rPr lang="en-US" sz="1400"/>
              <a:t>Dry Cough</a:t>
            </a:r>
          </a:p>
          <a:p>
            <a:pPr lvl="1"/>
            <a:r>
              <a:rPr lang="en-US" sz="1400"/>
              <a:t>Difficulty in Breathing </a:t>
            </a:r>
          </a:p>
        </p:txBody>
      </p:sp>
      <p:pic>
        <p:nvPicPr>
          <p:cNvPr id="5" name="Picture 4" descr="A picture containing bottle, food&#10;&#10;Description automatically generated">
            <a:extLst>
              <a:ext uri="{FF2B5EF4-FFF2-40B4-BE49-F238E27FC236}">
                <a16:creationId xmlns:a16="http://schemas.microsoft.com/office/drawing/2014/main" id="{877D709E-BB0B-45A8-89F0-A0BBFA3013C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9" r="8986"/>
          <a:stretch/>
        </p:blipFill>
        <p:spPr bwMode="auto">
          <a:xfrm>
            <a:off x="3738717" y="3048000"/>
            <a:ext cx="4539067" cy="279511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3500"/>
            <a:ext cx="3096006" cy="3416300"/>
          </a:xfrm>
        </p:spPr>
        <p:txBody>
          <a:bodyPr anchor="ctr">
            <a:noAutofit/>
          </a:bodyPr>
          <a:lstStyle/>
          <a:p>
            <a:r>
              <a:rPr lang="en-US" dirty="0"/>
              <a:t>It is very important for us to understand about this spread of pandemic.</a:t>
            </a:r>
          </a:p>
          <a:p>
            <a:r>
              <a:rPr lang="en-US" dirty="0">
                <a:latin typeface="+mj-lt"/>
                <a:ea typeface="Calibri"/>
              </a:rPr>
              <a:t>It can give us an idea if the situation will improve or 1.3 billion population should still be home for few more weeks</a:t>
            </a:r>
            <a:endParaRPr lang="en-US" dirty="0">
              <a:latin typeface="+mj-lt"/>
            </a:endParaRPr>
          </a:p>
        </p:txBody>
      </p:sp>
      <p:pic>
        <p:nvPicPr>
          <p:cNvPr id="5124" name="Picture 4" descr="Information clipart problem statement, Information problem ..."/>
          <p:cNvPicPr>
            <a:picLocks noChangeAspect="1" noChangeArrowheads="1"/>
          </p:cNvPicPr>
          <p:nvPr/>
        </p:nvPicPr>
        <p:blipFill rotWithShape="1">
          <a:blip r:embed="rId2" cstate="print"/>
          <a:srcRect t="11637" r="2" b="21963"/>
          <a:stretch/>
        </p:blipFill>
        <p:spPr bwMode="auto">
          <a:xfrm>
            <a:off x="3738717" y="2775951"/>
            <a:ext cx="4619101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67000"/>
            <a:ext cx="6619244" cy="3416300"/>
          </a:xfrm>
        </p:spPr>
        <p:txBody>
          <a:bodyPr>
            <a:normAutofit/>
          </a:bodyPr>
          <a:lstStyle/>
          <a:p>
            <a:r>
              <a:rPr lang="en-US" sz="2000" dirty="0"/>
              <a:t>As we are currently dealing with this deadly virus, analyzing the data can help individuals and authorities to understand the past and get ready for the future.</a:t>
            </a:r>
          </a:p>
          <a:p>
            <a:r>
              <a:rPr lang="en-US" sz="2000" dirty="0"/>
              <a:t>There is lots of work going on these days on Covid-19 as the world is grappling with this pandemic which motivated me to take up this project. </a:t>
            </a:r>
          </a:p>
          <a:p>
            <a:r>
              <a:rPr lang="en-US" sz="2000" dirty="0"/>
              <a:t>This is an attempt to analyze the worldwide COVID-19 data.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1EA5-6CB4-402A-9468-B5344848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USED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2E674B2-3453-49D4-B550-AB4091FB7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2600" y="3124200"/>
            <a:ext cx="2590800" cy="2085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2B5E0-AC44-4D67-9274-FB09DDB69488}"/>
              </a:ext>
            </a:extLst>
          </p:cNvPr>
          <p:cNvSpPr txBox="1"/>
          <p:nvPr/>
        </p:nvSpPr>
        <p:spPr>
          <a:xfrm rot="10800000" flipH="1" flipV="1">
            <a:off x="866216" y="3210847"/>
            <a:ext cx="3934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MICROSOFT POWER BI is used for data cleaning and also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05163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B63089-D6BA-4808-9C60-9BCD86BE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DBF470-426A-42C8-B646-C3F0C9695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530246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131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839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6571060" cy="706964"/>
          </a:xfrm>
        </p:spPr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6571060" cy="426720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First visualization created is a map based on the geographical locations.</a:t>
            </a:r>
          </a:p>
          <a:p>
            <a:pPr algn="just"/>
            <a:r>
              <a:rPr lang="en-US" sz="1600" dirty="0"/>
              <a:t>Second visualization created is a column chart which shows the confirmed cases of top 10 countries from January 22, 2020 to April 14, 2020.</a:t>
            </a:r>
          </a:p>
          <a:p>
            <a:pPr algn="just"/>
            <a:r>
              <a:rPr lang="en-US" sz="1600" dirty="0"/>
              <a:t>The third visualization is a line chart which is used to represent the trend change in the USA and China over time.</a:t>
            </a:r>
          </a:p>
          <a:p>
            <a:pPr algn="just"/>
            <a:r>
              <a:rPr lang="en-US" sz="1600" dirty="0"/>
              <a:t>Fourth visualization is the donut chart which categorizes the worst affected countries data according to total cases per million.</a:t>
            </a:r>
          </a:p>
          <a:p>
            <a:pPr algn="just"/>
            <a:r>
              <a:rPr lang="en-US" dirty="0"/>
              <a:t>Fifth visualization is horizontal bar chart which is used to represent the countries which are in the danger zone with the highest mortality rates.</a:t>
            </a:r>
            <a:endParaRPr lang="en-US" sz="1600" dirty="0"/>
          </a:p>
          <a:p>
            <a:pPr algn="just"/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895600"/>
            <a:ext cx="1652587" cy="288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414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Theme2</vt:lpstr>
      <vt:lpstr>  INFO 5709 DATA VISUALIZATION FINAL PROJECT-3  WORLDWIDE ANALYSIS OF COVID-19 DATA </vt:lpstr>
      <vt:lpstr>OUTLINE</vt:lpstr>
      <vt:lpstr>INTRODUCTION</vt:lpstr>
      <vt:lpstr>PROBLEM STATEMENT</vt:lpstr>
      <vt:lpstr>MOTIVATION</vt:lpstr>
      <vt:lpstr>TOOL USED</vt:lpstr>
      <vt:lpstr>QUESTIONS?</vt:lpstr>
      <vt:lpstr>DASHBOARD</vt:lpstr>
      <vt:lpstr>APPROACHES</vt:lpstr>
      <vt:lpstr>FUTURE WORK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INFO 5709 DATA VISUALIZATION FINAL PROJECT-3  WORLDWIDE ANALYSIS OF COVID-19 DATA </dc:title>
  <dc:creator>Sruthi Annamraju</dc:creator>
  <cp:lastModifiedBy>Sruthi Annamraju</cp:lastModifiedBy>
  <cp:revision>2</cp:revision>
  <dcterms:created xsi:type="dcterms:W3CDTF">2020-04-24T03:24:39Z</dcterms:created>
  <dcterms:modified xsi:type="dcterms:W3CDTF">2020-04-24T13:04:23Z</dcterms:modified>
</cp:coreProperties>
</file>