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62" r:id="rId3"/>
    <p:sldId id="263" r:id="rId4"/>
    <p:sldId id="264" r:id="rId5"/>
    <p:sldId id="282" r:id="rId6"/>
    <p:sldId id="281" r:id="rId7"/>
    <p:sldId id="265" r:id="rId8"/>
    <p:sldId id="280" r:id="rId9"/>
    <p:sldId id="259" r:id="rId10"/>
    <p:sldId id="268" r:id="rId11"/>
    <p:sldId id="286" r:id="rId12"/>
    <p:sldId id="271" r:id="rId13"/>
    <p:sldId id="270" r:id="rId14"/>
    <p:sldId id="275" r:id="rId15"/>
    <p:sldId id="287" r:id="rId16"/>
    <p:sldId id="283" r:id="rId17"/>
    <p:sldId id="288" r:id="rId18"/>
    <p:sldId id="277" r:id="rId19"/>
    <p:sldId id="278" r:id="rId20"/>
    <p:sldId id="279" r:id="rId21"/>
    <p:sldId id="267" r:id="rId22"/>
    <p:sldId id="284" r:id="rId23"/>
    <p:sldId id="285" r:id="rId24"/>
    <p:sldId id="289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81" d="100"/>
          <a:sy n="81" d="100"/>
        </p:scale>
        <p:origin x="14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6/3/2022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001000" cy="2743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diagnosis from CT Scans using Deep Learning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17698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Guide,                                          Submitted by,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Dr.Nadera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		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Sruthimol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Biju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TKM19MCA023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Kunju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Musaliar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Engineering,Kollam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June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D43-C94C-447D-BE6E-F9AFFE34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Diagnosis  Block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8FA962-5642-C1FF-0020-CB8A8A49C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772400" cy="36849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F41318-7AE6-BC11-6617-77868FF67E9F}"/>
              </a:ext>
            </a:extLst>
          </p:cNvPr>
          <p:cNvCxnSpPr>
            <a:cxnSpLocks/>
          </p:cNvCxnSpPr>
          <p:nvPr/>
        </p:nvCxnSpPr>
        <p:spPr>
          <a:xfrm>
            <a:off x="7086600" y="31242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1F1-68BC-E199-8FB1-71277ACC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283E-9563-0534-B00D-C14888E1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images.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Define size to images  to be resized.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Fetch images and class labels from files.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 Normalization for modelling.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Step5: Split into training and testing 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Step6: Image Augmentation.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Step7: Building and training the model.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Step8: Prediction of the image Class.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Step9:Save model for future use. 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870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510A-FF83-4D8F-B678-2D241417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3400"/>
            <a:ext cx="7772400" cy="5822160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sz="3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for the project was gathered from Kaggle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 Scan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images (750 images) were obtained within 2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of the images were used for training the models and the remaining 20% for testing the accuracy of the models.</a:t>
            </a:r>
          </a:p>
          <a:p>
            <a:pPr marL="68580" indent="0" algn="l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l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added 3 custom layers to the pretrained models so that they can be trained on our dataset.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5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F2BB-89A2-4D36-B87E-74018D98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3400"/>
            <a:ext cx="7772400" cy="5822160"/>
          </a:xfrm>
        </p:spPr>
        <p:txBody>
          <a:bodyPr/>
          <a:lstStyle/>
          <a:p>
            <a:pPr marL="68580" indent="0" algn="just"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defined an Image Data Generator to train the models at modified versions of the images, such as at different angles, flips, rotations or shifts.</a:t>
            </a:r>
          </a:p>
          <a:p>
            <a:pPr marL="6858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IN" sz="3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the model was performed.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for 500 epochs with a batch size of 32 images</a:t>
            </a:r>
          </a:p>
          <a:p>
            <a:pPr marL="6858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8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5B3-5778-46E4-BBD1-04DE735C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1AEE-FAD0-4032-8766-022D47AA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 of InceptionV3</a:t>
            </a:r>
          </a:p>
          <a:p>
            <a:pPr marL="6858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4058A-5ACB-AB1E-D535-D3189F14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252498"/>
            <a:ext cx="554432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F4D4-359D-5A57-B999-214D8910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ct val="95000"/>
              <a:buFont typeface="Wingdings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Report  </a:t>
            </a:r>
            <a:r>
              <a:rPr lang="en-IN" sz="2800" spc="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Xception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F0EA4-DC3A-A7A5-DACE-B99F5CDF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743539" cy="2667000"/>
          </a:xfrm>
        </p:spPr>
      </p:pic>
    </p:spTree>
    <p:extLst>
      <p:ext uri="{BB962C8B-B14F-4D97-AF65-F5344CB8AC3E}">
        <p14:creationId xmlns:p14="http://schemas.microsoft.com/office/powerpoint/2010/main" val="13489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26E-891B-22BC-33D3-08DB91DA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of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InceptionV3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D7B8-DED4-D277-FA41-8B8405B3B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6464"/>
            <a:ext cx="4791744" cy="3772426"/>
          </a:xfrm>
        </p:spPr>
      </p:pic>
    </p:spTree>
    <p:extLst>
      <p:ext uri="{BB962C8B-B14F-4D97-AF65-F5344CB8AC3E}">
        <p14:creationId xmlns:p14="http://schemas.microsoft.com/office/powerpoint/2010/main" val="254377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62B-5C74-C1DC-9C4B-F9D9F75A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Confusion Matrix of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Xception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3AA8B-1B0C-6875-6762-B936BA12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4620270" cy="3696216"/>
          </a:xfrm>
        </p:spPr>
      </p:pic>
    </p:spTree>
    <p:extLst>
      <p:ext uri="{BB962C8B-B14F-4D97-AF65-F5344CB8AC3E}">
        <p14:creationId xmlns:p14="http://schemas.microsoft.com/office/powerpoint/2010/main" val="289928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9FB7-DC6F-4F26-87AE-AF196707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 and loss of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InceptionV3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0E83E-0E46-57DF-E647-CAE1800C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03683"/>
            <a:ext cx="3687696" cy="362551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FDB72E-618B-780E-75E2-D6DEA7F7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57" y="1371475"/>
            <a:ext cx="3571143" cy="35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D665EE-08ED-154A-9F1A-A1B5688E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Accuracy  and loss of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Xception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881861-FF95-29F8-BFBB-163D091A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426464"/>
            <a:ext cx="3581400" cy="35039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4E779-7B82-04CE-87D3-A29241D13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45" y="1426464"/>
            <a:ext cx="3513056" cy="34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AFDF-0D56-4374-939D-5EC9931E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1AB5-7074-4D5A-B20B-44DB02FE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1. Introduction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2. Related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Gap identified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4. </a:t>
            </a: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Problem 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5. Objectives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6. Methodology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IN" sz="26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7. Result and Discussion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8. Conclusion and  Future Enhancement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9. References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10.Screenshots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IN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IN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9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51F1-87B6-4AE2-A97B-BFFC1C63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2EE-035F-4F80-B1A6-13C38FB6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computer-aided system for rapid diagnosis of COVID-19  and uses two deep learning classifiers; namely InceptionV3,Xception.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this proposed model verified that the best performance scores of deep learning classifiers are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rather than the InceptionV3.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can be extended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severity detection of covid-19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symptomatic patients is an important factor for arranging the necessary lifesaving facilities like ICU care and ventilator support.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09E8-D1E8-4F88-8F98-C9B90383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References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584-36F0-481B-9A24-7BD2FD58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diagnosis and severity detection from CT-images  using   transfer learning and back propagation neural 	network  ,ELSEVIER,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AswathyA.L,AnandHareendran.S,Vinod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ChandraS.S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Ahuja 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Panigrahi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BK, Dey N, Gandhi T, Rajinikanth V. Deep transfer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learningbased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detection of COVID-19 from lung CT scan slices. Appl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Barstugan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Ozkaya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U, Ozturk S. Coronavirus (COVID-19) classification using CT images by machine learning methods; 2020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X, Deng X, Fu Q, et al. A weakly-supervised framework for COVID-19 classification and lesion localization from chest CT. IEEE Trans Med Imaging 2020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endParaRPr lang="en-US" sz="2000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11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E471-9FE9-05CC-7D39-0B9BC1C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96ABD-FECF-73F5-FB4D-DED65C93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6" y="2209800"/>
            <a:ext cx="7859684" cy="3680229"/>
          </a:xfrm>
        </p:spPr>
      </p:pic>
    </p:spTree>
    <p:extLst>
      <p:ext uri="{BB962C8B-B14F-4D97-AF65-F5344CB8AC3E}">
        <p14:creationId xmlns:p14="http://schemas.microsoft.com/office/powerpoint/2010/main" val="215717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820E-9056-E9A6-7C30-C3C3A1655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772400" cy="3355702"/>
          </a:xfrm>
        </p:spPr>
      </p:pic>
    </p:spTree>
    <p:extLst>
      <p:ext uri="{BB962C8B-B14F-4D97-AF65-F5344CB8AC3E}">
        <p14:creationId xmlns:p14="http://schemas.microsoft.com/office/powerpoint/2010/main" val="274618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7028B-CD08-CF47-FABC-CD5A160FC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1715"/>
            <a:ext cx="7772400" cy="3637269"/>
          </a:xfrm>
        </p:spPr>
      </p:pic>
    </p:spTree>
    <p:extLst>
      <p:ext uri="{BB962C8B-B14F-4D97-AF65-F5344CB8AC3E}">
        <p14:creationId xmlns:p14="http://schemas.microsoft.com/office/powerpoint/2010/main" val="8507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38400"/>
            <a:ext cx="4876800" cy="1981200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A1B0-CD7B-4EC9-8227-D1C33008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FB28-E9F5-44E0-943A-251166A7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is a highly infectious disease.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disease is caused by SARS-CoV-2.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methods have been used to confirm 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suspected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COVID-19.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RT-PCR,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nonPCR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diagnosis from  CT-images can be created to help support radiologists.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FF8-8CE3-46AF-9266-9CC1FB40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r>
              <a:rPr lang="en-US" sz="3600" b="1" i="0" u="none" strike="noStrike" cap="none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Related Work</a:t>
            </a:r>
            <a:br>
              <a:rPr lang="en-US" sz="40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br>
              <a:rPr lang="en-US" sz="40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8AB8E-0C15-46B5-9FD9-849584FEA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311395"/>
              </p:ext>
            </p:extLst>
          </p:nvPr>
        </p:nvGraphicFramePr>
        <p:xfrm>
          <a:off x="457200" y="762000"/>
          <a:ext cx="8534400" cy="6030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20424116"/>
                    </a:ext>
                  </a:extLst>
                </a:gridCol>
                <a:gridCol w="3101623">
                  <a:extLst>
                    <a:ext uri="{9D8B030D-6E8A-4147-A177-3AD203B41FA5}">
                      <a16:colId xmlns:a16="http://schemas.microsoft.com/office/drawing/2014/main" val="3935115267"/>
                    </a:ext>
                  </a:extLst>
                </a:gridCol>
                <a:gridCol w="2765777">
                  <a:extLst>
                    <a:ext uri="{9D8B030D-6E8A-4147-A177-3AD203B41FA5}">
                      <a16:colId xmlns:a16="http://schemas.microsoft.com/office/drawing/2014/main" val="203511438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95346938"/>
                    </a:ext>
                  </a:extLst>
                </a:gridCol>
              </a:tblGrid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  <a:endParaRPr lang="en-IN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Paper, Journal name, Publisher,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of that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 of that paper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67567"/>
                  </a:ext>
                </a:extLst>
              </a:tr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 diagnosis and severity detection from CT-images  using   transfer learning and back propagation neural 	network  ,,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AswathyA.L,AnandHareendran.S,Vinod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ChandraS.S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 of Infection and Public Health ,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Elsevier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  <a:p>
                      <a:pPr algn="just"/>
                      <a:endParaRPr lang="en-IN" sz="1600" i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This work advances state-of-the-art methods in COVID-19 detection and severity prediction.</a:t>
                      </a:r>
                      <a:endParaRPr kumimoji="0" lang="en-IN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It’s overcome gradient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kumimoji="0"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vanishing problem.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severity detection from 3D CT volumes.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67591"/>
                  </a:ext>
                </a:extLst>
              </a:tr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Sample-efficient deep learning for COVID-19 diagnosis based on CT scans, </a:t>
                      </a:r>
                      <a:r>
                        <a:rPr lang="en-IN" sz="16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MedRxiv</a:t>
                      </a: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He X, Yang X, Zhang S, Zhao J, Zhang Y, Xing E, et al., IEEE,2021</a:t>
                      </a:r>
                      <a:endParaRPr lang="en-IN" sz="1600" i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high diagnosis accuracy.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work done on publicly available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54793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i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Covid-net: a tailored deep convolutional neural network design for detection of COVID-19 cases from chest radiography </a:t>
                      </a:r>
                      <a:r>
                        <a:rPr lang="en-US" sz="1600" i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images;Wang</a:t>
                      </a:r>
                      <a:r>
                        <a:rPr lang="en-US" sz="1600" i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L, Wong A.,</a:t>
                      </a:r>
                      <a:r>
                        <a:rPr kumimoji="0" lang="en-IN" sz="16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Scientific Reports, nature research, </a:t>
                      </a:r>
                      <a:r>
                        <a:rPr lang="en-US" sz="1600" i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2021.</a:t>
                      </a:r>
                      <a:endParaRPr lang="en-IN" sz="1600" i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proposed a multi-classification as normal, viral infection, bacterial infection, and COVID-19 infection.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It’s not a highly accurate yet practical deep learning solutions.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DD1844-BF51-7DA7-E0D6-87F3829C2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19772"/>
              </p:ext>
            </p:extLst>
          </p:nvPr>
        </p:nvGraphicFramePr>
        <p:xfrm>
          <a:off x="457200" y="609600"/>
          <a:ext cx="8534400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20424116"/>
                    </a:ext>
                  </a:extLst>
                </a:gridCol>
                <a:gridCol w="3101623">
                  <a:extLst>
                    <a:ext uri="{9D8B030D-6E8A-4147-A177-3AD203B41FA5}">
                      <a16:colId xmlns:a16="http://schemas.microsoft.com/office/drawing/2014/main" val="3935115267"/>
                    </a:ext>
                  </a:extLst>
                </a:gridCol>
                <a:gridCol w="2765777">
                  <a:extLst>
                    <a:ext uri="{9D8B030D-6E8A-4147-A177-3AD203B41FA5}">
                      <a16:colId xmlns:a16="http://schemas.microsoft.com/office/drawing/2014/main" val="203511438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95346938"/>
                    </a:ext>
                  </a:extLst>
                </a:gridCol>
              </a:tblGrid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Paper, Journal name, Publisher,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 of that paper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67567"/>
                  </a:ext>
                </a:extLst>
              </a:tr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transfer learning model with classical data augmentation and CGAN to detect COVID-19 from chest CT radiography digital images; </a:t>
                      </a:r>
                      <a:r>
                        <a:rPr lang="en-IN" sz="16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Loey</a:t>
                      </a: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IN" sz="16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Smarandache</a:t>
                      </a: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F, Khalifa NEM.,Springer,nature,2020. </a:t>
                      </a:r>
                      <a:endParaRPr lang="en-IN" sz="1600" i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the scarcity of the limited benchmark datasets for COVID-19, especially in chest CT images.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major drawback is not trying most of deep learning models to get highest performance measurement.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57978"/>
                  </a:ext>
                </a:extLst>
              </a:tr>
              <a:tr h="6354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Covidx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-net: a framework of deep learning classifiers to diagnose COVID-19 in X-ray images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Hemdan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EE-D,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Shouman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ME. IEEE,  2020.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demonstrated the useful application of deep learning models to classify COVID-19 in X-ray images based on the proposed COVIDX-Net framework.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validated on less data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1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3B77-31D9-401B-9FC6-D4791A03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identified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74C7-DF5E-4574-97ED-064A8863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works in this area have not used standard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works are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 providing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of losing image information.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A22E-15F6-441D-A73A-481757E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Problem Statement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D7E2-F286-43B9-9AAB-243179F4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diagnostic accuracy of common imaging modalities, CT for diagnosis of COVID-19 in the general emergency population in symptomatic patients.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assist radiologists to automatically diagnose COVID-19 in CT images.</a:t>
            </a:r>
          </a:p>
        </p:txBody>
      </p:sp>
    </p:spTree>
    <p:extLst>
      <p:ext uri="{BB962C8B-B14F-4D97-AF65-F5344CB8AC3E}">
        <p14:creationId xmlns:p14="http://schemas.microsoft.com/office/powerpoint/2010/main" val="20732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339-F61D-43F6-A480-D3D71BD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none" strike="noStrike" cap="none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Objectives</a:t>
            </a:r>
            <a:br>
              <a:rPr lang="en-US" sz="3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5E5B-7F7B-4991-B39C-B825D8EE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Infectious COVID-19 disease shocked the world and is still threating the lives of billions of people.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new framework has been proposed to automatically identify or confirm  COVID-19 in 2-D CT images based on two deep learning classifiers; namely InceptionV3,Xception.</a:t>
            </a:r>
          </a:p>
          <a:p>
            <a:pPr marL="6858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524000"/>
          </a:xfrm>
        </p:spPr>
        <p:txBody>
          <a:bodyPr/>
          <a:lstStyle/>
          <a:p>
            <a: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4400" b="1" i="0" u="none" strike="noStrike" cap="none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Methodology</a:t>
            </a:r>
            <a:br>
              <a:rPr lang="en-US" sz="4400" b="1" i="0" u="none" strike="noStrike" cap="none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br>
              <a:rPr lang="en-US" sz="4400" b="1" i="0" u="none" strike="noStrike" cap="none" dirty="0">
                <a:solidFill>
                  <a:schemeClr val="tx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</a:b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4385</TotalTime>
  <Words>1067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COVID-19 diagnosis from CT Scans using Deep Learning </vt:lpstr>
      <vt:lpstr>Contents</vt:lpstr>
      <vt:lpstr>Introduction</vt:lpstr>
      <vt:lpstr>Related Work  </vt:lpstr>
      <vt:lpstr>PowerPoint Presentation</vt:lpstr>
      <vt:lpstr>Gap identified </vt:lpstr>
      <vt:lpstr>Problem Statement  </vt:lpstr>
      <vt:lpstr>Objectives  </vt:lpstr>
      <vt:lpstr> Methodology  </vt:lpstr>
      <vt:lpstr> COVID-19 Diagnosis  Block Diagram</vt:lpstr>
      <vt:lpstr>Algorithm</vt:lpstr>
      <vt:lpstr>PowerPoint Presentation</vt:lpstr>
      <vt:lpstr>PowerPoint Presentation</vt:lpstr>
      <vt:lpstr>Result and Discussion</vt:lpstr>
      <vt:lpstr>Classification Report  of Xception </vt:lpstr>
      <vt:lpstr>Confusion Matrix of InceptionV3</vt:lpstr>
      <vt:lpstr>Confusion Matrix of Xception </vt:lpstr>
      <vt:lpstr>Model Accuracy  and loss of InceptionV3 </vt:lpstr>
      <vt:lpstr>Model Accuracy  and loss of Xception </vt:lpstr>
      <vt:lpstr>Conclusion and Future Enhancement</vt:lpstr>
      <vt:lpstr>References</vt:lpstr>
      <vt:lpstr>Screenshot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Future Forecasting Using Supervised Machine Learning Models</dc:title>
  <dc:creator>ADMIN</dc:creator>
  <cp:lastModifiedBy>SRUTHIMOL BIJU</cp:lastModifiedBy>
  <cp:revision>63</cp:revision>
  <dcterms:created xsi:type="dcterms:W3CDTF">2022-02-16T04:18:53Z</dcterms:created>
  <dcterms:modified xsi:type="dcterms:W3CDTF">2022-06-03T02:18:10Z</dcterms:modified>
</cp:coreProperties>
</file>